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05" r:id="rId2"/>
    <p:sldId id="578" r:id="rId3"/>
    <p:sldId id="549" r:id="rId4"/>
    <p:sldId id="551" r:id="rId5"/>
    <p:sldId id="552" r:id="rId6"/>
    <p:sldId id="550" r:id="rId7"/>
    <p:sldId id="554" r:id="rId8"/>
    <p:sldId id="571" r:id="rId9"/>
    <p:sldId id="581" r:id="rId10"/>
    <p:sldId id="555" r:id="rId11"/>
    <p:sldId id="556" r:id="rId12"/>
    <p:sldId id="557" r:id="rId13"/>
    <p:sldId id="558" r:id="rId14"/>
    <p:sldId id="582" r:id="rId15"/>
    <p:sldId id="606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1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88F03"/>
    <a:srgbClr val="33CC33"/>
    <a:srgbClr val="69C70A"/>
    <a:srgbClr val="FFFF66"/>
    <a:srgbClr val="BBE0E3"/>
    <a:srgbClr val="0054C5"/>
    <a:srgbClr val="C8E6E8"/>
    <a:srgbClr val="DBE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9" autoAdjust="0"/>
    <p:restoredTop sz="94660" autoAdjust="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01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50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5CAB25A-60C0-4903-95A0-C6693D18828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fld id="{A7ED697B-FBAF-430E-B0DF-FD11557981DE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fld id="{E4002700-2862-426A-8B0A-A9A70E546112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screen"/>
          <a:srcRect b="1157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KSO_BT1"/>
          <p:cNvSpPr>
            <a:spLocks noGrp="1"/>
          </p:cNvSpPr>
          <p:nvPr>
            <p:ph type="ctrTitle"/>
          </p:nvPr>
        </p:nvSpPr>
        <p:spPr>
          <a:xfrm>
            <a:off x="1208087" y="1335600"/>
            <a:ext cx="6764400" cy="1386000"/>
          </a:xfrm>
        </p:spPr>
        <p:txBody>
          <a:bodyPr>
            <a:normAutofit/>
          </a:bodyPr>
          <a:lstStyle>
            <a:lvl1pPr algn="ctr">
              <a:defRPr sz="4000" baseline="0"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57351" name="KSO_BC1"/>
          <p:cNvSpPr>
            <a:spLocks noGrp="1"/>
          </p:cNvSpPr>
          <p:nvPr>
            <p:ph type="subTitle" idx="1"/>
          </p:nvPr>
        </p:nvSpPr>
        <p:spPr>
          <a:xfrm>
            <a:off x="1184400" y="2793600"/>
            <a:ext cx="6793200" cy="1303200"/>
          </a:xfrm>
        </p:spPr>
        <p:txBody>
          <a:bodyPr>
            <a:normAutofit/>
          </a:bodyPr>
          <a:lstStyle>
            <a:lvl1pPr marL="0" indent="0" algn="ctr">
              <a:buFont typeface="Webdings" panose="05030102010509060703" pitchFamily="18" charset="2"/>
              <a:buNone/>
              <a:defRPr sz="1800" b="0" baseline="0">
                <a:solidFill>
                  <a:srgbClr val="8D9093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1A2F-4127-422F-8378-F91865D4A6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095341-BFD0-4B73-8444-34A8AED915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694943"/>
            <a:ext cx="7887600" cy="55241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EB99-440E-4375-BEC6-0AE6A0C1D3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82D2-B085-46DA-9EF3-6E273BFC80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099" y="1573156"/>
            <a:ext cx="8291513" cy="4586400"/>
          </a:xfrm>
        </p:spPr>
        <p:txBody>
          <a:bodyPr>
            <a:normAutofit/>
          </a:bodyPr>
          <a:lstStyle>
            <a:lvl1pPr algn="just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1pPr>
            <a:lvl2pPr algn="just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2pPr>
            <a:lvl3pPr algn="just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3pPr>
            <a:lvl4pPr algn="just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4pPr>
            <a:lvl5pPr algn="just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31BF-0B8C-4E8E-9F7D-850CE978D38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4ACB-4F99-4084-9A16-A3D9523226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099" y="1711987"/>
            <a:ext cx="8291513" cy="2109651"/>
          </a:xfrm>
        </p:spPr>
        <p:txBody>
          <a:bodyPr>
            <a:normAutofit/>
          </a:bodyPr>
          <a:lstStyle>
            <a:lvl1pPr algn="just"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algn="just"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algn="just"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 algn="just"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 algn="just"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9099" y="4045488"/>
            <a:ext cx="8291513" cy="2109651"/>
          </a:xfrm>
        </p:spPr>
        <p:txBody>
          <a:bodyPr>
            <a:normAutofit/>
          </a:bodyPr>
          <a:lstStyle>
            <a:lvl1pPr algn="just"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algn="just"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algn="just"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 algn="just"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 algn="just"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F5C1-3F97-4DD3-A46E-55FF1F72DA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E2E7-D75E-4106-8852-85F72A0FA4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818866"/>
            <a:ext cx="7886700" cy="8718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D4BDC-A0A3-4DE8-9452-19730A0B5E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9028-2FA6-4CB3-873B-8453FE8D7B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2120900" y="2679700"/>
            <a:ext cx="4889500" cy="957263"/>
          </a:xfrm>
          <a:prstGeom prst="parallelogram">
            <a:avLst>
              <a:gd name="adj" fmla="val 305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0" hangingPunct="0">
              <a:defRPr/>
            </a:pPr>
            <a:endParaRPr lang="zh-CN" altLang="en-US" sz="48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2741613" y="3689350"/>
            <a:ext cx="6402387" cy="336550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endParaRPr lang="zh-CN" altLang="en-US" sz="1500">
              <a:solidFill>
                <a:srgbClr val="C0D2F4"/>
              </a:solidFill>
              <a:latin typeface="Bell MT" panose="02020503060305020303" pitchFamily="18" charset="0"/>
              <a:ea typeface="幼圆" panose="020105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1200" y="2750400"/>
            <a:ext cx="3826800" cy="83160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7A6828-9C97-4402-9263-B22430610FC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D178AA-01BE-4173-9FA3-C54EC6FAA1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7E0D-7866-4A17-AA92-35A7979290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719A-ED6E-4AF9-A77A-13D6CB705D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5600" y="1040400"/>
            <a:ext cx="4132800" cy="583200"/>
          </a:xfrm>
        </p:spPr>
        <p:txBody>
          <a:bodyPr anchor="ctr">
            <a:normAutofit/>
          </a:bodyPr>
          <a:lstStyle>
            <a:lvl1pPr algn="just">
              <a:defRPr sz="28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93200" y="2102400"/>
            <a:ext cx="4114800" cy="3556800"/>
          </a:xfrm>
        </p:spPr>
        <p:txBody>
          <a:bodyPr anchor="ctr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1600" y="2102400"/>
            <a:ext cx="2516400" cy="3556800"/>
          </a:xfrm>
          <a:solidFill>
            <a:schemeClr val="accent1"/>
          </a:solidFill>
        </p:spPr>
        <p:txBody>
          <a:bodyPr lIns="180000" rIns="18000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8F3D-76D9-4614-9621-975D7CD95F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A7C6-89C9-4525-873C-CF9D003565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676275"/>
            <a:ext cx="2071688" cy="55483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676275"/>
            <a:ext cx="6067425" cy="55483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9A46-0330-4919-8301-78E14CDDDF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74AC-3139-4EEF-9E11-6892233EBF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-26988"/>
            <a:ext cx="91440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9100" y="833438"/>
            <a:ext cx="82915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9"/>
          </p:nvPr>
        </p:nvSpPr>
        <p:spPr bwMode="auto">
          <a:xfrm>
            <a:off x="419100" y="1635125"/>
            <a:ext cx="8291513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369A1B27-827A-468C-95F3-500A738E7A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 eaLnBrk="0" hangingPunct="0">
              <a:defRPr sz="1200" smtClean="0">
                <a:solidFill>
                  <a:srgbClr val="A3A4A5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40E367-4471-4F8A-9A37-11E6E67B23F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ebdings" panose="05030102010509060703" pitchFamily="18" charset="2"/>
        <a:buChar char=""/>
        <a:defRPr sz="2400" kern="1200">
          <a:solidFill>
            <a:schemeClr val="tx1"/>
          </a:solidFill>
          <a:latin typeface="+mn-ea"/>
          <a:ea typeface="+mn-ea"/>
          <a:cs typeface="+mn-cs"/>
        </a:defRPr>
      </a:lvl1pPr>
      <a:lvl2pPr marL="622300" indent="-285750" algn="just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1556792"/>
            <a:ext cx="9144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chemeClr val="accent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Unit 5 </a:t>
            </a:r>
          </a:p>
          <a:p>
            <a:pPr algn="ctr" eaLnBrk="1" hangingPunct="1"/>
            <a:r>
              <a:rPr lang="en-US" altLang="zh-CN" sz="4400" b="1" dirty="0">
                <a:solidFill>
                  <a:schemeClr val="accent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July is the seventh month.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7727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52513"/>
            <a:ext cx="77771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6499225" y="4622800"/>
            <a:ext cx="1871663" cy="15113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31640" y="5089525"/>
            <a:ext cx="6552727" cy="8239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December </a:t>
            </a:r>
            <a:r>
              <a:rPr lang="en-US" altLang="zh-CN" sz="2800" dirty="0"/>
              <a:t>is the twelfth and last month of the year.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055688"/>
            <a:ext cx="338455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3276600" y="4645025"/>
            <a:ext cx="1493838" cy="223838"/>
          </a:xfrm>
          <a:prstGeom prst="rect">
            <a:avLst/>
          </a:prstGeom>
          <a:noFill/>
          <a:ln w="38100" cap="flat" cmpd="sng" algn="ctr">
            <a:solidFill>
              <a:srgbClr val="0054C5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srgbClr val="0054C5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7584" y="4621968"/>
            <a:ext cx="8729554" cy="12241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Christmas </a:t>
            </a:r>
            <a:r>
              <a:rPr lang="en-US" altLang="zh-CN" sz="4000" dirty="0"/>
              <a:t>is on December 25th</a:t>
            </a:r>
            <a:r>
              <a:rPr lang="en-US" altLang="zh-CN" sz="4000" dirty="0">
                <a:solidFill>
                  <a:srgbClr val="FF0000"/>
                </a:solidFill>
              </a:rPr>
              <a:t>.</a:t>
            </a:r>
            <a:endParaRPr lang="en-US" altLang="zh-CN" sz="4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211982"/>
            <a:ext cx="5704764" cy="36371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236" y="4962526"/>
            <a:ext cx="8729554" cy="8239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buFontTx/>
              <a:buNone/>
              <a:defRPr/>
            </a:pPr>
            <a:r>
              <a:rPr lang="en-US" altLang="zh-CN" sz="4000" dirty="0"/>
              <a:t>The children have presents from Santa Claus.</a:t>
            </a:r>
          </a:p>
        </p:txBody>
      </p:sp>
      <p:pic>
        <p:nvPicPr>
          <p:cNvPr id="18437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836613"/>
            <a:ext cx="43037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25538"/>
            <a:ext cx="791527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3" y="2220913"/>
            <a:ext cx="2047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C0B09"/>
              </a:clrFrom>
              <a:clrTo>
                <a:srgbClr val="0C0B0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9275" y="2857500"/>
            <a:ext cx="15716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AE0001"/>
              </a:clrFrom>
              <a:clrTo>
                <a:srgbClr val="AE00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638" y="2608263"/>
            <a:ext cx="1514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9750" y="4574111"/>
            <a:ext cx="7915275" cy="15936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zh-CN" altLang="en-US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圣诞节（</a:t>
            </a:r>
            <a:r>
              <a:rPr lang="en-US" altLang="zh-CN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Christmas</a:t>
            </a:r>
            <a:r>
              <a:rPr lang="zh-CN" altLang="en-US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）又称耶诞</a:t>
            </a:r>
            <a:r>
              <a:rPr lang="zh-CN" altLang="en-US" sz="24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节，</a:t>
            </a:r>
            <a:r>
              <a:rPr lang="zh-CN" altLang="en-US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西方传统宗教</a:t>
            </a:r>
            <a:r>
              <a:rPr lang="zh-CN" altLang="en-US" sz="24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zh-CN" altLang="en-US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，在每年</a:t>
            </a:r>
            <a:r>
              <a:rPr lang="en-US" altLang="zh-CN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4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日。大</a:t>
            </a:r>
            <a:r>
              <a:rPr lang="zh-CN" altLang="en-US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部分的天主教教堂都</a:t>
            </a:r>
            <a:r>
              <a:rPr lang="zh-CN" altLang="en-US" sz="24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会在</a:t>
            </a:r>
            <a:r>
              <a:rPr lang="en-US" altLang="zh-CN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日的平</a:t>
            </a:r>
            <a:r>
              <a:rPr lang="zh-CN" altLang="en-US" sz="24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安夜举</a:t>
            </a:r>
            <a:r>
              <a:rPr lang="zh-CN" altLang="en-US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行子夜弥撒</a:t>
            </a:r>
            <a:r>
              <a:rPr lang="zh-CN" altLang="en-US" sz="24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</a:t>
            </a:r>
            <a:r>
              <a:rPr lang="zh-CN" altLang="en-US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4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在次日庆</a:t>
            </a:r>
            <a:r>
              <a:rPr lang="zh-CN" altLang="en-US" sz="24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祝圣诞</a:t>
            </a:r>
            <a:r>
              <a:rPr lang="zh-CN" altLang="en-US" sz="24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节。</a:t>
            </a:r>
            <a:endParaRPr lang="en-US" altLang="zh-CN" sz="2400" dirty="0">
              <a:solidFill>
                <a:srgbClr val="288F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4"/>
          <p:cNvSpPr>
            <a:spLocks noGrp="1" noChangeArrowheads="1"/>
          </p:cNvSpPr>
          <p:nvPr>
            <p:ph type="title"/>
          </p:nvPr>
        </p:nvSpPr>
        <p:spPr>
          <a:xfrm>
            <a:off x="2671763" y="2751138"/>
            <a:ext cx="3825875" cy="830262"/>
          </a:xfrm>
        </p:spPr>
        <p:txBody>
          <a:bodyPr/>
          <a:lstStyle/>
          <a:p>
            <a:pPr eaLnBrk="1" hangingPunct="1"/>
            <a:r>
              <a:rPr lang="en-US" altLang="zh-CN" smtClean="0"/>
              <a:t>THANKS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8"/>
          <p:cNvSpPr>
            <a:spLocks noGrp="1" noChangeArrowheads="1"/>
          </p:cNvSpPr>
          <p:nvPr/>
        </p:nvSpPr>
        <p:spPr bwMode="auto">
          <a:xfrm>
            <a:off x="439738" y="690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4000" dirty="0">
                <a:solidFill>
                  <a:srgbClr val="CC0E00"/>
                </a:solidFill>
                <a:ea typeface="微软雅黑" panose="020B0503020204020204" pitchFamily="34" charset="-122"/>
              </a:rPr>
              <a:t>Ask and answer</a:t>
            </a:r>
            <a:endParaRPr lang="zh-CN" altLang="en-US" sz="4000" dirty="0">
              <a:solidFill>
                <a:srgbClr val="CC0E00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863" y="2262188"/>
            <a:ext cx="177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1690688"/>
            <a:ext cx="2033587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372239" y="1673586"/>
            <a:ext cx="5217942" cy="553706"/>
          </a:xfrm>
          <a:prstGeom prst="wedgeRectCallout">
            <a:avLst>
              <a:gd name="adj1" fmla="val -55985"/>
              <a:gd name="adj2" fmla="val 29526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What day is (it)today?</a:t>
            </a:r>
            <a:endParaRPr lang="zh-CN" altLang="en-US" sz="2800" b="1" dirty="0">
              <a:solidFill>
                <a:schemeClr val="bg1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372237" y="3385902"/>
            <a:ext cx="4864058" cy="501867"/>
          </a:xfrm>
          <a:prstGeom prst="wedgeRectCallout">
            <a:avLst>
              <a:gd name="adj1" fmla="val -58087"/>
              <a:gd name="adj2" fmla="val -39228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 What’s the date today?</a:t>
            </a:r>
            <a:endParaRPr lang="zh-CN" altLang="en-US" sz="3200" b="1" dirty="0">
              <a:solidFill>
                <a:schemeClr val="bg1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3497899" y="4216139"/>
            <a:ext cx="3530715" cy="612585"/>
          </a:xfrm>
          <a:prstGeom prst="wedgeRectCallout">
            <a:avLst>
              <a:gd name="adj1" fmla="val 59474"/>
              <a:gd name="adj2" fmla="val -37682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It’s October 5th./…</a:t>
            </a:r>
            <a:endParaRPr lang="zh-CN" altLang="en-US" sz="2800" b="1" dirty="0">
              <a:solidFill>
                <a:schemeClr val="bg1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2512141" y="2555663"/>
            <a:ext cx="4426857" cy="501867"/>
          </a:xfrm>
          <a:prstGeom prst="wedgeRectCallout">
            <a:avLst>
              <a:gd name="adj1" fmla="val 52864"/>
              <a:gd name="adj2" fmla="val -52243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 It’s Monday/Tuesday/…</a:t>
            </a:r>
            <a:endParaRPr lang="zh-CN" altLang="en-US" sz="2800" b="1" dirty="0">
              <a:solidFill>
                <a:schemeClr val="bg1"/>
              </a:solidFill>
              <a:latin typeface="+mj-lt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7"/>
          <p:cNvSpPr>
            <a:spLocks noChangeArrowheads="1"/>
          </p:cNvSpPr>
          <p:nvPr/>
        </p:nvSpPr>
        <p:spPr bwMode="auto">
          <a:xfrm flipV="1">
            <a:off x="3048000" y="-165100"/>
            <a:ext cx="6096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endParaRPr lang="zh-CN" altLang="zh-CN" sz="2800">
              <a:latin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288702" y="1894657"/>
            <a:ext cx="5987211" cy="38080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the fifth month-----------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the sixth month----------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the seventh month------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the eighth month--------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the ninth month----------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the tenth month----------</a:t>
            </a: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468313" y="735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4000" dirty="0">
                <a:solidFill>
                  <a:srgbClr val="CC0E00"/>
                </a:solidFill>
                <a:ea typeface="微软雅黑" panose="020B0503020204020204" pitchFamily="34" charset="-122"/>
              </a:rPr>
              <a:t> Can you say the months?</a:t>
            </a:r>
            <a:endParaRPr lang="zh-CN" altLang="en-US" sz="4000" dirty="0">
              <a:solidFill>
                <a:srgbClr val="CC0E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2532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3950" y="2470150"/>
            <a:ext cx="122555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118957"/>
            <a:ext cx="33845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6043888" y="1931367"/>
            <a:ext cx="931863" cy="7842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May</a:t>
            </a:r>
          </a:p>
        </p:txBody>
      </p:sp>
      <p:sp>
        <p:nvSpPr>
          <p:cNvPr id="13" name="矩形 12"/>
          <p:cNvSpPr/>
          <p:nvPr/>
        </p:nvSpPr>
        <p:spPr>
          <a:xfrm>
            <a:off x="6043888" y="2574338"/>
            <a:ext cx="1082675" cy="7842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June</a:t>
            </a:r>
          </a:p>
        </p:txBody>
      </p:sp>
      <p:sp>
        <p:nvSpPr>
          <p:cNvPr id="14" name="矩形 13"/>
          <p:cNvSpPr/>
          <p:nvPr/>
        </p:nvSpPr>
        <p:spPr>
          <a:xfrm>
            <a:off x="6043889" y="3798665"/>
            <a:ext cx="1511300" cy="7842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August</a:t>
            </a:r>
          </a:p>
        </p:txBody>
      </p:sp>
      <p:sp>
        <p:nvSpPr>
          <p:cNvPr id="16" name="矩形 15"/>
          <p:cNvSpPr/>
          <p:nvPr/>
        </p:nvSpPr>
        <p:spPr>
          <a:xfrm>
            <a:off x="6043889" y="3201632"/>
            <a:ext cx="954087" cy="7842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July</a:t>
            </a:r>
          </a:p>
        </p:txBody>
      </p:sp>
      <p:sp>
        <p:nvSpPr>
          <p:cNvPr id="17" name="矩形 16"/>
          <p:cNvSpPr/>
          <p:nvPr/>
        </p:nvSpPr>
        <p:spPr>
          <a:xfrm>
            <a:off x="6043889" y="4497366"/>
            <a:ext cx="2170787" cy="6992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September</a:t>
            </a:r>
          </a:p>
        </p:txBody>
      </p:sp>
      <p:sp>
        <p:nvSpPr>
          <p:cNvPr id="18" name="矩形 17"/>
          <p:cNvSpPr/>
          <p:nvPr/>
        </p:nvSpPr>
        <p:spPr>
          <a:xfrm>
            <a:off x="6043889" y="5073294"/>
            <a:ext cx="1659429" cy="6992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October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9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77771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4357688" y="4583113"/>
            <a:ext cx="1870075" cy="15113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7586" y="5185569"/>
            <a:ext cx="8729554" cy="8239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dirty="0">
                <a:solidFill>
                  <a:srgbClr val="FF0000"/>
                </a:solidFill>
              </a:rPr>
              <a:t>November</a:t>
            </a:r>
            <a:r>
              <a:rPr lang="en-US" altLang="zh-CN" dirty="0"/>
              <a:t> is the </a:t>
            </a:r>
            <a:r>
              <a:rPr lang="en-US" altLang="zh-CN" dirty="0">
                <a:solidFill>
                  <a:srgbClr val="FF0000"/>
                </a:solidFill>
              </a:rPr>
              <a:t>eleventh</a:t>
            </a:r>
            <a:r>
              <a:rPr lang="en-US" altLang="zh-CN" dirty="0"/>
              <a:t> month of the </a:t>
            </a:r>
            <a:r>
              <a:rPr lang="en-US" altLang="zh-CN" dirty="0" smtClean="0"/>
              <a:t>year.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0325" y="1168400"/>
            <a:ext cx="338455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3203575" y="4497388"/>
            <a:ext cx="1493838" cy="222250"/>
          </a:xfrm>
          <a:prstGeom prst="rect">
            <a:avLst/>
          </a:prstGeom>
          <a:noFill/>
          <a:ln w="38100" cap="flat" cmpd="sng" algn="ctr">
            <a:solidFill>
              <a:srgbClr val="0054C5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srgbClr val="0054C5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7"/>
          <p:cNvSpPr>
            <a:spLocks noChangeArrowheads="1"/>
          </p:cNvSpPr>
          <p:nvPr/>
        </p:nvSpPr>
        <p:spPr bwMode="auto">
          <a:xfrm flipV="1">
            <a:off x="3048000" y="-165100"/>
            <a:ext cx="6096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endParaRPr lang="zh-CN" altLang="zh-CN" sz="2800">
              <a:latin typeface="黑体" panose="02010609060101010101" pitchFamily="49" charset="-122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115616" y="5229551"/>
            <a:ext cx="8729554" cy="8239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Thanksgiving Day </a:t>
            </a:r>
            <a:r>
              <a:rPr lang="en-US" altLang="zh-CN" sz="4000" dirty="0"/>
              <a:t>is on the </a:t>
            </a:r>
            <a:r>
              <a:rPr lang="en-US" altLang="zh-CN" sz="4000" dirty="0">
                <a:solidFill>
                  <a:srgbClr val="FF0000"/>
                </a:solidFill>
              </a:rPr>
              <a:t>fourth</a:t>
            </a:r>
            <a:r>
              <a:rPr lang="en-US" altLang="zh-CN" sz="4000" dirty="0"/>
              <a:t> Thursday of November.</a:t>
            </a:r>
          </a:p>
        </p:txBody>
      </p:sp>
      <p:pic>
        <p:nvPicPr>
          <p:cNvPr id="11270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125538"/>
            <a:ext cx="6037262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082925"/>
            <a:ext cx="65516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31640" y="3212976"/>
            <a:ext cx="6336704" cy="248009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zh-CN" altLang="en-US" sz="28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感恩节是</a:t>
            </a:r>
            <a:r>
              <a:rPr lang="zh-CN" altLang="en-US" sz="28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美国人民独创的一个古老节日，也是美国人合家欢聚的节日。 </a:t>
            </a:r>
            <a:endParaRPr lang="en-US" altLang="zh-CN" sz="2800" dirty="0" smtClean="0">
              <a:solidFill>
                <a:srgbClr val="288F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buFontTx/>
              <a:buNone/>
              <a:defRPr/>
            </a:pPr>
            <a:r>
              <a:rPr lang="en-US" altLang="zh-CN" sz="28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1941</a:t>
            </a:r>
            <a:r>
              <a:rPr lang="zh-CN" altLang="en-US" sz="28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年，美国国会正式将每年</a:t>
            </a:r>
            <a:r>
              <a:rPr lang="en-US" altLang="zh-CN" sz="28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8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月第四个星期四定为“感恩节”。感恩节假期一般会从星期四持续到星期天。</a:t>
            </a:r>
            <a:endParaRPr lang="en-US" altLang="zh-CN" sz="2800" dirty="0">
              <a:solidFill>
                <a:srgbClr val="288F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777875"/>
            <a:ext cx="65516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63" y="990600"/>
            <a:ext cx="51847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550" y="4581525"/>
            <a:ext cx="65532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9612" y="4149080"/>
            <a:ext cx="6336704" cy="248009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zh-CN" altLang="en-US" sz="28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r>
              <a:rPr lang="zh-CN" altLang="en-US" sz="28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恩节的晚宴是美国人一年中很重视的一餐。这一</a:t>
            </a:r>
            <a:r>
              <a:rPr lang="zh-CN" altLang="en-US" sz="2800" dirty="0" smtClean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餐的</a:t>
            </a:r>
            <a:r>
              <a:rPr lang="zh-CN" altLang="en-US" sz="2800" dirty="0">
                <a:solidFill>
                  <a:srgbClr val="288F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食物非常之丰富。在餐桌上，火鸡和南瓜饼都是必备的。</a:t>
            </a:r>
            <a:endParaRPr lang="en-US" altLang="zh-CN" sz="2800" dirty="0">
              <a:solidFill>
                <a:srgbClr val="288F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43608" y="4869160"/>
            <a:ext cx="8729554" cy="8239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dirty="0"/>
              <a:t>The family is celebrating </a:t>
            </a:r>
            <a:r>
              <a:rPr lang="en-US" altLang="zh-CN" dirty="0">
                <a:solidFill>
                  <a:srgbClr val="FF0000"/>
                </a:solidFill>
              </a:rPr>
              <a:t>Thanksgiving</a:t>
            </a:r>
            <a:r>
              <a:rPr lang="en-US" altLang="zh-CN" dirty="0"/>
              <a:t>.</a:t>
            </a:r>
          </a:p>
        </p:txBody>
      </p:sp>
      <p:pic>
        <p:nvPicPr>
          <p:cNvPr id="14341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836613"/>
            <a:ext cx="61928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TAG_VERSION" val="1.0"/>
  <p:tag name="KSO_WM_SLIDE_ID" val="custom137_30"/>
  <p:tag name="KSO_WM_SLIDE_INDEX" val="30"/>
  <p:tag name="KSO_WM_SLIDE_ITEM_CNT" val="1"/>
  <p:tag name="KSO_WM_SLIDE_LAYOUT" val="a"/>
  <p:tag name="KSO_WM_SLIDE_LAYOUT_CNT" val="1"/>
  <p:tag name="KSO_WM_SLIDE_TYPE" val="endPage"/>
  <p:tag name="KSO_WM_BEAUTIFY_FLAG" val="#wm#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20、21、25、28、30"/>
  <p:tag name="KSO_WM_TEMPLATE_CATEGORY" val="custom"/>
  <p:tag name="KSO_WM_TEMPLATE_INDEX" val="137"/>
  <p:tag name="KSO_WM_TAG_VERSION" val="1.0"/>
  <p:tag name="KSO_WM_SLIDE_ID" val="custom13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7"/>
  <p:tag name="KSO_WM_SPECIAL_SOURCE" val="bdnull"/>
</p:tagLst>
</file>

<file path=ppt/theme/theme1.xml><?xml version="1.0" encoding="utf-8"?>
<a:theme xmlns:a="http://schemas.openxmlformats.org/drawingml/2006/main" name="WWW.2PPT.COM&#10;">
  <a:themeElements>
    <a:clrScheme name="3_A000120140530A99PP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007FCD"/>
      </a:accent1>
      <a:accent2>
        <a:srgbClr val="628EE3"/>
      </a:accent2>
      <a:accent3>
        <a:srgbClr val="FFFFFF"/>
      </a:accent3>
      <a:accent4>
        <a:srgbClr val="5C5E5F"/>
      </a:accent4>
      <a:accent5>
        <a:srgbClr val="AAC0E3"/>
      </a:accent5>
      <a:accent6>
        <a:srgbClr val="5880CE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3_A000120140530A99PP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007FCD"/>
        </a:accent1>
        <a:accent2>
          <a:srgbClr val="628EE3"/>
        </a:accent2>
        <a:accent3>
          <a:srgbClr val="FFFFFF"/>
        </a:accent3>
        <a:accent4>
          <a:srgbClr val="5C5E5F"/>
        </a:accent4>
        <a:accent5>
          <a:srgbClr val="AAC0E3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全屏显示(4:3)</PresentationFormat>
  <Paragraphs>34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宋体</vt:lpstr>
      <vt:lpstr>微软雅黑</vt:lpstr>
      <vt:lpstr>幼圆</vt:lpstr>
      <vt:lpstr>Arial</vt:lpstr>
      <vt:lpstr>Bell MT</vt:lpstr>
      <vt:lpstr>Times New Roman</vt:lpstr>
      <vt:lpstr>Webdings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2015-09-25T03:09:00Z</dcterms:created>
  <dcterms:modified xsi:type="dcterms:W3CDTF">2023-01-16T19:35:58Z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07DFA38BCD8E483CB683358135ED5369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