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388" r:id="rId3"/>
    <p:sldId id="363" r:id="rId4"/>
    <p:sldId id="390" r:id="rId5"/>
    <p:sldId id="261" r:id="rId6"/>
    <p:sldId id="260" r:id="rId7"/>
    <p:sldId id="349" r:id="rId8"/>
    <p:sldId id="346" r:id="rId9"/>
    <p:sldId id="347" r:id="rId10"/>
    <p:sldId id="262" r:id="rId11"/>
    <p:sldId id="351" r:id="rId12"/>
    <p:sldId id="367" r:id="rId13"/>
    <p:sldId id="393" r:id="rId14"/>
    <p:sldId id="394" r:id="rId15"/>
    <p:sldId id="395" r:id="rId16"/>
    <p:sldId id="368" r:id="rId17"/>
    <p:sldId id="392" r:id="rId18"/>
    <p:sldId id="39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CC"/>
    <a:srgbClr val="0000CC"/>
    <a:srgbClr val="FF0066"/>
    <a:srgbClr val="CC3300"/>
    <a:srgbClr val="FFCCFF"/>
    <a:srgbClr val="FF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36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0B89D06-FEC2-4E0F-8F24-10EBDEB761E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9D06-FEC2-4E0F-8F24-10EBDEB761EE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56DA-1C79-4B83-86CC-99D9D429738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9BA2-02C4-49C0-8383-9F52B54C540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F93C-BC85-4A2E-A478-047826BCC4F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E8F93C-BC85-4A2E-A478-047826BCC4F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882240-9A49-46C7-A922-A0DE4264DA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2254CB-BF0E-4F3C-9E92-BE9AA3E890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9D2236-90CE-4D20-A98D-F5CBBAE8AB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00000"/>
              <a:buFont typeface="Wingdings" panose="05000000000000000000" pitchFamily="2" charset="2"/>
              <a:buChar char="±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057CC-8A1D-4CEA-9249-81185FBC2F3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C0CA9-9D46-420D-9DD7-FE6BF72481A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FAA5-53DD-4107-B8D6-B2525659515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3157-21F8-4825-BC63-B1493FDB826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07AE-7413-4DE3-BA39-3236504AB4D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DD714-C5E6-4E8D-83B1-387C4FF3332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4C313-44E9-4711-90AD-7806448FE60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6F93-3A06-4A29-9C68-D1FA91F6370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fld id="{F1E8F93C-BC85-4A2E-A478-047826BCC4FF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9b9612a4c5efc8a023bf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534" y="967015"/>
            <a:ext cx="1981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90759" y="1393144"/>
            <a:ext cx="8305582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Unit 5</a:t>
            </a:r>
            <a:endParaRPr lang="en-US" altLang="zh-CN" sz="4800" dirty="0">
              <a:solidFill>
                <a:srgbClr val="0000CC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00CC"/>
                </a:solidFill>
                <a:latin typeface="Franklin Gothic Medium" panose="020B0603020102020204" pitchFamily="34" charset="0"/>
              </a:rPr>
              <a:t>What </a:t>
            </a:r>
            <a:r>
              <a:rPr lang="en-US" altLang="zh-CN" sz="6000" dirty="0">
                <a:solidFill>
                  <a:srgbClr val="0000CC"/>
                </a:solidFill>
                <a:latin typeface="Franklin Gothic Medium" panose="020B0603020102020204" pitchFamily="34" charset="0"/>
              </a:rPr>
              <a:t>day is it </a:t>
            </a:r>
            <a:r>
              <a:rPr lang="en-US" altLang="zh-CN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n-US" altLang="zh-CN" sz="6600" dirty="0">
                <a:solidFill>
                  <a:srgbClr val="9900CC"/>
                </a:solidFill>
                <a:latin typeface="Comic Sans MS" panose="030F0702030302020204" pitchFamily="66" charset="0"/>
              </a:rPr>
              <a:t>day</a:t>
            </a:r>
            <a:r>
              <a:rPr lang="en-US" altLang="zh-CN" sz="4800" dirty="0">
                <a:solidFill>
                  <a:srgbClr val="0000CC"/>
                </a:solidFill>
                <a:latin typeface="Franklin Gothic Medium" panose="020B0603020102020204" pitchFamily="34" charset="0"/>
              </a:rPr>
              <a:t>?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56254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1371600"/>
            <a:ext cx="29733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9900CC"/>
                </a:solidFill>
              </a:rPr>
              <a:t>Sa</a:t>
            </a:r>
            <a:r>
              <a:rPr lang="en-US" altLang="zh-CN" sz="5400">
                <a:solidFill>
                  <a:srgbClr val="FF0000"/>
                </a:solidFill>
              </a:rPr>
              <a:t>tur</a:t>
            </a:r>
            <a:r>
              <a:rPr lang="en-US" altLang="zh-CN" sz="5400"/>
              <a:t>day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  </a:t>
            </a:r>
            <a:r>
              <a:rPr lang="zh-CN" altLang="en-US" sz="4000"/>
              <a:t> </a:t>
            </a:r>
            <a:r>
              <a:rPr lang="en-US" altLang="zh-CN" sz="4000"/>
              <a:t>Sat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5791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My favourite day is Satday.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6246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I go swimming or </a:t>
            </a:r>
            <a:r>
              <a:rPr lang="en-US" altLang="zh-CN" sz="3200">
                <a:latin typeface="Comic Sans MS" panose="030F0702030302020204" pitchFamily="66" charset="0"/>
              </a:rPr>
              <a:t>ride a bike </a:t>
            </a:r>
          </a:p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3200">
                <a:latin typeface="Comic Sans MS" panose="030F0702030302020204" pitchFamily="66" charset="0"/>
              </a:rPr>
              <a:t> Saturday.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星期六</a:t>
            </a:r>
          </a:p>
        </p:txBody>
      </p:sp>
      <p:pic>
        <p:nvPicPr>
          <p:cNvPr id="12301" name="Picture 13" descr="20130821_170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57200"/>
            <a:ext cx="215900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20131102_1255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505200"/>
            <a:ext cx="21590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" y="51054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I </a:t>
            </a:r>
            <a:r>
              <a:rPr lang="en-US" altLang="zh-CN" sz="3200">
                <a:latin typeface="Comic Sans MS" panose="030F0702030302020204" pitchFamily="66" charset="0"/>
              </a:rPr>
              <a:t>like </a:t>
            </a:r>
            <a:r>
              <a:rPr lang="en-US" altLang="zh-CN" sz="3200">
                <a:solidFill>
                  <a:srgbClr val="0000CC"/>
                </a:solidFill>
                <a:latin typeface="Comic Sans MS" panose="030F0702030302020204" pitchFamily="66" charset="0"/>
              </a:rPr>
              <a:t>swim</a:t>
            </a:r>
            <a:r>
              <a:rPr lang="en-US" altLang="zh-CN" sz="3200">
                <a:solidFill>
                  <a:srgbClr val="FF0066"/>
                </a:solidFill>
                <a:latin typeface="Comic Sans MS" panose="030F0702030302020204" pitchFamily="66" charset="0"/>
              </a:rPr>
              <a:t>ming</a:t>
            </a:r>
            <a:r>
              <a:rPr lang="en-US" altLang="zh-CN" sz="320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ldLvl="0" autoUpdateAnimBg="0"/>
      <p:bldP spid="12292" grpId="0" bldLvl="0" animBg="1" autoUpdateAnimBg="0"/>
      <p:bldP spid="12293" grpId="0" bldLvl="0" autoUpdateAnimBg="0"/>
      <p:bldP spid="12294" grpId="0" bldLvl="0" autoUpdateAnimBg="0"/>
      <p:bldP spid="12303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1752600" cy="6413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知识点</a:t>
            </a:r>
          </a:p>
        </p:txBody>
      </p:sp>
      <p:pic>
        <p:nvPicPr>
          <p:cNvPr id="15363" name="Picture 3" descr="a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114800"/>
            <a:ext cx="2174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19200" y="1447800"/>
            <a:ext cx="6019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/>
              <a:t>在</a:t>
            </a:r>
            <a:r>
              <a:rPr lang="en-US" altLang="zh-CN" sz="3200" dirty="0"/>
              <a:t>Sunday, Monday, Tuesday….</a:t>
            </a:r>
          </a:p>
          <a:p>
            <a:pPr>
              <a:spcBef>
                <a:spcPct val="50000"/>
              </a:spcBef>
            </a:pPr>
            <a:r>
              <a:rPr lang="zh-CN" altLang="en-US" sz="3200" dirty="0"/>
              <a:t>这些 表示星期几的单词前要</a:t>
            </a:r>
          </a:p>
          <a:p>
            <a:pPr>
              <a:spcBef>
                <a:spcPct val="50000"/>
              </a:spcBef>
            </a:pPr>
            <a:r>
              <a:rPr lang="zh-CN" altLang="en-US" sz="3200" dirty="0"/>
              <a:t>加介词</a:t>
            </a:r>
            <a:r>
              <a:rPr lang="en-US" altLang="zh-CN" sz="3200" b="1" dirty="0">
                <a:solidFill>
                  <a:srgbClr val="FF00FF"/>
                </a:solidFill>
              </a:rPr>
              <a:t>on</a:t>
            </a:r>
            <a:r>
              <a:rPr lang="en-US" altLang="zh-CN" sz="3200" b="1" dirty="0"/>
              <a:t>.</a:t>
            </a:r>
            <a:endParaRPr lang="en-US" altLang="zh-CN" sz="3200" dirty="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990600" y="1371600"/>
            <a:ext cx="6553200" cy="2514600"/>
          </a:xfrm>
          <a:prstGeom prst="wedgeRoundRectCallout">
            <a:avLst>
              <a:gd name="adj1" fmla="val 45593"/>
              <a:gd name="adj2" fmla="val 775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1219200" cy="3667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看图填空。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52400"/>
            <a:ext cx="16764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Let’s do.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51054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400" dirty="0"/>
              <a:t>What day ____   ____  today?</a:t>
            </a:r>
          </a:p>
          <a:p>
            <a:pPr>
              <a:spcBef>
                <a:spcPct val="50000"/>
              </a:spcBef>
            </a:pPr>
            <a:r>
              <a:rPr lang="zh-CN" altLang="en-US" sz="2400" dirty="0"/>
              <a:t>      It’s _______.</a:t>
            </a:r>
          </a:p>
          <a:p>
            <a:pPr>
              <a:spcBef>
                <a:spcPct val="50000"/>
              </a:spcBef>
            </a:pPr>
            <a:endParaRPr lang="en-US" altLang="zh-CN" sz="2400" dirty="0"/>
          </a:p>
          <a:p>
            <a:pPr>
              <a:spcBef>
                <a:spcPct val="50000"/>
              </a:spcBef>
            </a:pPr>
            <a:r>
              <a:rPr lang="zh-CN" altLang="en-US" sz="2400" dirty="0"/>
              <a:t>2.</a:t>
            </a:r>
            <a:r>
              <a:rPr lang="en-US" altLang="zh-CN" sz="2400" dirty="0"/>
              <a:t>______</a:t>
            </a:r>
            <a:r>
              <a:rPr lang="zh-CN" altLang="en-US" sz="2400" dirty="0"/>
              <a:t> do you </a:t>
            </a:r>
            <a:r>
              <a:rPr lang="en-US" altLang="zh-CN" sz="2400" dirty="0"/>
              <a:t> like</a:t>
            </a:r>
            <a:r>
              <a:rPr lang="zh-CN" altLang="en-US" sz="2400" dirty="0"/>
              <a:t> </a:t>
            </a:r>
            <a:r>
              <a:rPr lang="en-US" altLang="zh-CN" sz="2400" dirty="0"/>
              <a:t>Friday</a:t>
            </a:r>
            <a:r>
              <a:rPr lang="zh-CN" altLang="en-US" sz="2400" dirty="0"/>
              <a:t>?</a:t>
            </a:r>
          </a:p>
          <a:p>
            <a:pPr>
              <a:spcBef>
                <a:spcPct val="50000"/>
              </a:spcBef>
            </a:pPr>
            <a:r>
              <a:rPr lang="zh-CN" altLang="en-US" sz="2400" dirty="0"/>
              <a:t> </a:t>
            </a:r>
            <a:r>
              <a:rPr lang="en-US" altLang="zh-CN" sz="2400" dirty="0"/>
              <a:t> </a:t>
            </a:r>
            <a:r>
              <a:rPr lang="zh-CN" altLang="en-US" sz="2400" dirty="0"/>
              <a:t>I </a:t>
            </a:r>
            <a:r>
              <a:rPr lang="en-US" altLang="zh-CN" sz="2400" dirty="0"/>
              <a:t>like </a:t>
            </a:r>
            <a:r>
              <a:rPr lang="zh-CN" altLang="en-US" sz="2400" dirty="0"/>
              <a:t> </a:t>
            </a:r>
            <a:r>
              <a:rPr lang="en-US" altLang="zh-CN" sz="2400" dirty="0"/>
              <a:t>playing ____________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  games _______ Friday evening.</a:t>
            </a:r>
            <a:endParaRPr lang="zh-CN" altLang="en-US" sz="24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553200" y="1447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Fri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91200" y="1447800"/>
            <a:ext cx="2362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971800" y="182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0000" y="190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133600" y="243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Friday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22907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Why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352800" y="4038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362200" y="457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  <p:bldP spid="25608" grpId="0" autoUpdateAnimBg="0"/>
      <p:bldP spid="25609" grpId="0" autoUpdateAnimBg="0"/>
      <p:bldP spid="25613" grpId="0" autoUpdateAnimBg="0"/>
      <p:bldP spid="25614" grpId="0" autoUpdateAnimBg="0"/>
      <p:bldP spid="256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55626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A: Hello. 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B: Hi.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A: What day is it today?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B: It’s …</a:t>
            </a:r>
            <a:endParaRPr lang="zh-CN" altLang="en-US" sz="2800" u="sng" dirty="0">
              <a:solidFill>
                <a:srgbClr val="FF00FF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A: What's your favourite day?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B: My favourite is ... 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A: Why do  you like …?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B: On. . .     </a:t>
            </a:r>
            <a:r>
              <a:rPr lang="en-US" altLang="zh-CN" sz="2800" dirty="0">
                <a:solidFill>
                  <a:srgbClr val="0000CC"/>
                </a:solidFill>
              </a:rPr>
              <a:t>we</a:t>
            </a:r>
            <a:r>
              <a:rPr lang="zh-CN" altLang="en-US" sz="2800" dirty="0">
                <a:solidFill>
                  <a:srgbClr val="0000CC"/>
                </a:solidFill>
              </a:rPr>
              <a:t> </a:t>
            </a:r>
            <a:r>
              <a:rPr lang="en-US" altLang="zh-CN" sz="2800" dirty="0">
                <a:solidFill>
                  <a:srgbClr val="0000CC"/>
                </a:solidFill>
              </a:rPr>
              <a:t> </a:t>
            </a:r>
            <a:r>
              <a:rPr lang="zh-CN" altLang="en-US" sz="2800" dirty="0">
                <a:solidFill>
                  <a:srgbClr val="0000CC"/>
                </a:solidFill>
              </a:rPr>
              <a:t>… </a:t>
            </a:r>
            <a:endParaRPr lang="en-US" altLang="zh-CN" sz="2800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/>
              <a:t>      </a:t>
            </a:r>
            <a:r>
              <a:rPr lang="en-US" altLang="zh-CN" sz="2800" dirty="0">
                <a:solidFill>
                  <a:srgbClr val="0000CC"/>
                </a:solidFill>
              </a:rPr>
              <a:t>I like…</a:t>
            </a:r>
            <a:r>
              <a:rPr lang="en-US" altLang="zh-CN" sz="2800" dirty="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0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9900CC"/>
                </a:solidFill>
              </a:rPr>
              <a:t>Let’s talk</a:t>
            </a:r>
            <a:r>
              <a:rPr lang="en-US" altLang="zh-CN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705600" y="3733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an art lesson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"/>
            <a:ext cx="22320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239000" y="2971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3914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FF"/>
                </a:solidFill>
              </a:rPr>
              <a:t>drawing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676400" y="2514600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u="sng">
                <a:solidFill>
                  <a:srgbClr val="FF00FF"/>
                </a:solidFill>
              </a:rPr>
              <a:t>Monday</a:t>
            </a:r>
            <a:endParaRPr lang="zh-CN" altLang="en-US" sz="2400" u="sng">
              <a:solidFill>
                <a:srgbClr val="FF00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429000" y="3806825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u="sng">
                <a:solidFill>
                  <a:srgbClr val="FF00FF"/>
                </a:solidFill>
              </a:rPr>
              <a:t>Monday</a:t>
            </a:r>
            <a:endParaRPr lang="zh-CN" altLang="en-US" sz="2400" u="sng">
              <a:solidFill>
                <a:srgbClr val="FF00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657600" y="4419600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u="sng">
                <a:solidFill>
                  <a:srgbClr val="FF00FF"/>
                </a:solidFill>
              </a:rPr>
              <a:t>Monday</a:t>
            </a:r>
            <a:endParaRPr lang="zh-CN" altLang="en-US" sz="2400" u="sng">
              <a:solidFill>
                <a:srgbClr val="FF00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371600" y="4800600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u="sng">
                <a:solidFill>
                  <a:srgbClr val="FF00FF"/>
                </a:solidFill>
              </a:rPr>
              <a:t>Monday</a:t>
            </a:r>
            <a:endParaRPr lang="zh-CN" altLang="en-US" sz="2400" u="sng">
              <a:solidFill>
                <a:srgbClr val="FF00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048000" y="5181600"/>
            <a:ext cx="276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u="sng">
                <a:solidFill>
                  <a:srgbClr val="FF00FF"/>
                </a:solidFill>
              </a:rPr>
              <a:t>have an art lesson.</a:t>
            </a:r>
            <a:endParaRPr lang="zh-CN" altLang="en-US" sz="2400" u="sng">
              <a:solidFill>
                <a:srgbClr val="FF00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981200" y="5791200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u="sng">
                <a:solidFill>
                  <a:srgbClr val="FF00FF"/>
                </a:solidFill>
              </a:rPr>
              <a:t>drawing</a:t>
            </a:r>
            <a:endParaRPr lang="zh-CN" altLang="en-US" sz="2400" u="sng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ldLvl="0" autoUpdateAnimBg="0"/>
      <p:bldP spid="26632" grpId="0" bldLvl="0" autoUpdateAnimBg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62400" y="3429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FF"/>
                </a:solidFill>
              </a:rPr>
              <a:t>swimming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FF"/>
                </a:solidFill>
              </a:rPr>
              <a:t>read</a:t>
            </a:r>
            <a:r>
              <a:rPr lang="en-US" altLang="zh-CN" sz="2400">
                <a:solidFill>
                  <a:srgbClr val="FF00FF"/>
                </a:solidFill>
              </a:rPr>
              <a:t>ing</a:t>
            </a:r>
            <a:r>
              <a:rPr lang="zh-CN" altLang="en-US" sz="2400">
                <a:solidFill>
                  <a:srgbClr val="FF00FF"/>
                </a:solidFill>
              </a:rPr>
              <a:t>  books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934200" y="4648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 PE lesson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1333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14400"/>
            <a:ext cx="22002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066800"/>
            <a:ext cx="1666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2057400"/>
            <a:ext cx="1039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Friay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52400" y="3657600"/>
            <a:ext cx="1735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781800" y="3657600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0" y="152400"/>
            <a:ext cx="21336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Let’s talk.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362200" y="228600"/>
            <a:ext cx="2057400" cy="3667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看图仿照例子说话。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962400" y="2743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 PE lesson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52400" y="4572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 Chinese lesson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172200" y="5410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FF"/>
                </a:solidFill>
              </a:rPr>
              <a:t>playing  football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utoUpdateAnimBg="0"/>
      <p:bldP spid="27651" grpId="0" bldLvl="0" autoUpdateAnimBg="0"/>
      <p:bldP spid="27652" grpId="0" bldLvl="0" autoUpdateAnimBg="0"/>
      <p:bldP spid="27656" grpId="0" bldLvl="0" autoUpdateAnimBg="0"/>
      <p:bldP spid="27657" grpId="0" bldLvl="0" autoUpdateAnimBg="0"/>
      <p:bldP spid="27658" grpId="0" bldLvl="0" autoUpdateAnimBg="0"/>
      <p:bldP spid="27661" grpId="0" bldLvl="0" autoUpdateAnimBg="0"/>
      <p:bldP spid="27662" grpId="0" bldLvl="0" autoUpdateAnimBg="0"/>
      <p:bldP spid="276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ea typeface="华文新魏" panose="02010800040101010101" pitchFamily="2" charset="-122"/>
              </a:rPr>
              <a:t>我会填空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dirty="0"/>
              <a:t> </a:t>
            </a:r>
            <a:r>
              <a:rPr lang="en-US" altLang="zh-CN" dirty="0"/>
              <a:t>S__</a:t>
            </a:r>
            <a:r>
              <a:rPr lang="en-US" altLang="zh-CN" dirty="0" err="1"/>
              <a:t>nday</a:t>
            </a:r>
            <a:r>
              <a:rPr lang="en-US" altLang="zh-CN" dirty="0"/>
              <a:t>      M__</a:t>
            </a:r>
            <a:r>
              <a:rPr lang="en-US" altLang="zh-CN" dirty="0" err="1"/>
              <a:t>nday</a:t>
            </a:r>
            <a:r>
              <a:rPr lang="en-US" altLang="zh-CN" dirty="0"/>
              <a:t>     T_ _</a:t>
            </a:r>
            <a:r>
              <a:rPr lang="en-US" altLang="zh-CN" dirty="0" err="1"/>
              <a:t>sday</a:t>
            </a:r>
            <a:endParaRPr lang="en-US" altLang="zh-CN" dirty="0"/>
          </a:p>
          <a:p>
            <a:pPr>
              <a:buFontTx/>
              <a:buNone/>
            </a:pPr>
            <a:r>
              <a:rPr lang="en-US" altLang="zh-CN" dirty="0"/>
              <a:t> (         )           (        )         (         )</a:t>
            </a:r>
          </a:p>
          <a:p>
            <a:pPr>
              <a:buFontTx/>
              <a:buNone/>
            </a:pPr>
            <a:r>
              <a:rPr lang="en-US" altLang="zh-CN" dirty="0" err="1"/>
              <a:t>W_dn_sday</a:t>
            </a:r>
            <a:r>
              <a:rPr lang="en-US" altLang="zh-CN" dirty="0"/>
              <a:t>     Th_ _</a:t>
            </a:r>
            <a:r>
              <a:rPr lang="en-US" altLang="zh-CN" dirty="0" err="1"/>
              <a:t>sday</a:t>
            </a:r>
            <a:r>
              <a:rPr lang="en-US" altLang="zh-CN" dirty="0"/>
              <a:t>    </a:t>
            </a:r>
            <a:r>
              <a:rPr lang="en-US" altLang="zh-CN" dirty="0" err="1"/>
              <a:t>Fr_day</a:t>
            </a:r>
            <a:endParaRPr lang="en-US" altLang="zh-CN" dirty="0"/>
          </a:p>
          <a:p>
            <a:pPr>
              <a:buFontTx/>
              <a:buNone/>
            </a:pPr>
            <a:r>
              <a:rPr lang="en-US" altLang="zh-CN" dirty="0"/>
              <a:t>  (           )           (         )        (      )</a:t>
            </a:r>
          </a:p>
          <a:p>
            <a:pPr>
              <a:buFontTx/>
              <a:buNone/>
            </a:pPr>
            <a:r>
              <a:rPr lang="en-US" altLang="zh-CN" dirty="0" err="1"/>
              <a:t>S_t</a:t>
            </a:r>
            <a:r>
              <a:rPr lang="en-US" altLang="zh-CN" dirty="0"/>
              <a:t>_ _day       w_ _k</a:t>
            </a:r>
          </a:p>
          <a:p>
            <a:pPr>
              <a:buFontTx/>
              <a:buNone/>
            </a:pPr>
            <a:r>
              <a:rPr lang="en-US" altLang="zh-CN" dirty="0"/>
              <a:t> (         )             (  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814388"/>
            <a:ext cx="8382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zh-CN" altLang="en-US" sz="3600" dirty="0"/>
              <a:t>如实回答。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3600" dirty="0"/>
              <a:t>What day is it today?</a:t>
            </a:r>
          </a:p>
          <a:p>
            <a:pPr marL="342900" indent="-342900"/>
            <a:r>
              <a:rPr lang="en-US" altLang="zh-CN" sz="3600" dirty="0"/>
              <a:t>_____________________________</a:t>
            </a:r>
          </a:p>
          <a:p>
            <a:pPr marL="342900" indent="-342900"/>
            <a:r>
              <a:rPr lang="en-US" altLang="zh-CN" sz="3600" dirty="0"/>
              <a:t> </a:t>
            </a:r>
          </a:p>
          <a:p>
            <a:pPr marL="342900" indent="-342900"/>
            <a:r>
              <a:rPr lang="en-US" altLang="zh-CN" sz="3600" dirty="0"/>
              <a:t>2. What’s your </a:t>
            </a:r>
            <a:r>
              <a:rPr lang="en-US" altLang="zh-CN" sz="3600" dirty="0" err="1"/>
              <a:t>favourite</a:t>
            </a:r>
            <a:r>
              <a:rPr lang="en-US" altLang="zh-CN" sz="3600" dirty="0"/>
              <a:t> day</a:t>
            </a:r>
            <a:r>
              <a:rPr lang="en-US" altLang="zh-CN" sz="3600" dirty="0" smtClean="0"/>
              <a:t>? </a:t>
            </a:r>
            <a:endParaRPr lang="en-US" altLang="zh-CN" sz="3600" dirty="0"/>
          </a:p>
          <a:p>
            <a:pPr marL="342900" indent="-342900"/>
            <a:r>
              <a:rPr lang="en-US" altLang="zh-CN" sz="3600" dirty="0"/>
              <a:t>_____________________________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/>
          </p:cNvSpPr>
          <p:nvPr/>
        </p:nvSpPr>
        <p:spPr bwMode="auto">
          <a:xfrm>
            <a:off x="3132138" y="1700213"/>
            <a:ext cx="3260725" cy="2378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8"/>
              </a:avLst>
            </a:prstTxWarp>
          </a:bodyPr>
          <a:lstStyle/>
          <a:p>
            <a:pPr algn="ctr"/>
            <a:r>
              <a:rPr lang="en-US" altLang="zh-CN" sz="360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Comic Sans MS" panose="030F0702030302020204"/>
              </a:rPr>
              <a:t>Goodbye!</a:t>
            </a:r>
            <a:endParaRPr lang="zh-CN" altLang="en-US" sz="360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/>
              <a:t>     </a:t>
            </a:r>
          </a:p>
          <a:p>
            <a:pPr>
              <a:buFontTx/>
              <a:buNone/>
            </a:pPr>
            <a:r>
              <a:rPr lang="zh-CN" altLang="en-US"/>
              <a:t>     </a:t>
            </a:r>
            <a:endParaRPr lang="zh-CN" altLang="en-US" sz="4400">
              <a:latin typeface="Franklin Gothic Medium" panose="020B0603020102020204" pitchFamily="34" charset="0"/>
            </a:endParaRPr>
          </a:p>
          <a:p>
            <a:pPr>
              <a:buFontTx/>
              <a:buNone/>
            </a:pPr>
            <a:r>
              <a:rPr lang="zh-CN" altLang="en-US" sz="4400">
                <a:latin typeface="Franklin Gothic Medium" panose="020B0603020102020204" pitchFamily="34" charset="0"/>
              </a:rPr>
              <a:t>    </a:t>
            </a:r>
          </a:p>
        </p:txBody>
      </p:sp>
      <p:pic>
        <p:nvPicPr>
          <p:cNvPr id="5123" name="Picture 3" descr="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0"/>
            <a:ext cx="1809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a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276600"/>
            <a:ext cx="2174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562600" y="1524000"/>
            <a:ext cx="2667000" cy="1144588"/>
          </a:xfrm>
          <a:prstGeom prst="wedgeRoundRectCallout">
            <a:avLst>
              <a:gd name="adj1" fmla="val -33380"/>
              <a:gd name="adj2" fmla="val 103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28800" y="1295400"/>
            <a:ext cx="2286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What </a:t>
            </a:r>
            <a:r>
              <a:rPr lang="en-US" altLang="zh-CN" sz="3600" dirty="0">
                <a:solidFill>
                  <a:srgbClr val="FF0000"/>
                </a:solidFill>
              </a:rPr>
              <a:t>day</a:t>
            </a: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33CC33"/>
                </a:solidFill>
              </a:rPr>
              <a:t>is it</a:t>
            </a:r>
            <a:r>
              <a:rPr lang="en-US" altLang="zh-CN" sz="3600" dirty="0"/>
              <a:t> today?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00200" y="1219200"/>
            <a:ext cx="2667000" cy="1447800"/>
          </a:xfrm>
          <a:prstGeom prst="wedgeRoundRectCallout">
            <a:avLst>
              <a:gd name="adj1" fmla="val -39644"/>
              <a:gd name="adj2" fmla="val 799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562600" y="1508918"/>
            <a:ext cx="266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It’s </a:t>
            </a:r>
            <a:r>
              <a:rPr lang="zh-CN" altLang="en-US" sz="3600" dirty="0">
                <a:solidFill>
                  <a:srgbClr val="9900CC"/>
                </a:solidFill>
              </a:rPr>
              <a:t>Sunday</a:t>
            </a:r>
            <a:r>
              <a:rPr lang="zh-CN" altLang="en-US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utoUpdateAnimBg="0"/>
      <p:bldP spid="5128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4572000"/>
            <a:ext cx="2438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latin typeface="Comic Sans MS" panose="030F0702030302020204" pitchFamily="66" charset="0"/>
              </a:rPr>
              <a:t>w</a:t>
            </a:r>
            <a:r>
              <a:rPr lang="zh-CN" alt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zh-CN" altLang="en-US" sz="6000" dirty="0">
                <a:latin typeface="Comic Sans MS" panose="030F0702030302020204" pitchFamily="66" charset="0"/>
              </a:rPr>
              <a:t>k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Comic Sans MS" panose="030F0702030302020204" pitchFamily="66" charset="0"/>
              </a:rPr>
              <a:t>    周、星期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3205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This is a week.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00600" y="6858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Sun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星期日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76800" y="14478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Mon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星期一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24400" y="22860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Tu</a:t>
            </a:r>
            <a:r>
              <a:rPr lang="en-US" altLang="zh-CN" sz="4400" dirty="0">
                <a:solidFill>
                  <a:srgbClr val="FF0066"/>
                </a:solidFill>
              </a:rPr>
              <a:t>es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星期二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0" y="3124200"/>
            <a:ext cx="4038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Wedn</a:t>
            </a:r>
            <a:r>
              <a:rPr lang="en-US" altLang="zh-CN" sz="4400" dirty="0">
                <a:solidFill>
                  <a:srgbClr val="FF0066"/>
                </a:solidFill>
              </a:rPr>
              <a:t>es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星期三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72000" y="39624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Thurs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星期四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724400" y="48006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Fri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星期五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648200" y="55626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9900CC"/>
                </a:solidFill>
              </a:rPr>
              <a:t>Sa</a:t>
            </a:r>
            <a:r>
              <a:rPr lang="en-US" altLang="zh-CN" sz="4400" dirty="0">
                <a:solidFill>
                  <a:srgbClr val="FF0000"/>
                </a:solidFill>
              </a:rPr>
              <a:t>tur</a:t>
            </a:r>
            <a:r>
              <a:rPr lang="en-US" altLang="zh-CN" sz="4400" dirty="0"/>
              <a:t>day</a:t>
            </a:r>
            <a:r>
              <a:rPr lang="zh-CN" altLang="en-US" sz="2000" dirty="0">
                <a:solidFill>
                  <a:srgbClr val="0000FF"/>
                </a:solidFill>
              </a:rPr>
              <a:t>星期六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886200" y="1143000"/>
            <a:ext cx="5029200" cy="502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8600" y="228600"/>
            <a:ext cx="442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9933"/>
                </a:solidFill>
              </a:rPr>
              <a:t>What day is it today?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029200" y="1524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9933"/>
                </a:solidFill>
              </a:rPr>
              <a:t>It’s…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ldLvl="0" autoUpdateAnimBg="0"/>
      <p:bldP spid="22532" grpId="0" autoUpdateAnimBg="0"/>
      <p:bldP spid="22533" grpId="0" autoUpdateAnimBg="0"/>
      <p:bldP spid="22534" grpId="0" autoUpdateAnimBg="0"/>
      <p:bldP spid="22535" grpId="0" bldLvl="0" animBg="1" autoUpdateAnimBg="0"/>
      <p:bldP spid="22536" grpId="0" autoUpdateAnimBg="0"/>
      <p:bldP spid="22537" grpId="0" autoUpdateAnimBg="0"/>
      <p:bldP spid="22538" grpId="0" autoUpdateAnimBg="0"/>
      <p:bldP spid="22539" grpId="0" animBg="1"/>
      <p:bldP spid="22540" grpId="0" bldLvl="0" autoUpdateAnimBg="0"/>
      <p:bldP spid="2254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12954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</a:rPr>
              <a:t>Sun</a:t>
            </a:r>
            <a:r>
              <a:rPr lang="en-US" altLang="zh-CN" sz="5400"/>
              <a:t>day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3200" dirty="0">
                <a:latin typeface="Comic Sans MS" panose="030F0702030302020204" pitchFamily="66" charset="0"/>
              </a:rPr>
              <a:t> Sunday I </a:t>
            </a:r>
            <a:r>
              <a:rPr lang="en-US" altLang="zh-CN" sz="3200" dirty="0">
                <a:latin typeface="Comic Sans MS" panose="030F0702030302020204" pitchFamily="66" charset="0"/>
              </a:rPr>
              <a:t>read some books .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I like </a:t>
            </a:r>
            <a:r>
              <a:rPr lang="en-US" altLang="zh-CN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read</a:t>
            </a:r>
            <a:r>
              <a:rPr lang="en-US" altLang="zh-CN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Sun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6172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 My favourite day is Sunday.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71600" y="259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星期日</a:t>
            </a:r>
          </a:p>
        </p:txBody>
      </p:sp>
      <p:pic>
        <p:nvPicPr>
          <p:cNvPr id="6155" name="Picture 11" descr="57efa34bb6ad0314-c202db5cd0323916-e33b6e2feacb86a545eaefd4b2ddd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17430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bldLvl="0" autoUpdateAnimBg="0"/>
      <p:bldP spid="6149" grpId="0" bldLvl="0" autoUpdateAnimBg="0"/>
      <p:bldP spid="6150" grpId="0" bldLvl="0" animBg="1" autoUpdateAnimBg="0"/>
      <p:bldP spid="6151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17526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</a:rPr>
              <a:t>Mon</a:t>
            </a:r>
            <a:r>
              <a:rPr lang="en-US" altLang="zh-CN" sz="5400" b="1"/>
              <a:t>day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Mon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4038600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We have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altLang="zh-CN" sz="3200">
                <a:latin typeface="Comic Sans MS" panose="030F0702030302020204" pitchFamily="66" charset="0"/>
              </a:rPr>
              <a:t> art lesson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3200">
                <a:latin typeface="Comic Sans MS" panose="030F0702030302020204" pitchFamily="66" charset="0"/>
              </a:rPr>
              <a:t> Monday .</a:t>
            </a:r>
            <a:r>
              <a:rPr lang="en-US" altLang="zh-CN" sz="3600">
                <a:latin typeface="Comic Sans MS" panose="030F0702030302020204" pitchFamily="66" charset="0"/>
              </a:rPr>
              <a:t>     </a:t>
            </a:r>
          </a:p>
          <a:p>
            <a:r>
              <a:rPr lang="en-US" altLang="zh-CN" sz="3600">
                <a:latin typeface="Comic Sans MS" panose="030F0702030302020204" pitchFamily="66" charset="0"/>
              </a:rPr>
              <a:t>I like </a:t>
            </a:r>
            <a:r>
              <a:rPr lang="en-US" altLang="zh-CN" sz="3600">
                <a:solidFill>
                  <a:srgbClr val="0000CC"/>
                </a:solidFill>
                <a:latin typeface="Comic Sans MS" panose="030F0702030302020204" pitchFamily="66" charset="0"/>
              </a:rPr>
              <a:t>art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95400" y="259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星期一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6172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My favourite day is Monday.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7200"/>
            <a:ext cx="35591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ldLvl="0" autoUpdateAnimBg="0"/>
      <p:bldP spid="7172" grpId="0" bldLvl="0" autoUpdateAnimBg="0"/>
      <p:bldP spid="7173" grpId="0" bldLvl="0" autoUpdateAnimBg="0"/>
      <p:bldP spid="7174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304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</a:rPr>
              <a:t>Tu</a:t>
            </a:r>
            <a:r>
              <a:rPr lang="en-US" altLang="zh-CN" sz="5400" b="1">
                <a:solidFill>
                  <a:srgbClr val="FF0066"/>
                </a:solidFill>
              </a:rPr>
              <a:t>es</a:t>
            </a:r>
            <a:r>
              <a:rPr lang="en-US" altLang="zh-CN" sz="5400" b="1"/>
              <a:t>day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160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 </a:t>
            </a:r>
            <a:r>
              <a:rPr lang="zh-CN" altLang="en-US" sz="3600">
                <a:solidFill>
                  <a:srgbClr val="FF0000"/>
                </a:solidFill>
              </a:rPr>
              <a:t> </a:t>
            </a:r>
            <a:r>
              <a:rPr lang="en-US" altLang="zh-CN" sz="3600">
                <a:solidFill>
                  <a:srgbClr val="FF0000"/>
                </a:solidFill>
              </a:rPr>
              <a:t>Tue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4114800"/>
            <a:ext cx="65532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We have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altLang="zh-CN" sz="3200">
                <a:latin typeface="Comic Sans MS" panose="030F0702030302020204" pitchFamily="66" charset="0"/>
              </a:rPr>
              <a:t> English lesson </a:t>
            </a:r>
            <a:r>
              <a:rPr lang="en-US" altLang="zh-CN" sz="3200">
                <a:solidFill>
                  <a:srgbClr val="FF0066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CN" sz="3200">
                <a:latin typeface="Comic Sans MS" panose="030F0702030302020204" pitchFamily="66" charset="0"/>
              </a:rPr>
              <a:t> Tuesday.</a:t>
            </a:r>
            <a:r>
              <a:rPr lang="en-US" altLang="zh-CN" sz="3600">
                <a:latin typeface="Comic Sans MS" panose="030F0702030302020204" pitchFamily="66" charset="0"/>
              </a:rPr>
              <a:t>  </a:t>
            </a:r>
          </a:p>
          <a:p>
            <a:r>
              <a:rPr lang="en-US" altLang="zh-CN" sz="3600">
                <a:latin typeface="Comic Sans MS" panose="030F0702030302020204" pitchFamily="66" charset="0"/>
              </a:rPr>
              <a:t> I like </a:t>
            </a:r>
            <a:r>
              <a:rPr lang="en-US" altLang="zh-CN" sz="3600">
                <a:solidFill>
                  <a:srgbClr val="FF00FF"/>
                </a:solidFill>
                <a:latin typeface="Comic Sans MS" panose="030F0702030302020204" pitchFamily="66" charset="0"/>
              </a:rPr>
              <a:t>English</a:t>
            </a:r>
            <a:r>
              <a:rPr lang="en-US" altLang="zh-CN" sz="36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2667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星期二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1000"/>
            <a:ext cx="3784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6172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My favourite day is Tuesday.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ldLvl="0" autoUpdateAnimBg="0"/>
      <p:bldP spid="8196" grpId="0" bldLvl="0" autoUpdateAnimBg="0"/>
      <p:bldP spid="8197" grpId="0" bldLvl="0" autoUpdateAnimBg="0"/>
      <p:bldP spid="8199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2819400"/>
            <a:ext cx="3810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Wedn</a:t>
            </a:r>
            <a:r>
              <a:rPr lang="en-US" altLang="zh-CN" sz="4800" b="1">
                <a:solidFill>
                  <a:srgbClr val="FF0066"/>
                </a:solidFill>
              </a:rPr>
              <a:t>es</a:t>
            </a:r>
            <a:r>
              <a:rPr lang="en-US" altLang="zh-CN" sz="4800" b="1"/>
              <a:t>day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Wed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We have a PE lesson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3200">
                <a:latin typeface="Comic Sans MS" panose="030F0702030302020204" pitchFamily="66" charset="0"/>
              </a:rPr>
              <a:t> Wednesday. I like sports.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星期三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"/>
            <a:ext cx="38576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6553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My favourite day is Wednesday.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62000" y="41910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Why do you  like Wednesday?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 autoUpdateAnimBg="0"/>
      <p:bldP spid="9219" grpId="0" bldLvl="0" autoUpdateAnimBg="0"/>
      <p:bldP spid="9220" grpId="0" bldLvl="0" autoUpdateAnimBg="0"/>
      <p:bldP spid="9221" grpId="0" bldLvl="0" autoUpdateAnimBg="0"/>
      <p:bldP spid="9223" grpId="0" bldLvl="0" animBg="1" autoUpdateAnimBg="0"/>
      <p:bldP spid="92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038600" y="1752600"/>
            <a:ext cx="3352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Thurs</a:t>
            </a:r>
            <a:r>
              <a:rPr lang="en-US" altLang="zh-CN" sz="4800" b="1"/>
              <a:t>day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257800" y="1066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Thur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6096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We have a music lesson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3200">
                <a:latin typeface="Comic Sans MS" panose="030F0702030302020204" pitchFamily="66" charset="0"/>
              </a:rPr>
              <a:t> Thursday. </a:t>
            </a:r>
          </a:p>
          <a:p>
            <a:r>
              <a:rPr lang="en-US" altLang="zh-CN" sz="3200">
                <a:latin typeface="Comic Sans MS" panose="030F0702030302020204" pitchFamily="66" charset="0"/>
              </a:rPr>
              <a:t>I like music.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29200" y="2667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星期四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38862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3352800"/>
            <a:ext cx="6172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My favourite day is Thursday.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ldLvl="0" autoUpdateAnimBg="0"/>
      <p:bldP spid="10244" grpId="0" bldLvl="0" autoUpdateAnimBg="0"/>
      <p:bldP spid="10245" grpId="0" bldLvl="0" autoUpdateAnimBg="0"/>
      <p:bldP spid="10247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22113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</a:rPr>
              <a:t>F</a:t>
            </a:r>
            <a:r>
              <a:rPr lang="en-US" altLang="zh-CN" sz="4800" b="1">
                <a:solidFill>
                  <a:srgbClr val="FF0000"/>
                </a:solidFill>
              </a:rPr>
              <a:t>ri</a:t>
            </a:r>
            <a:r>
              <a:rPr lang="en-US" altLang="zh-CN" sz="4800" b="1"/>
              <a:t>day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0" y="1066800"/>
            <a:ext cx="1295400" cy="8239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latin typeface="Comic Sans MS" panose="030F0702030302020204" pitchFamily="66" charset="0"/>
              </a:rPr>
              <a:t>Fri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6172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3200">
                <a:latin typeface="Comic Sans MS" panose="030F0702030302020204" pitchFamily="66" charset="0"/>
              </a:rPr>
              <a:t> Friday we have a science lesson. 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like science.</a:t>
            </a: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0" y="3048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</a:rPr>
              <a:t>星期五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41179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 My favourite day is Friday.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ldLvl="0" animBg="1" autoUpdateAnimBg="0"/>
      <p:bldP spid="11268" grpId="0" bldLvl="0" autoUpdateAnimBg="0"/>
      <p:bldP spid="11269" grpId="0" bldLvl="0" autoUpdateAnimBg="0"/>
      <p:bldP spid="11271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主题34</Template>
  <TotalTime>0</TotalTime>
  <Words>458</Words>
  <Application>Microsoft Office PowerPoint</Application>
  <PresentationFormat>全屏显示(4:3)</PresentationFormat>
  <Paragraphs>127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黑体</vt:lpstr>
      <vt:lpstr>华文新魏</vt:lpstr>
      <vt:lpstr>宋体</vt:lpstr>
      <vt:lpstr>微软雅黑</vt:lpstr>
      <vt:lpstr>幼圆</vt:lpstr>
      <vt:lpstr>Arial</vt:lpstr>
      <vt:lpstr>Calibri</vt:lpstr>
      <vt:lpstr>Comic Sans MS</vt:lpstr>
      <vt:lpstr>Constantia</vt:lpstr>
      <vt:lpstr>Franklin Gothic Medium</vt:lpstr>
      <vt:lpstr>Wingdings</vt:lpstr>
      <vt:lpstr>WWW.2PPT.COM
</vt:lpstr>
      <vt:lpstr>第一PPT模板网-WWW.1PPT.COM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我会填空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2014-03-10T07:03:00Z</dcterms:created>
  <dcterms:modified xsi:type="dcterms:W3CDTF">2023-01-16T19:36:20Z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D3F26B099E6D4A33A4CD33037BC9E32B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