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2" r:id="rId2"/>
    <p:sldId id="264" r:id="rId3"/>
    <p:sldId id="307" r:id="rId4"/>
    <p:sldId id="308" r:id="rId5"/>
    <p:sldId id="306" r:id="rId6"/>
    <p:sldId id="309" r:id="rId7"/>
    <p:sldId id="310" r:id="rId8"/>
    <p:sldId id="311" r:id="rId9"/>
    <p:sldId id="312" r:id="rId10"/>
    <p:sldId id="260" r:id="rId11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100"/>
    <a:srgbClr val="00A1E9"/>
    <a:srgbClr val="17B7FF"/>
    <a:srgbClr val="0066CC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333" autoAdjust="0"/>
  </p:normalViewPr>
  <p:slideViewPr>
    <p:cSldViewPr snapToGrid="0">
      <p:cViewPr varScale="1">
        <p:scale>
          <a:sx n="105" d="100"/>
          <a:sy n="105" d="100"/>
        </p:scale>
        <p:origin x="-90" y="-720"/>
      </p:cViewPr>
      <p:guideLst>
        <p:guide orient="horz" pos="161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7.emf"/><Relationship Id="rId4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1790700"/>
            <a:ext cx="9144000" cy="138112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1790700"/>
            <a:ext cx="9144000" cy="1381125"/>
          </a:xfrm>
          <a:prstGeom prst="rect">
            <a:avLst/>
          </a:prstGeom>
        </p:spPr>
        <p:txBody>
          <a:bodyPr lIns="68580" tIns="34290" rIns="68580" bIns="34290" anchor="ctr"/>
          <a:lstStyle>
            <a:lvl1pPr algn="ctr">
              <a:defRPr sz="33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131471" y="352409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知识要点基础练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4233767" y="352408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侧圆角矩形 9">
            <a:hlinkClick r:id="rId2" action="ppaction://hlinksldjump" tooltip="点击进入"/>
          </p:cNvPr>
          <p:cNvSpPr/>
          <p:nvPr userDrawn="1"/>
        </p:nvSpPr>
        <p:spPr>
          <a:xfrm>
            <a:off x="6259666" y="352408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49058" y="0"/>
            <a:ext cx="6829425" cy="350535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1352551"/>
            <a:ext cx="7886700" cy="3280172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10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849058" y="350535"/>
            <a:ext cx="6272543" cy="33100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/>
          </a:p>
        </p:txBody>
      </p:sp>
      <p:sp>
        <p:nvSpPr>
          <p:cNvPr id="8" name="矩形 7"/>
          <p:cNvSpPr/>
          <p:nvPr/>
        </p:nvSpPr>
        <p:spPr>
          <a:xfrm>
            <a:off x="0" y="5053785"/>
            <a:ext cx="9157036" cy="96190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 dirty="0"/>
          </a:p>
        </p:txBody>
      </p:sp>
      <p:sp>
        <p:nvSpPr>
          <p:cNvPr id="9" name="矩形 8"/>
          <p:cNvSpPr/>
          <p:nvPr/>
        </p:nvSpPr>
        <p:spPr>
          <a:xfrm>
            <a:off x="8172400" y="350535"/>
            <a:ext cx="971600" cy="33100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1817694" cy="6815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2400" b="1" dirty="0" smtClean="0">
                <a:latin typeface="黑体" panose="02010609060101010101" pitchFamily="2" charset="-122"/>
                <a:ea typeface="黑体" panose="02010609060101010101" pitchFamily="2" charset="-122"/>
              </a:rPr>
              <a:t>第二章</a:t>
            </a:r>
            <a:endParaRPr lang="zh-CN" altLang="en-US" sz="24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" name="同侧圆角矩形 11">
            <a:hlinkClick r:id="rId13" action="ppaction://hlinksldjump" tooltip="点击进入"/>
          </p:cNvPr>
          <p:cNvSpPr/>
          <p:nvPr/>
        </p:nvSpPr>
        <p:spPr>
          <a:xfrm>
            <a:off x="2124980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知识要点基础练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灯片编号占位符 3"/>
          <p:cNvSpPr txBox="1"/>
          <p:nvPr/>
        </p:nvSpPr>
        <p:spPr>
          <a:xfrm>
            <a:off x="8226106" y="368538"/>
            <a:ext cx="917895" cy="300755"/>
          </a:xfrm>
          <a:prstGeom prst="rect">
            <a:avLst/>
          </a:prstGeom>
        </p:spPr>
        <p:txBody>
          <a:bodyPr lIns="68580" tIns="34290" rIns="68580" bIns="3429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4" action="ppaction://hlinksldjump" tooltip="点击进入"/>
          </p:cNvPr>
          <p:cNvSpPr/>
          <p:nvPr/>
        </p:nvSpPr>
        <p:spPr>
          <a:xfrm>
            <a:off x="4231894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同侧圆角矩形 18">
            <a:hlinkClick r:id="rId15" action="ppaction://hlinksldjump" tooltip="点击进入"/>
          </p:cNvPr>
          <p:cNvSpPr/>
          <p:nvPr/>
        </p:nvSpPr>
        <p:spPr>
          <a:xfrm>
            <a:off x="6256921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标题 1"/>
          <p:cNvSpPr txBox="1"/>
          <p:nvPr/>
        </p:nvSpPr>
        <p:spPr>
          <a:xfrm>
            <a:off x="2039558" y="0"/>
            <a:ext cx="6829425" cy="350535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 dirty="0" smtClean="0"/>
              <a:t>第</a:t>
            </a:r>
            <a:r>
              <a:rPr lang="en-US" altLang="zh-CN" dirty="0" smtClean="0"/>
              <a:t>2</a:t>
            </a:r>
            <a:r>
              <a:rPr lang="zh-CN" altLang="zh-CN" dirty="0" smtClean="0"/>
              <a:t>课时</a:t>
            </a:r>
            <a:r>
              <a:rPr lang="zh-CN" altLang="zh-CN" i="1" dirty="0" smtClean="0"/>
              <a:t>　</a:t>
            </a:r>
            <a:r>
              <a:rPr lang="zh-CN" altLang="zh-CN" dirty="0" smtClean="0"/>
              <a:t>二次函数</a:t>
            </a:r>
            <a:r>
              <a:rPr lang="en-US" altLang="zh-CN" dirty="0" smtClean="0"/>
              <a:t>y=ax</a:t>
            </a:r>
            <a:r>
              <a:rPr lang="en-US" altLang="zh-CN" baseline="30000" dirty="0" smtClean="0"/>
              <a:t>2</a:t>
            </a:r>
            <a:r>
              <a:rPr lang="en-US" altLang="zh-CN" dirty="0" smtClean="0"/>
              <a:t>,y=ax</a:t>
            </a:r>
            <a:r>
              <a:rPr lang="en-US" altLang="zh-CN" baseline="30000" dirty="0" smtClean="0"/>
              <a:t>2</a:t>
            </a:r>
            <a:r>
              <a:rPr lang="en-US" altLang="zh-CN" dirty="0" smtClean="0"/>
              <a:t>+k</a:t>
            </a:r>
            <a:r>
              <a:rPr lang="zh-CN" altLang="zh-CN" dirty="0" smtClean="0"/>
              <a:t>的图象与性质</a:t>
            </a:r>
            <a:endParaRPr lang="zh-CN" altLang="zh-CN" sz="1500" b="1" i="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zh-CN" altLang="zh-CN" sz="15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5.emf"/><Relationship Id="rId4" Type="http://schemas.openxmlformats.org/officeDocument/2006/relationships/package" Target="../embeddings/Microsoft_Word___11.docx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1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2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jpeg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package" Target="../embeddings/Microsoft_Word___3.docx"/><Relationship Id="rId7" Type="http://schemas.openxmlformats.org/officeDocument/2006/relationships/package" Target="../embeddings/Microsoft_Word___5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emf"/><Relationship Id="rId5" Type="http://schemas.openxmlformats.org/officeDocument/2006/relationships/package" Target="../embeddings/Microsoft_Word___4.docx"/><Relationship Id="rId10" Type="http://schemas.openxmlformats.org/officeDocument/2006/relationships/image" Target="../media/image10.emf"/><Relationship Id="rId4" Type="http://schemas.openxmlformats.org/officeDocument/2006/relationships/image" Target="../media/image7.emf"/><Relationship Id="rId9" Type="http://schemas.openxmlformats.org/officeDocument/2006/relationships/package" Target="../embeddings/Microsoft_Word___6.docx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7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emf"/><Relationship Id="rId5" Type="http://schemas.openxmlformats.org/officeDocument/2006/relationships/package" Target="../embeddings/Microsoft_Word___8.docx"/><Relationship Id="rId4" Type="http://schemas.openxmlformats.org/officeDocument/2006/relationships/image" Target="../media/image1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9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emf"/><Relationship Id="rId5" Type="http://schemas.openxmlformats.org/officeDocument/2006/relationships/package" Target="../embeddings/Microsoft_Word___10.docx"/><Relationship Id="rId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1"/>
          <p:cNvSpPr>
            <a:spLocks noGrp="1"/>
          </p:cNvSpPr>
          <p:nvPr>
            <p:ph type="ctrTitle"/>
          </p:nvPr>
        </p:nvSpPr>
        <p:spPr>
          <a:xfrm>
            <a:off x="0" y="1790700"/>
            <a:ext cx="9144000" cy="1381125"/>
          </a:xfrm>
        </p:spPr>
        <p:txBody>
          <a:bodyPr/>
          <a:lstStyle/>
          <a:p>
            <a:r>
              <a:rPr lang="zh-CN" altLang="en-US" sz="3600" dirty="0"/>
              <a:t>二次函数的图象与性质</a:t>
            </a:r>
            <a:endParaRPr lang="zh-CN" altLang="zh-CN" sz="3600" dirty="0"/>
          </a:p>
        </p:txBody>
      </p:sp>
      <p:sp>
        <p:nvSpPr>
          <p:cNvPr id="9" name="矩形 8"/>
          <p:cNvSpPr/>
          <p:nvPr/>
        </p:nvSpPr>
        <p:spPr>
          <a:xfrm>
            <a:off x="0" y="3362362"/>
            <a:ext cx="9144000" cy="43858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zh-CN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</a:t>
            </a:r>
            <a:r>
              <a:rPr lang="zh-CN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0" y="899224"/>
            <a:ext cx="9144000" cy="4847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zh-CN" altLang="en-US" sz="2700" b="1" dirty="0"/>
              <a:t>第二章 二次函数</a:t>
            </a:r>
          </a:p>
        </p:txBody>
      </p:sp>
      <p:sp>
        <p:nvSpPr>
          <p:cNvPr id="11" name="矩形 10"/>
          <p:cNvSpPr/>
          <p:nvPr/>
        </p:nvSpPr>
        <p:spPr>
          <a:xfrm>
            <a:off x="0" y="4295983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699908"/>
            <a:ext cx="8572500" cy="734047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二次函数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y=ax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图象的顶点为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若以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为对角线的正方形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的另两个顶点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也在该抛物线上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的值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3" name="18ZKXSJ82.EPS" descr="id:2147494389;FounderCES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3150377" y="1402168"/>
            <a:ext cx="1642340" cy="1669190"/>
          </a:xfrm>
          <a:prstGeom prst="rect">
            <a:avLst/>
          </a:prstGeom>
        </p:spPr>
      </p:pic>
      <p:sp>
        <p:nvSpPr>
          <p:cNvPr id="4" name="矩形 3"/>
          <p:cNvSpPr>
            <a:spLocks noChangeAspect="1"/>
          </p:cNvSpPr>
          <p:nvPr/>
        </p:nvSpPr>
        <p:spPr>
          <a:xfrm>
            <a:off x="285750" y="3095600"/>
            <a:ext cx="8572500" cy="106644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抛物线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y=ax</a:t>
            </a:r>
            <a:r>
              <a:rPr lang="en-US" altLang="zh-CN" sz="18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+c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的顶点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的坐标为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(0,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四边形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ABCO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是正方形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800" dirty="0">
                <a:solidFill>
                  <a:srgbClr val="FF00FF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COB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是等腰直角三角形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的横、纵坐标的绝对值相等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且等于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长度的一半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340929" y="4138399"/>
          <a:ext cx="6620074" cy="8272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文档" r:id="rId4" imgW="3839210" imgH="481330" progId="Word.Document.12">
                  <p:embed/>
                </p:oleObj>
              </mc:Choice>
              <mc:Fallback>
                <p:oleObj name="文档" r:id="rId4" imgW="3839210" imgH="481330" progId="Word.Document.12">
                  <p:embed/>
                  <p:pic>
                    <p:nvPicPr>
                      <p:cNvPr id="0" name="图片 717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40929" y="4138399"/>
                        <a:ext cx="6620074" cy="8272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285750" y="1400956"/>
            <a:ext cx="8572500" cy="2063642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知识点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8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二次函数</a:t>
            </a:r>
            <a:r>
              <a:rPr lang="en-US" altLang="zh-CN" sz="18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y=ax</a:t>
            </a:r>
            <a:r>
              <a:rPr lang="en-US" altLang="zh-CN" sz="1800" b="1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≠</a:t>
            </a:r>
            <a:r>
              <a:rPr lang="en-US" altLang="zh-CN" sz="18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18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的图象与性质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关于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   x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y=x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的图象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下列说法中不正确的是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C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顶点相同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对称轴相同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图象形状相同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最低点相同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若二次函数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m-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的图象过点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8),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m=</a:t>
            </a:r>
            <a:r>
              <a:rPr lang="en-US" altLang="zh-CN" sz="1800" i="1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 -</a:t>
            </a:r>
            <a:r>
              <a:rPr lang="en-US" altLang="zh-CN" sz="18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i="1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这个二次函数的表达式为</a:t>
            </a:r>
            <a:r>
              <a:rPr lang="en-US" altLang="zh-CN" sz="1800" i="1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 y=-</a:t>
            </a:r>
            <a:r>
              <a:rPr lang="en-US" altLang="zh-CN" sz="18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800" baseline="300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800" i="1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800" i="1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altLang="zh-CN" sz="18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zh-CN" altLang="zh-CN" sz="1800" i="1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的值随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值的增大而减小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800" i="1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800" i="1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altLang="zh-CN" sz="18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zh-CN" altLang="zh-CN" sz="1800" i="1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的值随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值的增大而增大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-1160955" y="1706865"/>
          <a:ext cx="4973759" cy="4014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文档" r:id="rId3" imgW="3839210" imgH="311150" progId="Word.Document.12">
                  <p:embed/>
                </p:oleObj>
              </mc:Choice>
              <mc:Fallback>
                <p:oleObj name="文档" r:id="rId3" imgW="3839210" imgH="311150" progId="Word.Document.12">
                  <p:embed/>
                  <p:pic>
                    <p:nvPicPr>
                      <p:cNvPr id="0" name="图片 102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1160955" y="1706865"/>
                        <a:ext cx="4973759" cy="4014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矩形 4"/>
          <p:cNvSpPr/>
          <p:nvPr/>
        </p:nvSpPr>
        <p:spPr>
          <a:xfrm>
            <a:off x="6007877" y="1772659"/>
            <a:ext cx="276215" cy="286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4875917" y="2776638"/>
            <a:ext cx="410164" cy="2371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cxnSp>
        <p:nvCxnSpPr>
          <p:cNvPr id="7" name="直接连接符 6"/>
          <p:cNvCxnSpPr/>
          <p:nvPr/>
        </p:nvCxnSpPr>
        <p:spPr>
          <a:xfrm>
            <a:off x="4874275" y="3022489"/>
            <a:ext cx="40939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7870323" y="2802355"/>
            <a:ext cx="799292" cy="2371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cxnSp>
        <p:nvCxnSpPr>
          <p:cNvPr id="9" name="直接连接符 8"/>
          <p:cNvCxnSpPr/>
          <p:nvPr/>
        </p:nvCxnSpPr>
        <p:spPr>
          <a:xfrm>
            <a:off x="7869044" y="3048206"/>
            <a:ext cx="79780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770387" y="3108214"/>
            <a:ext cx="545928" cy="2371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cxnSp>
        <p:nvCxnSpPr>
          <p:cNvPr id="11" name="直接连接符 10"/>
          <p:cNvCxnSpPr/>
          <p:nvPr/>
        </p:nvCxnSpPr>
        <p:spPr>
          <a:xfrm>
            <a:off x="768873" y="3354065"/>
            <a:ext cx="544909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4645157" y="3108214"/>
            <a:ext cx="545928" cy="2371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cxnSp>
        <p:nvCxnSpPr>
          <p:cNvPr id="13" name="直接连接符 12"/>
          <p:cNvCxnSpPr/>
          <p:nvPr/>
        </p:nvCxnSpPr>
        <p:spPr>
          <a:xfrm>
            <a:off x="4643643" y="3354065"/>
            <a:ext cx="544909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10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>
            <a:spLocks noChangeAspect="1"/>
          </p:cNvSpPr>
          <p:nvPr/>
        </p:nvSpPr>
        <p:spPr>
          <a:xfrm>
            <a:off x="285750" y="758766"/>
            <a:ext cx="8572500" cy="4026247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知识点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8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二次函数</a:t>
            </a:r>
            <a:r>
              <a:rPr lang="en-US" altLang="zh-CN" sz="18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y=ax</a:t>
            </a:r>
            <a:r>
              <a:rPr lang="en-US" altLang="zh-CN" sz="1800" b="1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+k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≠</a:t>
            </a:r>
            <a:r>
              <a:rPr lang="en-US" altLang="zh-CN" sz="18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18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的图象与性质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抛物线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的对称轴是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A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轴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B.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直线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直线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D.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直线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x=-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【变式拓展】</a:t>
            </a:r>
            <a:r>
              <a:rPr lang="zh-CN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函数</a:t>
            </a:r>
            <a:r>
              <a:rPr lang="en-US" altLang="zh-CN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y=-x</a:t>
            </a:r>
            <a:r>
              <a:rPr lang="en-US" altLang="zh-CN" sz="1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的开口方向和对称轴分别是</a:t>
            </a:r>
            <a:r>
              <a:rPr lang="zh-CN" altLang="zh-CN" sz="1800" dirty="0"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800" dirty="0"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800" dirty="0"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zh-CN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向上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轴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B.</a:t>
            </a:r>
            <a:r>
              <a:rPr lang="zh-CN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向下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轴</a:t>
            </a:r>
            <a:endParaRPr lang="zh-CN" altLang="zh-CN" sz="1800" dirty="0"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zh-CN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向上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直线</a:t>
            </a:r>
            <a:r>
              <a:rPr lang="en-US" altLang="zh-CN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x=-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	D.</a:t>
            </a:r>
            <a:r>
              <a:rPr lang="zh-CN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向下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直线</a:t>
            </a:r>
            <a:r>
              <a:rPr lang="en-US" altLang="zh-CN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x=-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CN" altLang="zh-CN" sz="1800" dirty="0"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已知点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),(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均在抛物线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y=x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则下列说法中正确的是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D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=y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=x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&lt;x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&lt;x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&gt;y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&lt;x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&gt;y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/>
        </p:nvGraphicFramePr>
        <p:xfrm>
          <a:off x="1052232" y="1738377"/>
          <a:ext cx="6620074" cy="40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文档" r:id="rId3" imgW="3839210" imgH="234950" progId="Word.Document.12">
                  <p:embed/>
                </p:oleObj>
              </mc:Choice>
              <mc:Fallback>
                <p:oleObj name="文档" r:id="rId3" imgW="3839210" imgH="234950" progId="Word.Document.12">
                  <p:embed/>
                  <p:pic>
                    <p:nvPicPr>
                      <p:cNvPr id="0" name="图片 205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52232" y="1738377"/>
                        <a:ext cx="6620074" cy="403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矩形 3"/>
          <p:cNvSpPr/>
          <p:nvPr/>
        </p:nvSpPr>
        <p:spPr>
          <a:xfrm>
            <a:off x="3378929" y="1109470"/>
            <a:ext cx="276215" cy="286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010687" y="2141427"/>
            <a:ext cx="276215" cy="286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7022242" y="3129610"/>
            <a:ext cx="276215" cy="286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283165"/>
            <a:ext cx="8572500" cy="2396041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知识点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8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图象的平移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将二次函数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的图象向下平移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个单位长度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则平移后所得图象的函数表达式为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A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	</a:t>
            </a: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4(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4(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淮安中考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将二次函数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y=x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的图象向上平移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个单位长度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得到的图象所对应的函数表达式为</a:t>
            </a:r>
            <a:r>
              <a:rPr lang="zh-CN" altLang="zh-CN" sz="1800" i="1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800" i="1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y=x</a:t>
            </a:r>
            <a:r>
              <a:rPr lang="en-US" altLang="zh-CN" sz="1800" baseline="300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8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i="1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32859" y="1993247"/>
            <a:ext cx="276215" cy="286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1317236" y="3342423"/>
            <a:ext cx="1063859" cy="2371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cxnSp>
        <p:nvCxnSpPr>
          <p:cNvPr id="5" name="直接连接符 4"/>
          <p:cNvCxnSpPr/>
          <p:nvPr/>
        </p:nvCxnSpPr>
        <p:spPr>
          <a:xfrm>
            <a:off x="1316204" y="3588274"/>
            <a:ext cx="106187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757131"/>
            <a:ext cx="8572500" cy="2396041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对于抛物线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y=-x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y=x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的结论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8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①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开口方向不同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18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②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形状完全相同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18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③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对称轴相同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其中正确的结论有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D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A.0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B.1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方正书宋_GBK" panose="03000509000000000000" pitchFamily="65" charset="-122"/>
                <a:cs typeface="Times New Roman" panose="02020603050405020304" pitchFamily="18" charset="0"/>
              </a:rPr>
              <a:t>	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C.2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D.3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若二次函数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y=ax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+c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取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函数值相等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则当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取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+x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函数值为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D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a+c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-c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方正书宋_GBK" panose="03000509000000000000" pitchFamily="65" charset="-122"/>
                <a:cs typeface="Times New Roman" panose="02020603050405020304" pitchFamily="18" charset="0"/>
              </a:rPr>
              <a:t>	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-c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泰安中考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在同一平面直角坐标系中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一次函数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y=-mx+n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与二次函数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y=x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+m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的图象可能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A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3" name="18ZKXSJ81.EPS" descr="id:2147494368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1736829" y="3112830"/>
            <a:ext cx="4975944" cy="1527391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2453099" y="1153142"/>
            <a:ext cx="276215" cy="286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8410987" y="1811662"/>
            <a:ext cx="276215" cy="286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1081499" y="2782991"/>
            <a:ext cx="276215" cy="286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>
            <a:spLocks noChangeAspect="1"/>
          </p:cNvSpPr>
          <p:nvPr/>
        </p:nvSpPr>
        <p:spPr>
          <a:xfrm>
            <a:off x="285750" y="684745"/>
            <a:ext cx="8572500" cy="4390433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成都中考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二次函数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的图象是一条抛物线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下列关于该抛物线的说法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正确的是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D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抛物线开口向下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方正书宋_GBK" panose="03000509000000000000" pitchFamily="65" charset="-122"/>
                <a:cs typeface="Times New Roman" panose="02020603050405020304" pitchFamily="18" charset="0"/>
              </a:rPr>
              <a:t>		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抛物线经过点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(2,3)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抛物线的对称轴是直线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方正书宋_GBK" panose="03000509000000000000" pitchFamily="65" charset="-122"/>
                <a:cs typeface="Times New Roman" panose="02020603050405020304" pitchFamily="18" charset="0"/>
              </a:rPr>
              <a:t>	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抛物线与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轴有两个交点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两条抛物线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与分别过点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1),(2,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且平行于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轴的两条平行线围成的阴影部分的面积为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B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dirty="0">
              <a:solidFill>
                <a:srgbClr val="000000"/>
              </a:solidFill>
              <a:latin typeface="Times New Roman" panose="02020603050405020304" pitchFamily="18" charset="0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A.10	B.8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C.6	D.4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提示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两条抛物线表达式的二次项系数相同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两条抛物线的形状完全相同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800" baseline="-25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-y</a:t>
            </a:r>
            <a:r>
              <a:rPr lang="en-US" altLang="zh-CN" sz="1800" baseline="-25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zh-CN" altLang="zh-CN" sz="1800" baseline="-25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阴影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800" baseline="-25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-y</a:t>
            </a:r>
            <a:r>
              <a:rPr lang="en-US" altLang="zh-CN" sz="1800" baseline="-25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×|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/>
        </p:nvGraphicFramePr>
        <p:xfrm>
          <a:off x="2335266" y="1974487"/>
          <a:ext cx="6620074" cy="40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文档" r:id="rId3" imgW="3839210" imgH="234950" progId="Word.Document.12">
                  <p:embed/>
                </p:oleObj>
              </mc:Choice>
              <mc:Fallback>
                <p:oleObj name="文档" r:id="rId3" imgW="3839210" imgH="234950" progId="Word.Document.12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35266" y="1974487"/>
                        <a:ext cx="6620074" cy="403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19ZKXSD6.EPS" descr="id:2147494375;FounderCES"/>
          <p:cNvPicPr/>
          <p:nvPr/>
        </p:nvPicPr>
        <p:blipFill>
          <a:blip r:embed="rId5" cstate="email"/>
          <a:stretch>
            <a:fillRect/>
          </a:stretch>
        </p:blipFill>
        <p:spPr>
          <a:xfrm>
            <a:off x="4993202" y="2345420"/>
            <a:ext cx="2369294" cy="2019377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884332" y="1067417"/>
            <a:ext cx="276215" cy="286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3618959" y="2403254"/>
            <a:ext cx="276215" cy="286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>
            <a:spLocks noChangeAspect="1"/>
          </p:cNvSpPr>
          <p:nvPr/>
        </p:nvSpPr>
        <p:spPr>
          <a:xfrm>
            <a:off x="285750" y="855549"/>
            <a:ext cx="8572500" cy="2396041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已知二次函数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y=ax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+c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ac&gt;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的图象是由二次函数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y=-   x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的图象平移得到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且图象上与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轴最近的点到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轴的距离为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a=</a:t>
            </a:r>
            <a:r>
              <a:rPr lang="zh-CN" altLang="zh-CN" sz="1800" i="1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c=</a:t>
            </a:r>
            <a:r>
              <a:rPr lang="zh-CN" altLang="zh-CN" sz="1800" i="1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800" i="1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800" i="1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800" i="1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altLang="zh-CN" sz="1800" i="1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已知一条抛物线的开口方向和形状大小与抛物线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y=-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都相同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并且它的顶点在抛物线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的顶点上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求这条抛物线的表达式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求将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中的抛物线向左平移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个单位后得到的抛物线的表达式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中所求抛物线的顶点不动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将抛物线的开口反向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求反向后的抛物线的表达式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11" name="对象 10"/>
          <p:cNvGraphicFramePr>
            <a:graphicFrameLocks noChangeAspect="1"/>
          </p:cNvGraphicFramePr>
          <p:nvPr/>
        </p:nvGraphicFramePr>
        <p:xfrm>
          <a:off x="892537" y="1766538"/>
          <a:ext cx="6620074" cy="4658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" name="文档" r:id="rId3" imgW="3839210" imgH="271145" progId="Word.Document.12">
                  <p:embed/>
                </p:oleObj>
              </mc:Choice>
              <mc:Fallback>
                <p:oleObj name="文档" r:id="rId3" imgW="3839210" imgH="271145" progId="Word.Document.12">
                  <p:embed/>
                  <p:pic>
                    <p:nvPicPr>
                      <p:cNvPr id="0" name="图片 410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92537" y="1766538"/>
                        <a:ext cx="6620074" cy="4658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/>
          <p:cNvGraphicFramePr>
            <a:graphicFrameLocks noChangeAspect="1"/>
          </p:cNvGraphicFramePr>
          <p:nvPr/>
        </p:nvGraphicFramePr>
        <p:xfrm>
          <a:off x="3430251" y="857995"/>
          <a:ext cx="4973759" cy="4000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5" name="文档" r:id="rId5" imgW="3839210" imgH="311150" progId="Word.Document.12">
                  <p:embed/>
                </p:oleObj>
              </mc:Choice>
              <mc:Fallback>
                <p:oleObj name="文档" r:id="rId5" imgW="3839210" imgH="311150" progId="Word.Document.12">
                  <p:embed/>
                  <p:pic>
                    <p:nvPicPr>
                      <p:cNvPr id="0" name="图片 4110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30251" y="857995"/>
                        <a:ext cx="4973759" cy="4000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对象 12"/>
          <p:cNvGraphicFramePr>
            <a:graphicFrameLocks noChangeAspect="1"/>
          </p:cNvGraphicFramePr>
          <p:nvPr/>
        </p:nvGraphicFramePr>
        <p:xfrm>
          <a:off x="4037944" y="1110741"/>
          <a:ext cx="6620074" cy="40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name="文档" r:id="rId7" imgW="3839210" imgH="234950" progId="Word.Document.12">
                  <p:embed/>
                </p:oleObj>
              </mc:Choice>
              <mc:Fallback>
                <p:oleObj name="文档" r:id="rId7" imgW="3839210" imgH="234950" progId="Word.Document.12">
                  <p:embed/>
                  <p:pic>
                    <p:nvPicPr>
                      <p:cNvPr id="0" name="图片 411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037944" y="1110741"/>
                        <a:ext cx="6620074" cy="403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/>
          <p:cNvGraphicFramePr>
            <a:graphicFrameLocks noChangeAspect="1"/>
          </p:cNvGraphicFramePr>
          <p:nvPr/>
        </p:nvGraphicFramePr>
        <p:xfrm>
          <a:off x="358365" y="3207945"/>
          <a:ext cx="6620074" cy="13982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name="文档" r:id="rId9" imgW="3839210" imgH="812165" progId="Word.Document.12">
                  <p:embed/>
                </p:oleObj>
              </mc:Choice>
              <mc:Fallback>
                <p:oleObj name="文档" r:id="rId9" imgW="3839210" imgH="812165" progId="Word.Document.12">
                  <p:embed/>
                  <p:pic>
                    <p:nvPicPr>
                      <p:cNvPr id="0" name="图片 4112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58365" y="3207945"/>
                        <a:ext cx="6620074" cy="13982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矩形 6"/>
          <p:cNvSpPr/>
          <p:nvPr/>
        </p:nvSpPr>
        <p:spPr>
          <a:xfrm>
            <a:off x="4821780" y="1240867"/>
            <a:ext cx="473715" cy="2371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dirty="0" smtClean="0"/>
              <a:t> 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285750" y="679642"/>
          <a:ext cx="6620074" cy="33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文档" r:id="rId3" imgW="3839210" imgH="198120" progId="Word.Document.12">
                  <p:embed/>
                </p:oleObj>
              </mc:Choice>
              <mc:Fallback>
                <p:oleObj name="文档" r:id="rId3" imgW="3839210" imgH="198120" progId="Word.Document.12">
                  <p:embed/>
                  <p:pic>
                    <p:nvPicPr>
                      <p:cNvPr id="0" name="图片 512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5750" y="679642"/>
                        <a:ext cx="6620074" cy="338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矩形 2"/>
          <p:cNvSpPr>
            <a:spLocks noChangeAspect="1"/>
          </p:cNvSpPr>
          <p:nvPr/>
        </p:nvSpPr>
        <p:spPr>
          <a:xfrm>
            <a:off x="285750" y="1013232"/>
            <a:ext cx="8572500" cy="1731243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求满足条件的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的值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为何值时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该二次函数的图象有最低点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求出这个最低点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这时当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为何值时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的值随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值的增大而增大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为何值时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函数有最大值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最大值是多少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这时当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为何值时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的值随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值的增大而减小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285750" y="2681158"/>
          <a:ext cx="6620074" cy="33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文档" r:id="rId5" imgW="3839210" imgH="198120" progId="Word.Document.12">
                  <p:embed/>
                </p:oleObj>
              </mc:Choice>
              <mc:Fallback>
                <p:oleObj name="文档" r:id="rId5" imgW="3839210" imgH="198120" progId="Word.Document.12">
                  <p:embed/>
                  <p:pic>
                    <p:nvPicPr>
                      <p:cNvPr id="0" name="图片 512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5750" y="2681158"/>
                        <a:ext cx="6620074" cy="338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矩形 5"/>
          <p:cNvSpPr>
            <a:spLocks noChangeAspect="1"/>
          </p:cNvSpPr>
          <p:nvPr/>
        </p:nvSpPr>
        <p:spPr>
          <a:xfrm>
            <a:off x="285750" y="3030552"/>
            <a:ext cx="8572500" cy="2063642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18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+m-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且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m+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2≠0,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解得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1800" baseline="-25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1800" baseline="-25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该二次函数的图象有最低点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最低点为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(0,1),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x&gt;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的值随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值的增大而增大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m=-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该二次函数有最大值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最大值是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x&gt;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的值随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值的增大而减小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spect="1"/>
          </p:cNvSpPr>
          <p:nvPr/>
        </p:nvSpPr>
        <p:spPr>
          <a:xfrm>
            <a:off x="285750" y="887768"/>
            <a:ext cx="8572500" cy="139884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已知二次函数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y=ax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+n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的图象与抛物线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y=-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的开口大小和开口方向都相同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且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y=ax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+n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的图象上的点到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轴的最小距离为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的值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指出抛物线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y=ax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+n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的开口方向、对称轴和顶点坐标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2062722" y="1177759"/>
          <a:ext cx="4973759" cy="4014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文档" r:id="rId3" imgW="3839210" imgH="311150" progId="Word.Document.12">
                  <p:embed/>
                </p:oleObj>
              </mc:Choice>
              <mc:Fallback>
                <p:oleObj name="文档" r:id="rId3" imgW="3839210" imgH="311150" progId="Word.Document.12">
                  <p:embed/>
                  <p:pic>
                    <p:nvPicPr>
                      <p:cNvPr id="0" name="图片 615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62722" y="1177759"/>
                        <a:ext cx="4973759" cy="4014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矩形 8"/>
          <p:cNvSpPr>
            <a:spLocks noChangeAspect="1"/>
          </p:cNvSpPr>
          <p:nvPr/>
        </p:nvSpPr>
        <p:spPr>
          <a:xfrm>
            <a:off x="285750" y="2245586"/>
            <a:ext cx="8572500" cy="401648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:(1)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抛物线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y=ax</a:t>
            </a:r>
            <a:r>
              <a:rPr lang="en-US" altLang="zh-CN" sz="18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+n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与抛物线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8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的开口大小和开口方向都相同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a=-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10" name="对象 9"/>
          <p:cNvGraphicFramePr>
            <a:graphicFrameLocks noChangeAspect="1"/>
          </p:cNvGraphicFramePr>
          <p:nvPr/>
        </p:nvGraphicFramePr>
        <p:xfrm>
          <a:off x="285750" y="2631213"/>
          <a:ext cx="6620074" cy="16271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文档" r:id="rId5" imgW="3839210" imgH="944880" progId="Word.Document.12">
                  <p:embed/>
                </p:oleObj>
              </mc:Choice>
              <mc:Fallback>
                <p:oleObj name="文档" r:id="rId5" imgW="3839210" imgH="944880" progId="Word.Document.12">
                  <p:embed/>
                  <p:pic>
                    <p:nvPicPr>
                      <p:cNvPr id="0" name="图片 615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5750" y="2631213"/>
                        <a:ext cx="6620074" cy="16271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数学模板</Template>
  <TotalTime>0</TotalTime>
  <Words>457</Words>
  <Application>Microsoft Office PowerPoint</Application>
  <PresentationFormat>全屏显示(16:9)</PresentationFormat>
  <Paragraphs>65</Paragraphs>
  <Slides>10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4" baseType="lpstr">
      <vt:lpstr>Adobe 黑体 Std R</vt:lpstr>
      <vt:lpstr>NEU-BZ-S92</vt:lpstr>
      <vt:lpstr>方正书宋_GBK</vt:lpstr>
      <vt:lpstr>黑体</vt:lpstr>
      <vt:lpstr>楷体</vt:lpstr>
      <vt:lpstr>宋体</vt:lpstr>
      <vt:lpstr>微软雅黑</vt:lpstr>
      <vt:lpstr>Arial</vt:lpstr>
      <vt:lpstr>Calibri</vt:lpstr>
      <vt:lpstr>Calibri Light</vt:lpstr>
      <vt:lpstr>Cambria Math</vt:lpstr>
      <vt:lpstr>Times New Roman</vt:lpstr>
      <vt:lpstr>WWW.2PPT.COM
</vt:lpstr>
      <vt:lpstr>文档</vt:lpstr>
      <vt:lpstr>二次函数的图象与性质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2018-10-20T02:37:00Z</dcterms:created>
  <dcterms:modified xsi:type="dcterms:W3CDTF">2023-01-16T19:36:25Z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D526B9775F874DFAAD5CE73937021DC4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