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87" r:id="rId4"/>
    <p:sldId id="288" r:id="rId5"/>
    <p:sldId id="299" r:id="rId6"/>
    <p:sldId id="300" r:id="rId7"/>
    <p:sldId id="301" r:id="rId8"/>
    <p:sldId id="302" r:id="rId9"/>
    <p:sldId id="303" r:id="rId10"/>
    <p:sldId id="290" r:id="rId11"/>
    <p:sldId id="341" r:id="rId12"/>
    <p:sldId id="345" r:id="rId13"/>
    <p:sldId id="311" r:id="rId14"/>
    <p:sldId id="312" r:id="rId15"/>
  </p:sldIdLst>
  <p:sldSz cx="12192000" cy="6858000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Franklin Gothic Medium" panose="020B0603020102020204" pitchFamily="34" charset="0"/>
      <p:regular r:id="rId26"/>
      <p:italic r:id="rId2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00923F"/>
    <a:srgbClr val="202020"/>
    <a:srgbClr val="323232"/>
    <a:srgbClr val="CC33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54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82EC6C3-A5B2-415C-B65B-8A6665C8FE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80AB89A-DC4A-47A8-81ED-6D7BF40A40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2F17F93-B929-4010-9B5E-6F8982DC1E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E7D850E-6163-4BAF-AD2F-C6103FD140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32D1C3D-706B-4709-96BB-C901FA1A97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1621C7B-5056-4F69-AEA7-87E70839AF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9876FD0-74A7-4A8C-8791-0934041AE8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B8E8-4B54-4BD2-877C-A56EDAB7C7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82EC6C3-A5B2-415C-B65B-8A6665C8FE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DF0456E-6885-4E06-8C27-12BD90DBFB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50CDBC9-4A7C-4E01-BFAB-695D42E0D3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5615E7C-6B2C-458B-BD99-378AAC689F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563015B-B1FB-4099-AABD-BE5BCDD68B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04A36C7-D5D2-439F-B84D-FF03537979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44679AB-1D45-4057-ACCE-CBF00F53D6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203DC4B-E48D-43C1-93B3-0342422DE7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8"/>
            </p:custDataLst>
          </p:nvPr>
        </p:nvSpPr>
        <p:spPr bwMode="auto">
          <a:xfrm>
            <a:off x="669925" y="431800"/>
            <a:ext cx="1085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9"/>
            </p:custDataLst>
          </p:nvPr>
        </p:nvSpPr>
        <p:spPr bwMode="auto">
          <a:xfrm>
            <a:off x="669925" y="1295400"/>
            <a:ext cx="108521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BE2B8E8-4B54-4BD2-877C-A56EDAB7C7E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1"/>
          <p:cNvSpPr txBox="1">
            <a:spLocks noChangeArrowheads="1"/>
          </p:cNvSpPr>
          <p:nvPr/>
        </p:nvSpPr>
        <p:spPr bwMode="auto">
          <a:xfrm>
            <a:off x="-1814" y="1638817"/>
            <a:ext cx="121929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</a:rPr>
              <a:t>小数乘小数</a:t>
            </a:r>
          </a:p>
        </p:txBody>
      </p:sp>
      <p:sp>
        <p:nvSpPr>
          <p:cNvPr id="2051" name="矩形 19"/>
          <p:cNvSpPr>
            <a:spLocks noChangeArrowheads="1"/>
          </p:cNvSpPr>
          <p:nvPr/>
        </p:nvSpPr>
        <p:spPr bwMode="auto">
          <a:xfrm>
            <a:off x="-907" y="3250722"/>
            <a:ext cx="1219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时</a:t>
            </a:r>
          </a:p>
        </p:txBody>
      </p:sp>
      <p:sp>
        <p:nvSpPr>
          <p:cNvPr id="2052" name="矩形 20"/>
          <p:cNvSpPr>
            <a:spLocks noChangeArrowheads="1"/>
          </p:cNvSpPr>
          <p:nvPr/>
        </p:nvSpPr>
        <p:spPr bwMode="auto">
          <a:xfrm>
            <a:off x="4806950" y="4391684"/>
            <a:ext cx="2578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dirty="0">
                <a:solidFill>
                  <a:schemeClr val="bg1"/>
                </a:solidFill>
              </a:rPr>
              <a:t>苏教版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-1814" y="5735655"/>
            <a:ext cx="1219381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1200" y="1608138"/>
            <a:ext cx="10188575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小数乘小数的计算方法：</a:t>
            </a:r>
            <a:endParaRPr lang="en-US" altLang="zh-CN" sz="2800" noProof="1">
              <a:solidFill>
                <a:prstClr val="black"/>
              </a:solidFill>
              <a:latin typeface="+mj-ea"/>
              <a:ea typeface="+mj-ea"/>
              <a:sym typeface="+mn-ea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prstClr val="black"/>
                </a:solidFill>
                <a:latin typeface="+mj-ea"/>
                <a:ea typeface="+mj-ea"/>
                <a:sym typeface="+mn-ea"/>
              </a:rPr>
              <a:t>       先把小数乘小数当作整数乘法进行计算，再看乘法中有几位小数，就从乘得的积右边起数出几位，点上小数点。</a:t>
            </a:r>
            <a:endParaRPr lang="en-US" altLang="zh-CN" sz="2800" noProof="1">
              <a:solidFill>
                <a:prstClr val="black"/>
              </a:solidFill>
              <a:latin typeface="+mj-ea"/>
              <a:ea typeface="+mj-ea"/>
              <a:sym typeface="+mn-ea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en-US" altLang="zh-CN" sz="2800" noProof="1">
                <a:solidFill>
                  <a:prstClr val="black"/>
                </a:solidFill>
                <a:latin typeface="+mj-ea"/>
                <a:ea typeface="+mj-ea"/>
                <a:sym typeface="+mn-ea"/>
              </a:rPr>
              <a:t>       </a:t>
            </a:r>
            <a:r>
              <a:rPr lang="zh-CN" altLang="en-US" sz="2800" noProof="1">
                <a:solidFill>
                  <a:prstClr val="black"/>
                </a:solidFill>
                <a:latin typeface="+mj-ea"/>
                <a:ea typeface="+mj-ea"/>
                <a:sym typeface="+mn-ea"/>
              </a:rPr>
              <a:t>如果积的小数位数不够，就在前面用</a:t>
            </a:r>
            <a:r>
              <a:rPr lang="en-US" altLang="zh-CN" sz="2800" noProof="1">
                <a:solidFill>
                  <a:prstClr val="black"/>
                </a:solidFill>
                <a:latin typeface="+mj-ea"/>
                <a:ea typeface="+mj-ea"/>
                <a:sym typeface="+mn-ea"/>
              </a:rPr>
              <a:t>0</a:t>
            </a:r>
            <a:r>
              <a:rPr lang="zh-CN" altLang="en-US" sz="2800" noProof="1">
                <a:solidFill>
                  <a:prstClr val="black"/>
                </a:solidFill>
                <a:latin typeface="+mj-ea"/>
                <a:ea typeface="+mj-ea"/>
                <a:sym typeface="+mn-ea"/>
              </a:rPr>
              <a:t>补足；当乘得的积的末尾有0时，要先点上小数点，再根据小数的性质化简。</a:t>
            </a:r>
            <a:endParaRPr lang="zh-CN" altLang="en-US" sz="2800" noProof="1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4" name="Group 40"/>
          <p:cNvGraphicFramePr>
            <a:graphicFrameLocks noGrp="1"/>
          </p:cNvGraphicFramePr>
          <p:nvPr/>
        </p:nvGraphicFramePr>
        <p:xfrm>
          <a:off x="2228850" y="1450975"/>
          <a:ext cx="7256463" cy="2116138"/>
        </p:xfrm>
        <a:graphic>
          <a:graphicData uri="http://schemas.openxmlformats.org/drawingml/2006/table">
            <a:tbl>
              <a:tblPr/>
              <a:tblGrid>
                <a:gridCol w="121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6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乘数</a:t>
                      </a:r>
                    </a:p>
                  </a:txBody>
                  <a:tcPr marL="89996" marR="89996" marT="46829" marB="468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endParaRPr kumimoji="0" lang="en-US" altLang="zh-CN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0.15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0.015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3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乘数</a:t>
                      </a:r>
                    </a:p>
                  </a:txBody>
                  <a:tcPr marL="89996" marR="89996" marT="46829" marB="468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4.8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4.8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0.48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4.8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9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</a:t>
                      </a:r>
                    </a:p>
                  </a:txBody>
                  <a:tcPr marL="89996" marR="89996" marT="46829" marB="468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720</a:t>
                      </a: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96" marR="89996" marT="46829" marB="468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689475" y="2925763"/>
            <a:ext cx="998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7.2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5805488" y="2954338"/>
            <a:ext cx="1328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0.72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077075" y="2925763"/>
            <a:ext cx="996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7.2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8077200" y="2922588"/>
            <a:ext cx="144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0.072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01688" y="3963988"/>
            <a:ext cx="103219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因为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15 × 48=720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1 . 5 × 4 . 8=7.2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，同理可计算出后面的结果：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0.15 × 4 . 8=0.72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；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 15 × 0.4 8=7.2; 0.015 × 4.8=0.072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</a:p>
        </p:txBody>
      </p:sp>
      <p:sp>
        <p:nvSpPr>
          <p:cNvPr id="12324" name="文本框 99"/>
          <p:cNvSpPr txBox="1">
            <a:spLocks noChangeArrowheads="1"/>
          </p:cNvSpPr>
          <p:nvPr/>
        </p:nvSpPr>
        <p:spPr bwMode="auto">
          <a:xfrm>
            <a:off x="815975" y="430213"/>
            <a:ext cx="66055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355" indent="-173355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根据第一栏的积，写出其他各栏的积。</a:t>
            </a:r>
          </a:p>
        </p:txBody>
      </p:sp>
      <p:sp>
        <p:nvSpPr>
          <p:cNvPr id="12325" name="任意多边形 11"/>
          <p:cNvSpPr>
            <a:spLocks noChangeArrowheads="1"/>
          </p:cNvSpPr>
          <p:nvPr/>
        </p:nvSpPr>
        <p:spPr bwMode="auto">
          <a:xfrm>
            <a:off x="61913" y="519113"/>
            <a:ext cx="539750" cy="593725"/>
          </a:xfrm>
          <a:custGeom>
            <a:avLst/>
            <a:gdLst>
              <a:gd name="T0" fmla="*/ 0 w 538386"/>
              <a:gd name="T1" fmla="*/ 0 h 593398"/>
              <a:gd name="T2" fmla="*/ 242913 w 538386"/>
              <a:gd name="T3" fmla="*/ 0 h 593398"/>
              <a:gd name="T4" fmla="*/ 541117 w 538386"/>
              <a:gd name="T5" fmla="*/ 297027 h 593398"/>
              <a:gd name="T6" fmla="*/ 242913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63600" y="5494338"/>
            <a:ext cx="4343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整数部分没有要写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占位。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7" grpId="0"/>
      <p:bldP spid="6178" grpId="0"/>
      <p:bldP spid="6179" grpId="0"/>
      <p:bldP spid="6185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787400" y="1757363"/>
            <a:ext cx="1203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</a:rPr>
              <a:t>0.015×4.8</a:t>
            </a:r>
            <a:r>
              <a:rPr lang="zh-CN" altLang="en-US" sz="2800">
                <a:latin typeface="微软雅黑" panose="020B0503020204020204" pitchFamily="34" charset="-122"/>
              </a:rPr>
              <a:t>的积是几位小数</a:t>
            </a:r>
            <a:r>
              <a:rPr lang="en-US" altLang="zh-CN" sz="2800">
                <a:latin typeface="微软雅黑" panose="020B0503020204020204" pitchFamily="34" charset="-122"/>
              </a:rPr>
              <a:t>?</a:t>
            </a:r>
            <a:r>
              <a:rPr lang="zh-CN" altLang="en-US" sz="2800">
                <a:latin typeface="微软雅黑" panose="020B0503020204020204" pitchFamily="34" charset="-122"/>
              </a:rPr>
              <a:t>在哪里点小数点</a:t>
            </a:r>
            <a:r>
              <a:rPr lang="en-US" altLang="zh-CN" sz="2800">
                <a:latin typeface="微软雅黑" panose="020B0503020204020204" pitchFamily="34" charset="-122"/>
              </a:rPr>
              <a:t>?</a:t>
            </a:r>
            <a:r>
              <a:rPr lang="zh-CN" altLang="en-US" sz="2800">
                <a:latin typeface="微软雅黑" panose="020B0503020204020204" pitchFamily="34" charset="-122"/>
              </a:rPr>
              <a:t>整数部分没有怎么办</a:t>
            </a:r>
            <a:r>
              <a:rPr lang="en-US" altLang="zh-CN" sz="2800">
                <a:latin typeface="微软雅黑" panose="020B0503020204020204" pitchFamily="34" charset="-122"/>
              </a:rPr>
              <a:t>?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87400" y="2354263"/>
            <a:ext cx="103219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因为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15÷1000=0.015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48÷10=4.8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，所以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0.015×4.8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的积等于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720÷1000÷10=0.072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06450" y="3738563"/>
            <a:ext cx="4343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整数部分没有要写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占位。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1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306638" y="2273300"/>
            <a:ext cx="8229600" cy="2390775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</a:rPr>
              <a:t>0.85×0.6=0.51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（平方米）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38225" y="5992813"/>
            <a:ext cx="100504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</a:rPr>
              <a:t>答：长方形铝板的面积大一些。大</a:t>
            </a:r>
            <a:r>
              <a:rPr lang="en-US" altLang="zh-CN" sz="2800">
                <a:latin typeface="微软雅黑" panose="020B0503020204020204" pitchFamily="34" charset="-122"/>
              </a:rPr>
              <a:t>0.02</a:t>
            </a:r>
            <a:r>
              <a:rPr lang="zh-CN" altLang="en-US" sz="2800">
                <a:latin typeface="微软雅黑" panose="020B0503020204020204" pitchFamily="34" charset="-122"/>
              </a:rPr>
              <a:t>平方米。</a:t>
            </a:r>
            <a:endParaRPr lang="en-US" altLang="zh-CN" sz="2800">
              <a:latin typeface="微软雅黑" panose="020B0503020204020204" pitchFamily="34" charset="-122"/>
            </a:endParaRPr>
          </a:p>
        </p:txBody>
      </p:sp>
      <p:sp>
        <p:nvSpPr>
          <p:cNvPr id="14339" name="文本框 99"/>
          <p:cNvSpPr txBox="1">
            <a:spLocks noChangeArrowheads="1"/>
          </p:cNvSpPr>
          <p:nvPr/>
        </p:nvSpPr>
        <p:spPr bwMode="auto">
          <a:xfrm>
            <a:off x="815975" y="430213"/>
            <a:ext cx="108759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355" indent="-173355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一块长方形铝板，长</a:t>
            </a:r>
            <a:r>
              <a:rPr lang="en-US" altLang="zh-CN" sz="2800">
                <a:latin typeface="微软雅黑" panose="020B0503020204020204" pitchFamily="34" charset="-122"/>
              </a:rPr>
              <a:t>0.85</a:t>
            </a:r>
            <a:r>
              <a:rPr lang="zh-CN" altLang="en-US" sz="2800">
                <a:latin typeface="微软雅黑" panose="020B0503020204020204" pitchFamily="34" charset="-122"/>
              </a:rPr>
              <a:t>米，宽</a:t>
            </a:r>
            <a:r>
              <a:rPr lang="en-US" altLang="zh-CN" sz="2800">
                <a:latin typeface="微软雅黑" panose="020B0503020204020204" pitchFamily="34" charset="-122"/>
              </a:rPr>
              <a:t>0.6</a:t>
            </a:r>
            <a:r>
              <a:rPr lang="zh-CN" altLang="en-US" sz="2800">
                <a:latin typeface="微软雅黑" panose="020B0503020204020204" pitchFamily="34" charset="-122"/>
              </a:rPr>
              <a:t>米；一块正方形铝板，边长</a:t>
            </a:r>
            <a:r>
              <a:rPr lang="en-US" altLang="zh-CN" sz="2800">
                <a:latin typeface="微软雅黑" panose="020B0503020204020204" pitchFamily="34" charset="-122"/>
              </a:rPr>
              <a:t>0.7</a:t>
            </a:r>
            <a:r>
              <a:rPr lang="zh-CN" altLang="en-US" sz="2800">
                <a:latin typeface="微软雅黑" panose="020B0503020204020204" pitchFamily="34" charset="-122"/>
              </a:rPr>
              <a:t>米。哪一块铝板的面积大一些</a:t>
            </a:r>
            <a:r>
              <a:rPr lang="en-US" altLang="zh-CN" sz="2800">
                <a:latin typeface="微软雅黑" panose="020B0503020204020204" pitchFamily="34" charset="-122"/>
              </a:rPr>
              <a:t>?</a:t>
            </a:r>
            <a:r>
              <a:rPr lang="zh-CN" altLang="en-US" sz="2800">
                <a:latin typeface="微软雅黑" panose="020B0503020204020204" pitchFamily="34" charset="-122"/>
              </a:rPr>
              <a:t>大多少平方米</a:t>
            </a:r>
            <a:r>
              <a:rPr lang="en-US" altLang="zh-CN" sz="2800">
                <a:latin typeface="微软雅黑" panose="020B0503020204020204" pitchFamily="34" charset="-122"/>
              </a:rPr>
              <a:t>?</a:t>
            </a:r>
          </a:p>
        </p:txBody>
      </p:sp>
      <p:sp>
        <p:nvSpPr>
          <p:cNvPr id="14340" name="任意多边形 5"/>
          <p:cNvSpPr>
            <a:spLocks noChangeArrowheads="1"/>
          </p:cNvSpPr>
          <p:nvPr/>
        </p:nvSpPr>
        <p:spPr bwMode="auto">
          <a:xfrm>
            <a:off x="61913" y="519113"/>
            <a:ext cx="539750" cy="593725"/>
          </a:xfrm>
          <a:custGeom>
            <a:avLst/>
            <a:gdLst>
              <a:gd name="T0" fmla="*/ 0 w 538386"/>
              <a:gd name="T1" fmla="*/ 0 h 593398"/>
              <a:gd name="T2" fmla="*/ 242913 w 538386"/>
              <a:gd name="T3" fmla="*/ 0 h 593398"/>
              <a:gd name="T4" fmla="*/ 541117 w 538386"/>
              <a:gd name="T5" fmla="*/ 297027 h 593398"/>
              <a:gd name="T6" fmla="*/ 242913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23088" y="2336800"/>
            <a:ext cx="46164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0.7×0.7=0.49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（平方米）</a:t>
            </a:r>
          </a:p>
        </p:txBody>
      </p:sp>
      <p:grpSp>
        <p:nvGrpSpPr>
          <p:cNvPr id="2" name="组合 49"/>
          <p:cNvGrpSpPr/>
          <p:nvPr/>
        </p:nvGrpSpPr>
        <p:grpSpPr bwMode="auto">
          <a:xfrm>
            <a:off x="3016250" y="3157538"/>
            <a:ext cx="2357438" cy="1095375"/>
            <a:chOff x="2357422" y="3000381"/>
            <a:chExt cx="2357438" cy="1093433"/>
          </a:xfrm>
        </p:grpSpPr>
        <p:sp>
          <p:nvSpPr>
            <p:cNvPr id="14343" name="TextBox 1"/>
            <p:cNvSpPr txBox="1">
              <a:spLocks noChangeArrowheads="1"/>
            </p:cNvSpPr>
            <p:nvPr/>
          </p:nvSpPr>
          <p:spPr bwMode="auto">
            <a:xfrm>
              <a:off x="3152770" y="3010662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cxnSp>
          <p:nvCxnSpPr>
            <p:cNvPr id="14344" name="直接连接符 36"/>
            <p:cNvCxnSpPr>
              <a:cxnSpLocks noChangeShapeType="1"/>
            </p:cNvCxnSpPr>
            <p:nvPr/>
          </p:nvCxnSpPr>
          <p:spPr bwMode="auto">
            <a:xfrm>
              <a:off x="2357422" y="4063645"/>
              <a:ext cx="235743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5" name="TextBox 1"/>
            <p:cNvSpPr txBox="1">
              <a:spLocks noChangeArrowheads="1"/>
            </p:cNvSpPr>
            <p:nvPr/>
          </p:nvSpPr>
          <p:spPr bwMode="auto">
            <a:xfrm>
              <a:off x="2581265" y="35718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4346" name="TextBox 1"/>
            <p:cNvSpPr txBox="1">
              <a:spLocks noChangeArrowheads="1"/>
            </p:cNvSpPr>
            <p:nvPr/>
          </p:nvSpPr>
          <p:spPr bwMode="auto">
            <a:xfrm>
              <a:off x="3643309" y="3000381"/>
              <a:ext cx="490539" cy="52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14347" name="TextBox 1"/>
            <p:cNvSpPr txBox="1">
              <a:spLocks noChangeArrowheads="1"/>
            </p:cNvSpPr>
            <p:nvPr/>
          </p:nvSpPr>
          <p:spPr bwMode="auto">
            <a:xfrm>
              <a:off x="3659414" y="3484577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6</a:t>
              </a:r>
            </a:p>
          </p:txBody>
        </p:sp>
      </p:grp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311650" y="4149725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802063" y="414972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3044825" y="4659313"/>
            <a:ext cx="23574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292475" y="467518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311650" y="47180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802063" y="468947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617913" y="311785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833813" y="36687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087688" y="466407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3390900" y="31686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4081463" y="361156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3302000" y="415766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2867025" y="465296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grpSp>
        <p:nvGrpSpPr>
          <p:cNvPr id="5" name="组合 49"/>
          <p:cNvGrpSpPr/>
          <p:nvPr/>
        </p:nvGrpSpPr>
        <p:grpSpPr bwMode="auto">
          <a:xfrm>
            <a:off x="7232650" y="3106738"/>
            <a:ext cx="2357438" cy="1095375"/>
            <a:chOff x="2357422" y="3000381"/>
            <a:chExt cx="2357438" cy="1093433"/>
          </a:xfrm>
        </p:grpSpPr>
        <p:cxnSp>
          <p:nvCxnSpPr>
            <p:cNvPr id="14362" name="直接连接符 36"/>
            <p:cNvCxnSpPr>
              <a:cxnSpLocks noChangeShapeType="1"/>
            </p:cNvCxnSpPr>
            <p:nvPr/>
          </p:nvCxnSpPr>
          <p:spPr bwMode="auto">
            <a:xfrm>
              <a:off x="2357422" y="4063645"/>
              <a:ext cx="235743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3" name="TextBox 1"/>
            <p:cNvSpPr txBox="1">
              <a:spLocks noChangeArrowheads="1"/>
            </p:cNvSpPr>
            <p:nvPr/>
          </p:nvSpPr>
          <p:spPr bwMode="auto">
            <a:xfrm>
              <a:off x="2581265" y="35718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4364" name="TextBox 1"/>
            <p:cNvSpPr txBox="1">
              <a:spLocks noChangeArrowheads="1"/>
            </p:cNvSpPr>
            <p:nvPr/>
          </p:nvSpPr>
          <p:spPr bwMode="auto">
            <a:xfrm>
              <a:off x="3643309" y="3000381"/>
              <a:ext cx="490539" cy="52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7</a:t>
              </a:r>
            </a:p>
          </p:txBody>
        </p:sp>
        <p:sp>
          <p:nvSpPr>
            <p:cNvPr id="14365" name="TextBox 1"/>
            <p:cNvSpPr txBox="1">
              <a:spLocks noChangeArrowheads="1"/>
            </p:cNvSpPr>
            <p:nvPr/>
          </p:nvSpPr>
          <p:spPr bwMode="auto">
            <a:xfrm>
              <a:off x="3659414" y="3484577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7</a:t>
              </a:r>
            </a:p>
          </p:txBody>
        </p:sp>
      </p:grp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8528050" y="4098925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8018463" y="409892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cxnSp>
        <p:nvCxnSpPr>
          <p:cNvPr id="47" name="直接连接符 46"/>
          <p:cNvCxnSpPr>
            <a:cxnSpLocks noChangeShapeType="1"/>
          </p:cNvCxnSpPr>
          <p:nvPr/>
        </p:nvCxnSpPr>
        <p:spPr bwMode="auto">
          <a:xfrm>
            <a:off x="7261225" y="4608513"/>
            <a:ext cx="23574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7508875" y="462438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528050" y="46672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8018463" y="463867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8283575" y="305276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8050213" y="36179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7812088" y="461327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8042275" y="31178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8297863" y="356076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562225" y="5291138"/>
            <a:ext cx="461486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0.51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0.49=0.02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（平方米）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34" grpId="0"/>
      <p:bldP spid="36" grpId="0"/>
      <p:bldP spid="37" grpId="0"/>
      <p:bldP spid="38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843088" y="1982788"/>
            <a:ext cx="933291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工作效率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×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时间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工作总量</a:t>
            </a: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0.5×1.2=0.6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（公顷）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CN" sz="28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CN" sz="28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CN" sz="280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latin typeface="微软雅黑" panose="020B0503020204020204" pitchFamily="34" charset="-122"/>
              </a:rPr>
              <a:t>答：</a:t>
            </a:r>
            <a:r>
              <a:rPr lang="en-US" altLang="zh-CN" sz="2800">
                <a:latin typeface="微软雅黑" panose="020B0503020204020204" pitchFamily="34" charset="-122"/>
              </a:rPr>
              <a:t>1.2</a:t>
            </a:r>
            <a:r>
              <a:rPr lang="zh-CN" altLang="en-US" sz="2800">
                <a:latin typeface="微软雅黑" panose="020B0503020204020204" pitchFamily="34" charset="-122"/>
              </a:rPr>
              <a:t>小时可耕地</a:t>
            </a:r>
            <a:r>
              <a:rPr lang="en-US" altLang="zh-CN" sz="2800">
                <a:latin typeface="微软雅黑" panose="020B0503020204020204" pitchFamily="34" charset="-122"/>
              </a:rPr>
              <a:t>0.6</a:t>
            </a:r>
            <a:r>
              <a:rPr lang="zh-CN" altLang="en-US" sz="2800">
                <a:latin typeface="微软雅黑" panose="020B0503020204020204" pitchFamily="34" charset="-122"/>
              </a:rPr>
              <a:t>公顷，</a:t>
            </a:r>
            <a:r>
              <a:rPr lang="en-US" altLang="zh-CN" sz="2800">
                <a:latin typeface="微软雅黑" panose="020B0503020204020204" pitchFamily="34" charset="-122"/>
              </a:rPr>
              <a:t>0.75</a:t>
            </a:r>
            <a:r>
              <a:rPr lang="zh-CN" altLang="en-US" sz="2800">
                <a:latin typeface="微软雅黑" panose="020B0503020204020204" pitchFamily="34" charset="-122"/>
              </a:rPr>
              <a:t>小时可耕地</a:t>
            </a:r>
            <a:r>
              <a:rPr lang="en-US" altLang="zh-CN" sz="2800">
                <a:latin typeface="微软雅黑" panose="020B0503020204020204" pitchFamily="34" charset="-122"/>
              </a:rPr>
              <a:t>0.375</a:t>
            </a:r>
            <a:r>
              <a:rPr lang="zh-CN" altLang="en-US" sz="2800">
                <a:latin typeface="微软雅黑" panose="020B0503020204020204" pitchFamily="34" charset="-122"/>
              </a:rPr>
              <a:t>公顷。</a:t>
            </a:r>
          </a:p>
        </p:txBody>
      </p:sp>
      <p:sp>
        <p:nvSpPr>
          <p:cNvPr id="15362" name="文本框 99"/>
          <p:cNvSpPr txBox="1">
            <a:spLocks noChangeArrowheads="1"/>
          </p:cNvSpPr>
          <p:nvPr/>
        </p:nvSpPr>
        <p:spPr bwMode="auto">
          <a:xfrm>
            <a:off x="815975" y="430213"/>
            <a:ext cx="10577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355" indent="-173355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一台拖拉机每小时耕地</a:t>
            </a:r>
            <a:r>
              <a:rPr lang="en-US" altLang="zh-CN" sz="2800">
                <a:latin typeface="微软雅黑" panose="020B0503020204020204" pitchFamily="34" charset="-122"/>
              </a:rPr>
              <a:t>0.5</a:t>
            </a:r>
            <a:r>
              <a:rPr lang="zh-CN" altLang="en-US" sz="2800">
                <a:latin typeface="微软雅黑" panose="020B0503020204020204" pitchFamily="34" charset="-122"/>
              </a:rPr>
              <a:t>公顷，</a:t>
            </a:r>
            <a:r>
              <a:rPr lang="en-US" altLang="zh-CN" sz="2800">
                <a:latin typeface="微软雅黑" panose="020B0503020204020204" pitchFamily="34" charset="-122"/>
              </a:rPr>
              <a:t>1.2</a:t>
            </a:r>
            <a:r>
              <a:rPr lang="zh-CN" altLang="en-US" sz="2800">
                <a:latin typeface="微软雅黑" panose="020B0503020204020204" pitchFamily="34" charset="-122"/>
              </a:rPr>
              <a:t>小时可耕地多少公顷？</a:t>
            </a:r>
            <a:r>
              <a:rPr lang="en-US" altLang="zh-CN" sz="2800">
                <a:latin typeface="微软雅黑" panose="020B0503020204020204" pitchFamily="34" charset="-122"/>
              </a:rPr>
              <a:t>0.75</a:t>
            </a:r>
            <a:r>
              <a:rPr lang="zh-CN" altLang="en-US" sz="2800">
                <a:latin typeface="微软雅黑" panose="020B0503020204020204" pitchFamily="34" charset="-122"/>
              </a:rPr>
              <a:t>小时可耕地多少公顷？</a:t>
            </a:r>
          </a:p>
        </p:txBody>
      </p:sp>
      <p:sp>
        <p:nvSpPr>
          <p:cNvPr id="15363" name="任意多边形 4"/>
          <p:cNvSpPr>
            <a:spLocks noChangeArrowheads="1"/>
          </p:cNvSpPr>
          <p:nvPr/>
        </p:nvSpPr>
        <p:spPr bwMode="auto">
          <a:xfrm>
            <a:off x="61913" y="519113"/>
            <a:ext cx="539750" cy="593725"/>
          </a:xfrm>
          <a:custGeom>
            <a:avLst/>
            <a:gdLst>
              <a:gd name="T0" fmla="*/ 0 w 538386"/>
              <a:gd name="T1" fmla="*/ 0 h 593398"/>
              <a:gd name="T2" fmla="*/ 242913 w 538386"/>
              <a:gd name="T3" fmla="*/ 0 h 593398"/>
              <a:gd name="T4" fmla="*/ 541117 w 538386"/>
              <a:gd name="T5" fmla="*/ 297027 h 593398"/>
              <a:gd name="T6" fmla="*/ 242913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91313" y="2613025"/>
            <a:ext cx="4614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</a:rPr>
              <a:t>0.5×0.75=0.375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（公顷）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" name="组合 49"/>
          <p:cNvGrpSpPr/>
          <p:nvPr/>
        </p:nvGrpSpPr>
        <p:grpSpPr bwMode="auto">
          <a:xfrm>
            <a:off x="2465388" y="3405188"/>
            <a:ext cx="2357437" cy="1093787"/>
            <a:chOff x="2357422" y="3000381"/>
            <a:chExt cx="2357438" cy="1093433"/>
          </a:xfrm>
        </p:grpSpPr>
        <p:sp>
          <p:nvSpPr>
            <p:cNvPr id="15366" name="TextBox 1"/>
            <p:cNvSpPr txBox="1">
              <a:spLocks noChangeArrowheads="1"/>
            </p:cNvSpPr>
            <p:nvPr/>
          </p:nvSpPr>
          <p:spPr bwMode="auto">
            <a:xfrm>
              <a:off x="3152770" y="3010662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5367" name="TextBox 1"/>
            <p:cNvSpPr txBox="1">
              <a:spLocks noChangeArrowheads="1"/>
            </p:cNvSpPr>
            <p:nvPr/>
          </p:nvSpPr>
          <p:spPr bwMode="auto">
            <a:xfrm>
              <a:off x="3357557" y="3010662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15368" name="直接连接符 36"/>
            <p:cNvCxnSpPr>
              <a:cxnSpLocks noChangeShapeType="1"/>
            </p:cNvCxnSpPr>
            <p:nvPr/>
          </p:nvCxnSpPr>
          <p:spPr bwMode="auto">
            <a:xfrm>
              <a:off x="2357422" y="4063645"/>
              <a:ext cx="235743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9" name="TextBox 1"/>
            <p:cNvSpPr txBox="1">
              <a:spLocks noChangeArrowheads="1"/>
            </p:cNvSpPr>
            <p:nvPr/>
          </p:nvSpPr>
          <p:spPr bwMode="auto">
            <a:xfrm>
              <a:off x="2581265" y="35718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5370" name="TextBox 1"/>
            <p:cNvSpPr txBox="1">
              <a:spLocks noChangeArrowheads="1"/>
            </p:cNvSpPr>
            <p:nvPr/>
          </p:nvSpPr>
          <p:spPr bwMode="auto">
            <a:xfrm>
              <a:off x="3643309" y="3000381"/>
              <a:ext cx="490539" cy="52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5371" name="TextBox 1"/>
            <p:cNvSpPr txBox="1">
              <a:spLocks noChangeArrowheads="1"/>
            </p:cNvSpPr>
            <p:nvPr/>
          </p:nvSpPr>
          <p:spPr bwMode="auto">
            <a:xfrm>
              <a:off x="3659414" y="3484577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760788" y="439737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251200" y="4397375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2493963" y="4905375"/>
            <a:ext cx="235743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741613" y="492125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760788" y="496570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251200" y="49355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grpSp>
        <p:nvGrpSpPr>
          <p:cNvPr id="4" name="组合 49"/>
          <p:cNvGrpSpPr/>
          <p:nvPr/>
        </p:nvGrpSpPr>
        <p:grpSpPr bwMode="auto">
          <a:xfrm>
            <a:off x="7108825" y="3376613"/>
            <a:ext cx="2357438" cy="1150937"/>
            <a:chOff x="2357422" y="3000381"/>
            <a:chExt cx="2357438" cy="1151201"/>
          </a:xfrm>
        </p:grpSpPr>
        <p:sp>
          <p:nvSpPr>
            <p:cNvPr id="15379" name="TextBox 1"/>
            <p:cNvSpPr txBox="1">
              <a:spLocks noChangeArrowheads="1"/>
            </p:cNvSpPr>
            <p:nvPr/>
          </p:nvSpPr>
          <p:spPr bwMode="auto">
            <a:xfrm>
              <a:off x="3152770" y="3010662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5380" name="TextBox 1"/>
            <p:cNvSpPr txBox="1">
              <a:spLocks noChangeArrowheads="1"/>
            </p:cNvSpPr>
            <p:nvPr/>
          </p:nvSpPr>
          <p:spPr bwMode="auto">
            <a:xfrm>
              <a:off x="3357557" y="3010662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15381" name="直接连接符 36"/>
            <p:cNvCxnSpPr>
              <a:cxnSpLocks noChangeShapeType="1"/>
            </p:cNvCxnSpPr>
            <p:nvPr/>
          </p:nvCxnSpPr>
          <p:spPr bwMode="auto">
            <a:xfrm>
              <a:off x="2357422" y="4063645"/>
              <a:ext cx="235743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2" name="TextBox 1"/>
            <p:cNvSpPr txBox="1">
              <a:spLocks noChangeArrowheads="1"/>
            </p:cNvSpPr>
            <p:nvPr/>
          </p:nvSpPr>
          <p:spPr bwMode="auto">
            <a:xfrm>
              <a:off x="2581265" y="35718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5383" name="TextBox 1"/>
            <p:cNvSpPr txBox="1">
              <a:spLocks noChangeArrowheads="1"/>
            </p:cNvSpPr>
            <p:nvPr/>
          </p:nvSpPr>
          <p:spPr bwMode="auto">
            <a:xfrm>
              <a:off x="3643309" y="30003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7</a:t>
              </a:r>
            </a:p>
          </p:txBody>
        </p:sp>
        <p:sp>
          <p:nvSpPr>
            <p:cNvPr id="15384" name="TextBox 1"/>
            <p:cNvSpPr txBox="1">
              <a:spLocks noChangeArrowheads="1"/>
            </p:cNvSpPr>
            <p:nvPr/>
          </p:nvSpPr>
          <p:spPr bwMode="auto">
            <a:xfrm>
              <a:off x="4143355" y="30003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15385" name="TextBox 1"/>
            <p:cNvSpPr txBox="1">
              <a:spLocks noChangeArrowheads="1"/>
            </p:cNvSpPr>
            <p:nvPr/>
          </p:nvSpPr>
          <p:spPr bwMode="auto">
            <a:xfrm>
              <a:off x="3655800" y="3596409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5386" name="TextBox 1"/>
            <p:cNvSpPr txBox="1">
              <a:spLocks noChangeArrowheads="1"/>
            </p:cNvSpPr>
            <p:nvPr/>
          </p:nvSpPr>
          <p:spPr bwMode="auto">
            <a:xfrm>
              <a:off x="3875100" y="3610915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5387" name="TextBox 1"/>
            <p:cNvSpPr txBox="1">
              <a:spLocks noChangeArrowheads="1"/>
            </p:cNvSpPr>
            <p:nvPr/>
          </p:nvSpPr>
          <p:spPr bwMode="auto">
            <a:xfrm>
              <a:off x="4152899" y="3629649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894763" y="436880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8404225" y="436880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7894638" y="436880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</a:p>
        </p:txBody>
      </p:sp>
      <p:cxnSp>
        <p:nvCxnSpPr>
          <p:cNvPr id="43" name="直接连接符 42"/>
          <p:cNvCxnSpPr>
            <a:cxnSpLocks noChangeShapeType="1"/>
          </p:cNvCxnSpPr>
          <p:nvPr/>
        </p:nvCxnSpPr>
        <p:spPr bwMode="auto">
          <a:xfrm>
            <a:off x="7108825" y="4949825"/>
            <a:ext cx="23574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8894763" y="487838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8404225" y="487838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7894638" y="487838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3516313" y="384333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281363" y="391636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3000375" y="491013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7623175" y="483076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7305675" y="48704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19" grpId="0"/>
      <p:bldP spid="20" grpId="0"/>
      <p:bldP spid="24" grpId="0"/>
      <p:bldP spid="25" grpId="0"/>
      <p:bldP spid="26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58800" y="1293813"/>
            <a:ext cx="11218863" cy="395922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1.自主探索小数与小数相乘时位数不够的方法，理解其计算方法并能正确计算。</a:t>
            </a: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2.培养比较、概括、类比迁移的数学思维能力，初步的推理和抽象、概括的能力。</a:t>
            </a: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3.感受数学的魅力，增强数学意识，提高学习数学的兴趣。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9"/>
          <p:cNvGrpSpPr/>
          <p:nvPr/>
        </p:nvGrpSpPr>
        <p:grpSpPr bwMode="auto">
          <a:xfrm>
            <a:off x="3238500" y="2182813"/>
            <a:ext cx="1928813" cy="1223962"/>
            <a:chOff x="1142976" y="2285992"/>
            <a:chExt cx="1928804" cy="1224332"/>
          </a:xfrm>
        </p:grpSpPr>
        <p:cxnSp>
          <p:nvCxnSpPr>
            <p:cNvPr id="4098" name="直接连接符 18"/>
            <p:cNvCxnSpPr>
              <a:cxnSpLocks noChangeShapeType="1"/>
            </p:cNvCxnSpPr>
            <p:nvPr/>
          </p:nvCxnSpPr>
          <p:spPr bwMode="auto">
            <a:xfrm>
              <a:off x="1142976" y="3500437"/>
              <a:ext cx="1928804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9" name="TextBox 1"/>
            <p:cNvSpPr txBox="1">
              <a:spLocks noChangeArrowheads="1"/>
            </p:cNvSpPr>
            <p:nvPr/>
          </p:nvSpPr>
          <p:spPr bwMode="auto">
            <a:xfrm>
              <a:off x="1295380" y="2857496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×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00" name="TextBox 1"/>
            <p:cNvSpPr txBox="1">
              <a:spLocks noChangeArrowheads="1"/>
            </p:cNvSpPr>
            <p:nvPr/>
          </p:nvSpPr>
          <p:spPr bwMode="auto">
            <a:xfrm>
              <a:off x="2000232" y="2285992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01" name="TextBox 1"/>
            <p:cNvSpPr txBox="1">
              <a:spLocks noChangeArrowheads="1"/>
            </p:cNvSpPr>
            <p:nvPr/>
          </p:nvSpPr>
          <p:spPr bwMode="auto">
            <a:xfrm>
              <a:off x="2500276" y="2285992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02" name="TextBox 1"/>
            <p:cNvSpPr txBox="1">
              <a:spLocks noChangeArrowheads="1"/>
            </p:cNvSpPr>
            <p:nvPr/>
          </p:nvSpPr>
          <p:spPr bwMode="auto">
            <a:xfrm>
              <a:off x="2224096" y="2925545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03" name="TextBox 1"/>
            <p:cNvSpPr txBox="1">
              <a:spLocks noChangeArrowheads="1"/>
            </p:cNvSpPr>
            <p:nvPr/>
          </p:nvSpPr>
          <p:spPr bwMode="auto">
            <a:xfrm>
              <a:off x="2019289" y="2915264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04" name="TextBox 1"/>
            <p:cNvSpPr txBox="1">
              <a:spLocks noChangeArrowheads="1"/>
            </p:cNvSpPr>
            <p:nvPr/>
          </p:nvSpPr>
          <p:spPr bwMode="auto">
            <a:xfrm>
              <a:off x="2509826" y="2915264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05" name="TextBox 1"/>
            <p:cNvSpPr txBox="1">
              <a:spLocks noChangeArrowheads="1"/>
            </p:cNvSpPr>
            <p:nvPr/>
          </p:nvSpPr>
          <p:spPr bwMode="auto">
            <a:xfrm>
              <a:off x="2214546" y="2296274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4595813" y="3325813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>
            <a:off x="3238500" y="4467225"/>
            <a:ext cx="1928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4095750" y="3325813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4095750" y="3897313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3595688" y="3897313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4586288" y="4468813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4086225" y="4468813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3595688" y="4468813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3810000" y="4468813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4115" name="组合 31"/>
          <p:cNvGrpSpPr/>
          <p:nvPr/>
        </p:nvGrpSpPr>
        <p:grpSpPr bwMode="auto">
          <a:xfrm>
            <a:off x="6524625" y="2182813"/>
            <a:ext cx="2357438" cy="1228725"/>
            <a:chOff x="3357554" y="2786058"/>
            <a:chExt cx="2357432" cy="1228103"/>
          </a:xfrm>
        </p:grpSpPr>
        <p:sp>
          <p:nvSpPr>
            <p:cNvPr id="4116" name="TextBox 1"/>
            <p:cNvSpPr txBox="1">
              <a:spLocks noChangeArrowheads="1"/>
            </p:cNvSpPr>
            <p:nvPr/>
          </p:nvSpPr>
          <p:spPr bwMode="auto">
            <a:xfrm>
              <a:off x="4152900" y="2796339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17" name="TextBox 1"/>
            <p:cNvSpPr txBox="1">
              <a:spLocks noChangeArrowheads="1"/>
            </p:cNvSpPr>
            <p:nvPr/>
          </p:nvSpPr>
          <p:spPr bwMode="auto">
            <a:xfrm>
              <a:off x="4857732" y="2786058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118" name="直接连接符 45"/>
            <p:cNvCxnSpPr>
              <a:cxnSpLocks noChangeShapeType="1"/>
            </p:cNvCxnSpPr>
            <p:nvPr/>
          </p:nvCxnSpPr>
          <p:spPr bwMode="auto">
            <a:xfrm>
              <a:off x="3357554" y="4000503"/>
              <a:ext cx="235743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9" name="TextBox 1"/>
            <p:cNvSpPr txBox="1">
              <a:spLocks noChangeArrowheads="1"/>
            </p:cNvSpPr>
            <p:nvPr/>
          </p:nvSpPr>
          <p:spPr bwMode="auto">
            <a:xfrm>
              <a:off x="3581396" y="3357562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×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20" name="TextBox 1"/>
            <p:cNvSpPr txBox="1">
              <a:spLocks noChangeArrowheads="1"/>
            </p:cNvSpPr>
            <p:nvPr/>
          </p:nvSpPr>
          <p:spPr bwMode="auto">
            <a:xfrm>
              <a:off x="4643438" y="2786058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21" name="TextBox 1"/>
            <p:cNvSpPr txBox="1">
              <a:spLocks noChangeArrowheads="1"/>
            </p:cNvSpPr>
            <p:nvPr/>
          </p:nvSpPr>
          <p:spPr bwMode="auto">
            <a:xfrm>
              <a:off x="5143482" y="2786440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22" name="TextBox 1"/>
            <p:cNvSpPr txBox="1">
              <a:spLocks noChangeArrowheads="1"/>
            </p:cNvSpPr>
            <p:nvPr/>
          </p:nvSpPr>
          <p:spPr bwMode="auto">
            <a:xfrm>
              <a:off x="4867302" y="3425611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23" name="TextBox 1"/>
            <p:cNvSpPr txBox="1">
              <a:spLocks noChangeArrowheads="1"/>
            </p:cNvSpPr>
            <p:nvPr/>
          </p:nvSpPr>
          <p:spPr bwMode="auto">
            <a:xfrm>
              <a:off x="4662495" y="3415330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24" name="TextBox 1"/>
            <p:cNvSpPr txBox="1">
              <a:spLocks noChangeArrowheads="1"/>
            </p:cNvSpPr>
            <p:nvPr/>
          </p:nvSpPr>
          <p:spPr bwMode="auto">
            <a:xfrm>
              <a:off x="5153010" y="3429382"/>
              <a:ext cx="490538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8301038" y="3325813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7800975" y="3325813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7310438" y="3325813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800975" y="3897313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7300913" y="3897313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6810375" y="3897313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cxnSp>
        <p:nvCxnSpPr>
          <p:cNvPr id="60" name="直接连接符 59"/>
          <p:cNvCxnSpPr>
            <a:cxnSpLocks noChangeShapeType="1"/>
          </p:cNvCxnSpPr>
          <p:nvPr/>
        </p:nvCxnSpPr>
        <p:spPr bwMode="auto">
          <a:xfrm>
            <a:off x="6524625" y="4467225"/>
            <a:ext cx="23574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>
            <a:off x="6953250" y="4468813"/>
            <a:ext cx="19288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8301038" y="4470400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800975" y="4470400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7310438" y="4470400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6810375" y="4470400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7534275" y="4470400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cxnSp>
        <p:nvCxnSpPr>
          <p:cNvPr id="67" name="直接连接符 66"/>
          <p:cNvCxnSpPr>
            <a:cxnSpLocks noChangeShapeType="1"/>
          </p:cNvCxnSpPr>
          <p:nvPr/>
        </p:nvCxnSpPr>
        <p:spPr bwMode="auto">
          <a:xfrm rot="16200000" flipV="1">
            <a:off x="8310562" y="4611688"/>
            <a:ext cx="428625" cy="285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圆角矩形 45"/>
          <p:cNvSpPr/>
          <p:nvPr/>
        </p:nvSpPr>
        <p:spPr>
          <a:xfrm>
            <a:off x="5076825" y="946150"/>
            <a:ext cx="3305175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竖式计算。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017713" y="5689600"/>
            <a:ext cx="8489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方法总结：先把小数乘小数当作整数乘法进行计算，再看乘法中有几位小数，就从乘得的积右边起数出几位，点上小数点。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2" grpId="0"/>
      <p:bldP spid="33" grpId="0"/>
      <p:bldP spid="34" grpId="0"/>
      <p:bldP spid="35" grpId="0"/>
      <p:bldP spid="37" grpId="0"/>
      <p:bldP spid="54" grpId="0"/>
      <p:bldP spid="55" grpId="0"/>
      <p:bldP spid="56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"/>
          <p:cNvSpPr txBox="1">
            <a:spLocks noChangeArrowheads="1"/>
          </p:cNvSpPr>
          <p:nvPr/>
        </p:nvSpPr>
        <p:spPr bwMode="auto">
          <a:xfrm>
            <a:off x="1066800" y="806450"/>
            <a:ext cx="850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不计算，说出下表各栏的积是几位小数。</a:t>
            </a:r>
          </a:p>
        </p:txBody>
      </p:sp>
      <p:graphicFrame>
        <p:nvGraphicFramePr>
          <p:cNvPr id="48" name="Group 3"/>
          <p:cNvGraphicFramePr/>
          <p:nvPr/>
        </p:nvGraphicFramePr>
        <p:xfrm>
          <a:off x="609600" y="1916113"/>
          <a:ext cx="11102976" cy="397058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26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9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9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4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乘数</a:t>
                      </a:r>
                    </a:p>
                  </a:txBody>
                  <a:tcPr marL="89982" marR="89982" marT="46788" marB="46788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14.2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0.32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1.56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0.86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乘数</a:t>
                      </a:r>
                    </a:p>
                  </a:txBody>
                  <a:tcPr marL="89982" marR="89982" marT="46788" marB="46788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0.87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0.56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0.14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</a:t>
                      </a: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0.27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</a:t>
                      </a:r>
                    </a:p>
                  </a:txBody>
                  <a:tcPr marL="89982" marR="89982" marT="46788" marB="46788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982" marR="89982" marT="46788" marB="46788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60575" y="5175250"/>
            <a:ext cx="11620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800" smtClean="0">
                <a:latin typeface="+mj-ea"/>
                <a:ea typeface="+mj-ea"/>
              </a:rPr>
              <a:t>0.15</a:t>
            </a:r>
            <a:endParaRPr lang="zh-CN" altLang="en-US" sz="2800" smtClean="0">
              <a:latin typeface="+mj-ea"/>
              <a:ea typeface="+mj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130550" y="5175250"/>
            <a:ext cx="11620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latin typeface="+mj-ea"/>
                <a:ea typeface="+mj-ea"/>
              </a:rPr>
              <a:t>11.36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454525" y="5160963"/>
            <a:ext cx="11620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800" smtClean="0">
                <a:latin typeface="+mj-ea"/>
                <a:ea typeface="+mj-ea"/>
              </a:rPr>
              <a:t>0.78</a:t>
            </a:r>
            <a:endParaRPr lang="zh-CN" altLang="en-US" sz="2800" smtClean="0">
              <a:latin typeface="+mj-ea"/>
              <a:ea typeface="+mj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524500" y="5162550"/>
            <a:ext cx="14970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latin typeface="+mj-ea"/>
                <a:ea typeface="+mj-ea"/>
              </a:rPr>
              <a:t>0.2784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50063" y="5175250"/>
            <a:ext cx="11620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latin typeface="+mj-ea"/>
                <a:ea typeface="+mj-ea"/>
              </a:rPr>
              <a:t>44.24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966075" y="5160963"/>
            <a:ext cx="14970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latin typeface="+mj-ea"/>
                <a:ea typeface="+mj-ea"/>
              </a:rPr>
              <a:t>0.2184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269413" y="5160963"/>
            <a:ext cx="11636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latin typeface="+mj-ea"/>
                <a:ea typeface="+mj-ea"/>
              </a:rPr>
              <a:t>5.022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0426700" y="5178425"/>
            <a:ext cx="139858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latin typeface="+mj-ea"/>
                <a:ea typeface="+mj-ea"/>
              </a:rPr>
              <a:t>0.2322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TextBox 1"/>
          <p:cNvSpPr txBox="1">
            <a:spLocks noChangeArrowheads="1"/>
          </p:cNvSpPr>
          <p:nvPr/>
        </p:nvSpPr>
        <p:spPr bwMode="auto">
          <a:xfrm>
            <a:off x="917575" y="850900"/>
            <a:ext cx="10723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小明在阳台上摆放了一个花架，它的底面是边长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0.28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米的正方形。这个花架的占地面积是多少平方米？</a:t>
            </a:r>
          </a:p>
        </p:txBody>
      </p:sp>
      <p:sp>
        <p:nvSpPr>
          <p:cNvPr id="8" name="矩形 7"/>
          <p:cNvSpPr/>
          <p:nvPr/>
        </p:nvSpPr>
        <p:spPr>
          <a:xfrm>
            <a:off x="2181225" y="3344863"/>
            <a:ext cx="8472488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分析：</a:t>
            </a:r>
            <a:r>
              <a:rPr lang="zh-CN" altLang="en-US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花架底面的形状是正方形，求花架的面积就是正方形的面积，根据</a:t>
            </a:r>
            <a:r>
              <a:rPr lang="en-US" altLang="zh-CN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正方形的面积</a:t>
            </a:r>
            <a:r>
              <a:rPr lang="en-US" altLang="zh-CN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=</a:t>
            </a:r>
            <a:r>
              <a:rPr lang="zh-CN" altLang="en-US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边长×边长</a:t>
            </a:r>
            <a:r>
              <a:rPr lang="en-US" altLang="zh-CN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可以求出。列式为：</a:t>
            </a:r>
            <a:r>
              <a:rPr lang="en-US" altLang="zh-CN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0.28×0.28</a:t>
            </a:r>
            <a:r>
              <a:rPr lang="zh-CN" altLang="en-US" sz="2800" noProof="1"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3179763" y="788988"/>
            <a:ext cx="5253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0.28×0.28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  <a:r>
              <a:rPr lang="en-US" altLang="zh-CN" sz="2800" u="sng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（          ）</a:t>
            </a:r>
          </a:p>
        </p:txBody>
      </p:sp>
      <p:grpSp>
        <p:nvGrpSpPr>
          <p:cNvPr id="2" name="组合 49"/>
          <p:cNvGrpSpPr/>
          <p:nvPr/>
        </p:nvGrpSpPr>
        <p:grpSpPr bwMode="auto">
          <a:xfrm>
            <a:off x="3117850" y="1895475"/>
            <a:ext cx="2357438" cy="1162050"/>
            <a:chOff x="2357422" y="3000381"/>
            <a:chExt cx="2357438" cy="1161482"/>
          </a:xfrm>
        </p:grpSpPr>
        <p:sp>
          <p:nvSpPr>
            <p:cNvPr id="7171" name="TextBox 1"/>
            <p:cNvSpPr txBox="1">
              <a:spLocks noChangeArrowheads="1"/>
            </p:cNvSpPr>
            <p:nvPr/>
          </p:nvSpPr>
          <p:spPr bwMode="auto">
            <a:xfrm>
              <a:off x="3152770" y="3010662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7172" name="TextBox 1"/>
            <p:cNvSpPr txBox="1">
              <a:spLocks noChangeArrowheads="1"/>
            </p:cNvSpPr>
            <p:nvPr/>
          </p:nvSpPr>
          <p:spPr bwMode="auto">
            <a:xfrm>
              <a:off x="3357557" y="3010662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7173" name="直接连接符 36"/>
            <p:cNvCxnSpPr>
              <a:cxnSpLocks noChangeShapeType="1"/>
            </p:cNvCxnSpPr>
            <p:nvPr/>
          </p:nvCxnSpPr>
          <p:spPr bwMode="auto">
            <a:xfrm>
              <a:off x="2357422" y="4063645"/>
              <a:ext cx="235743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4" name="TextBox 1"/>
            <p:cNvSpPr txBox="1">
              <a:spLocks noChangeArrowheads="1"/>
            </p:cNvSpPr>
            <p:nvPr/>
          </p:nvSpPr>
          <p:spPr bwMode="auto">
            <a:xfrm>
              <a:off x="2581265" y="35718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7175" name="TextBox 1"/>
            <p:cNvSpPr txBox="1">
              <a:spLocks noChangeArrowheads="1"/>
            </p:cNvSpPr>
            <p:nvPr/>
          </p:nvSpPr>
          <p:spPr bwMode="auto">
            <a:xfrm>
              <a:off x="3643309" y="30003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176" name="TextBox 1"/>
            <p:cNvSpPr txBox="1">
              <a:spLocks noChangeArrowheads="1"/>
            </p:cNvSpPr>
            <p:nvPr/>
          </p:nvSpPr>
          <p:spPr bwMode="auto">
            <a:xfrm>
              <a:off x="4143355" y="3000381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7177" name="TextBox 1"/>
            <p:cNvSpPr txBox="1">
              <a:spLocks noChangeArrowheads="1"/>
            </p:cNvSpPr>
            <p:nvPr/>
          </p:nvSpPr>
          <p:spPr bwMode="auto">
            <a:xfrm>
              <a:off x="3162314" y="3639930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7178" name="TextBox 1"/>
            <p:cNvSpPr txBox="1">
              <a:spLocks noChangeArrowheads="1"/>
            </p:cNvSpPr>
            <p:nvPr/>
          </p:nvSpPr>
          <p:spPr bwMode="auto">
            <a:xfrm>
              <a:off x="3367101" y="3639930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7179" name="TextBox 1"/>
            <p:cNvSpPr txBox="1">
              <a:spLocks noChangeArrowheads="1"/>
            </p:cNvSpPr>
            <p:nvPr/>
          </p:nvSpPr>
          <p:spPr bwMode="auto">
            <a:xfrm>
              <a:off x="3652853" y="3629649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180" name="TextBox 1"/>
            <p:cNvSpPr txBox="1">
              <a:spLocks noChangeArrowheads="1"/>
            </p:cNvSpPr>
            <p:nvPr/>
          </p:nvSpPr>
          <p:spPr bwMode="auto">
            <a:xfrm>
              <a:off x="4152899" y="3629649"/>
              <a:ext cx="490539" cy="52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</p:grp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4903788" y="288766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4413250" y="288766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3903663" y="288766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4403725" y="32369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3913188" y="32369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cxnSp>
        <p:nvCxnSpPr>
          <p:cNvPr id="58" name="直接连接符 57"/>
          <p:cNvCxnSpPr>
            <a:cxnSpLocks noChangeShapeType="1"/>
          </p:cNvCxnSpPr>
          <p:nvPr/>
        </p:nvCxnSpPr>
        <p:spPr bwMode="auto">
          <a:xfrm>
            <a:off x="3117850" y="3657600"/>
            <a:ext cx="23574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4903788" y="358616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60" name="TextBox 1"/>
          <p:cNvSpPr txBox="1">
            <a:spLocks noChangeArrowheads="1"/>
          </p:cNvSpPr>
          <p:nvPr/>
        </p:nvSpPr>
        <p:spPr bwMode="auto">
          <a:xfrm>
            <a:off x="4413250" y="358616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3903663" y="358616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62" name="下箭头 61"/>
          <p:cNvSpPr/>
          <p:nvPr/>
        </p:nvSpPr>
        <p:spPr>
          <a:xfrm rot="16200000">
            <a:off x="5726906" y="2075657"/>
            <a:ext cx="211137" cy="857250"/>
          </a:xfrm>
          <a:prstGeom prst="down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6261100" y="2181225"/>
            <a:ext cx="2928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一共四位小数</a:t>
            </a:r>
          </a:p>
        </p:txBody>
      </p:sp>
      <p:sp>
        <p:nvSpPr>
          <p:cNvPr id="69" name="下箭头 68"/>
          <p:cNvSpPr/>
          <p:nvPr/>
        </p:nvSpPr>
        <p:spPr>
          <a:xfrm rot="16200000">
            <a:off x="5741194" y="3378994"/>
            <a:ext cx="211138" cy="857250"/>
          </a:xfrm>
          <a:prstGeom prst="downArrow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6275388" y="3546475"/>
            <a:ext cx="228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四位小数</a:t>
            </a:r>
          </a:p>
        </p:txBody>
      </p:sp>
      <p:sp>
        <p:nvSpPr>
          <p:cNvPr id="31" name="圆角矩形标注 30"/>
          <p:cNvSpPr/>
          <p:nvPr/>
        </p:nvSpPr>
        <p:spPr>
          <a:xfrm>
            <a:off x="3179763" y="4513263"/>
            <a:ext cx="6546850" cy="1211262"/>
          </a:xfrm>
          <a:prstGeom prst="wedgeRoundRectCallout">
            <a:avLst>
              <a:gd name="adj1" fmla="val -60097"/>
              <a:gd name="adj2" fmla="val 35089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要从积的右边起数出几位点上小数点？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</a:rPr>
              <a:t>位数不够怎么办？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 bldLvl="0" animBg="1"/>
      <p:bldP spid="63" grpId="0"/>
      <p:bldP spid="69" grpId="0" bldLvl="0" animBg="1"/>
      <p:bldP spid="7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38663" y="44942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201863" y="831850"/>
            <a:ext cx="7643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这个花架的占地面积是多少平方米？</a:t>
            </a:r>
          </a:p>
        </p:txBody>
      </p:sp>
      <p:sp>
        <p:nvSpPr>
          <p:cNvPr id="8195" name="Rectangle 28"/>
          <p:cNvSpPr>
            <a:spLocks noChangeArrowheads="1"/>
          </p:cNvSpPr>
          <p:nvPr/>
        </p:nvSpPr>
        <p:spPr bwMode="auto">
          <a:xfrm>
            <a:off x="2478088" y="1876425"/>
            <a:ext cx="525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0.28×0.28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  <a:r>
              <a:rPr lang="en-US" altLang="zh-CN" sz="2800" u="sng">
                <a:solidFill>
                  <a:srgbClr val="000000"/>
                </a:solidFill>
                <a:latin typeface="微软雅黑" panose="020B0503020204020204" pitchFamily="34" charset="-122"/>
              </a:rPr>
              <a:t>          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（          ）</a:t>
            </a:r>
          </a:p>
        </p:txBody>
      </p:sp>
      <p:grpSp>
        <p:nvGrpSpPr>
          <p:cNvPr id="8196" name="组合 49"/>
          <p:cNvGrpSpPr/>
          <p:nvPr/>
        </p:nvGrpSpPr>
        <p:grpSpPr bwMode="auto">
          <a:xfrm>
            <a:off x="4262438" y="2351088"/>
            <a:ext cx="2357437" cy="1216025"/>
            <a:chOff x="2357422" y="3000381"/>
            <a:chExt cx="2357438" cy="1216025"/>
          </a:xfrm>
        </p:grpSpPr>
        <p:sp>
          <p:nvSpPr>
            <p:cNvPr id="8197" name="TextBox 1"/>
            <p:cNvSpPr txBox="1">
              <a:spLocks noChangeArrowheads="1"/>
            </p:cNvSpPr>
            <p:nvPr/>
          </p:nvSpPr>
          <p:spPr bwMode="auto">
            <a:xfrm>
              <a:off x="3152770" y="3010662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8198" name="TextBox 1"/>
            <p:cNvSpPr txBox="1">
              <a:spLocks noChangeArrowheads="1"/>
            </p:cNvSpPr>
            <p:nvPr/>
          </p:nvSpPr>
          <p:spPr bwMode="auto">
            <a:xfrm>
              <a:off x="3357557" y="3010662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8199" name="直接连接符 6"/>
            <p:cNvCxnSpPr>
              <a:cxnSpLocks noChangeShapeType="1"/>
            </p:cNvCxnSpPr>
            <p:nvPr/>
          </p:nvCxnSpPr>
          <p:spPr bwMode="auto">
            <a:xfrm>
              <a:off x="2357422" y="4214818"/>
              <a:ext cx="2357438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Box 1"/>
            <p:cNvSpPr txBox="1">
              <a:spLocks noChangeArrowheads="1"/>
            </p:cNvSpPr>
            <p:nvPr/>
          </p:nvSpPr>
          <p:spPr bwMode="auto">
            <a:xfrm>
              <a:off x="2581265" y="3571881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8201" name="TextBox 1"/>
            <p:cNvSpPr txBox="1">
              <a:spLocks noChangeArrowheads="1"/>
            </p:cNvSpPr>
            <p:nvPr/>
          </p:nvSpPr>
          <p:spPr bwMode="auto">
            <a:xfrm>
              <a:off x="3643309" y="3000381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8202" name="TextBox 1"/>
            <p:cNvSpPr txBox="1">
              <a:spLocks noChangeArrowheads="1"/>
            </p:cNvSpPr>
            <p:nvPr/>
          </p:nvSpPr>
          <p:spPr bwMode="auto">
            <a:xfrm>
              <a:off x="4143355" y="3000381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8203" name="TextBox 1"/>
            <p:cNvSpPr txBox="1">
              <a:spLocks noChangeArrowheads="1"/>
            </p:cNvSpPr>
            <p:nvPr/>
          </p:nvSpPr>
          <p:spPr bwMode="auto">
            <a:xfrm>
              <a:off x="3162314" y="3639930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8204" name="TextBox 1"/>
            <p:cNvSpPr txBox="1">
              <a:spLocks noChangeArrowheads="1"/>
            </p:cNvSpPr>
            <p:nvPr/>
          </p:nvSpPr>
          <p:spPr bwMode="auto">
            <a:xfrm>
              <a:off x="3367101" y="3639930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8205" name="TextBox 1"/>
            <p:cNvSpPr txBox="1">
              <a:spLocks noChangeArrowheads="1"/>
            </p:cNvSpPr>
            <p:nvPr/>
          </p:nvSpPr>
          <p:spPr bwMode="auto">
            <a:xfrm>
              <a:off x="3652853" y="3629649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8206" name="TextBox 1"/>
            <p:cNvSpPr txBox="1">
              <a:spLocks noChangeArrowheads="1"/>
            </p:cNvSpPr>
            <p:nvPr/>
          </p:nvSpPr>
          <p:spPr bwMode="auto">
            <a:xfrm>
              <a:off x="4152899" y="3629649"/>
              <a:ext cx="49053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</p:grpSp>
      <p:sp>
        <p:nvSpPr>
          <p:cNvPr id="8207" name="TextBox 1"/>
          <p:cNvSpPr txBox="1">
            <a:spLocks noChangeArrowheads="1"/>
          </p:cNvSpPr>
          <p:nvPr/>
        </p:nvSpPr>
        <p:spPr bwMode="auto">
          <a:xfrm>
            <a:off x="6048375" y="349408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8208" name="TextBox 1"/>
          <p:cNvSpPr txBox="1">
            <a:spLocks noChangeArrowheads="1"/>
          </p:cNvSpPr>
          <p:nvPr/>
        </p:nvSpPr>
        <p:spPr bwMode="auto">
          <a:xfrm>
            <a:off x="5557838" y="3494088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8209" name="TextBox 1"/>
          <p:cNvSpPr txBox="1">
            <a:spLocks noChangeArrowheads="1"/>
          </p:cNvSpPr>
          <p:nvPr/>
        </p:nvSpPr>
        <p:spPr bwMode="auto">
          <a:xfrm>
            <a:off x="5048250" y="3494088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8210" name="TextBox 1"/>
          <p:cNvSpPr txBox="1">
            <a:spLocks noChangeArrowheads="1"/>
          </p:cNvSpPr>
          <p:nvPr/>
        </p:nvSpPr>
        <p:spPr bwMode="auto">
          <a:xfrm>
            <a:off x="5548313" y="3994150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8211" name="TextBox 1"/>
          <p:cNvSpPr txBox="1">
            <a:spLocks noChangeArrowheads="1"/>
          </p:cNvSpPr>
          <p:nvPr/>
        </p:nvSpPr>
        <p:spPr bwMode="auto">
          <a:xfrm>
            <a:off x="5057775" y="39941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cxnSp>
        <p:nvCxnSpPr>
          <p:cNvPr id="8212" name="直接连接符 19"/>
          <p:cNvCxnSpPr>
            <a:cxnSpLocks noChangeShapeType="1"/>
          </p:cNvCxnSpPr>
          <p:nvPr/>
        </p:nvCxnSpPr>
        <p:spPr bwMode="auto">
          <a:xfrm>
            <a:off x="4262438" y="4565650"/>
            <a:ext cx="235743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3" name="TextBox 1"/>
          <p:cNvSpPr txBox="1">
            <a:spLocks noChangeArrowheads="1"/>
          </p:cNvSpPr>
          <p:nvPr/>
        </p:nvSpPr>
        <p:spPr bwMode="auto">
          <a:xfrm>
            <a:off x="6048375" y="44942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5557838" y="4494213"/>
            <a:ext cx="49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8215" name="TextBox 1"/>
          <p:cNvSpPr txBox="1">
            <a:spLocks noChangeArrowheads="1"/>
          </p:cNvSpPr>
          <p:nvPr/>
        </p:nvSpPr>
        <p:spPr bwMode="auto">
          <a:xfrm>
            <a:off x="5057775" y="4494213"/>
            <a:ext cx="490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11294" name="TextBox 1"/>
          <p:cNvSpPr>
            <a:spLocks noChangeArrowheads="1"/>
          </p:cNvSpPr>
          <p:nvPr/>
        </p:nvSpPr>
        <p:spPr bwMode="auto">
          <a:xfrm>
            <a:off x="900113" y="4410075"/>
            <a:ext cx="3143250" cy="579438"/>
          </a:xfrm>
          <a:prstGeom prst="roundRect">
            <a:avLst>
              <a:gd name="adj" fmla="val 16667"/>
            </a:avLst>
          </a:pr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</a:rPr>
              <a:t>位数不够用</a:t>
            </a:r>
            <a:r>
              <a:rPr lang="zh-CN" altLang="zh-CN" sz="2800" noProof="1">
                <a:solidFill>
                  <a:schemeClr val="bg1"/>
                </a:solidFill>
                <a:latin typeface="微软雅黑" panose="020B0503020204020204" pitchFamily="34" charset="-122"/>
              </a:rPr>
              <a:t>0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</a:rPr>
              <a:t>补足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048125" y="4498975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4291013" y="4479925"/>
            <a:ext cx="49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4379913" y="1873250"/>
            <a:ext cx="171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0.0784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5900738" y="1873250"/>
            <a:ext cx="171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平方米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844675" y="5599113"/>
            <a:ext cx="835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答：这个花架的占地面积是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0.0784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平方米。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94" grpId="0" animBg="1"/>
      <p:bldP spid="24" grpId="0"/>
      <p:bldP spid="25" grpId="0"/>
      <p:bldP spid="44" grpId="0"/>
      <p:bldP spid="4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2575" y="2941638"/>
            <a:ext cx="85010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01825" y="3981450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rot="16200000" flipV="1">
            <a:off x="6196012" y="4156076"/>
            <a:ext cx="428625" cy="285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24075" y="38941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251325" y="3973513"/>
            <a:ext cx="91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94238" y="400367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.0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410575" y="39703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981950" y="39703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8226425" y="3940175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9226" name="文本框 99"/>
          <p:cNvSpPr txBox="1">
            <a:spLocks noChangeArrowheads="1"/>
          </p:cNvSpPr>
          <p:nvPr/>
        </p:nvSpPr>
        <p:spPr bwMode="auto">
          <a:xfrm>
            <a:off x="815975" y="430213"/>
            <a:ext cx="66055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355" indent="-173355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你能给下面各题的积点上小数点吗？</a:t>
            </a:r>
          </a:p>
        </p:txBody>
      </p:sp>
      <p:sp>
        <p:nvSpPr>
          <p:cNvPr id="9227" name="任意多边形 19"/>
          <p:cNvSpPr>
            <a:spLocks noChangeArrowheads="1"/>
          </p:cNvSpPr>
          <p:nvPr/>
        </p:nvSpPr>
        <p:spPr bwMode="auto">
          <a:xfrm>
            <a:off x="61913" y="519113"/>
            <a:ext cx="539750" cy="593725"/>
          </a:xfrm>
          <a:custGeom>
            <a:avLst/>
            <a:gdLst>
              <a:gd name="T0" fmla="*/ 0 w 538386"/>
              <a:gd name="T1" fmla="*/ 0 h 593398"/>
              <a:gd name="T2" fmla="*/ 242913 w 538386"/>
              <a:gd name="T3" fmla="*/ 0 h 593398"/>
              <a:gd name="T4" fmla="*/ 541117 w 538386"/>
              <a:gd name="T5" fmla="*/ 297027 h 593398"/>
              <a:gd name="T6" fmla="*/ 242913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roup 2"/>
          <p:cNvGraphicFramePr/>
          <p:nvPr/>
        </p:nvGraphicFramePr>
        <p:xfrm>
          <a:off x="1825625" y="2371725"/>
          <a:ext cx="8143875" cy="295275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10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宋体" panose="02010600030101010101" pitchFamily="2" charset="-122"/>
                        </a:rPr>
                        <a:t>乘 数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0.045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乘 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积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4341813" y="4549775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72</a:t>
            </a:r>
          </a:p>
        </p:txBody>
      </p:sp>
      <p:sp>
        <p:nvSpPr>
          <p:cNvPr id="91" name="矩形 90"/>
          <p:cNvSpPr>
            <a:spLocks noChangeArrowheads="1"/>
          </p:cNvSpPr>
          <p:nvPr/>
        </p:nvSpPr>
        <p:spPr bwMode="auto">
          <a:xfrm>
            <a:off x="5318125" y="4549775"/>
            <a:ext cx="893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0.72</a:t>
            </a: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6542088" y="4549775"/>
            <a:ext cx="7159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7.2</a:t>
            </a:r>
          </a:p>
        </p:txBody>
      </p:sp>
      <p:sp>
        <p:nvSpPr>
          <p:cNvPr id="93" name="矩形 92"/>
          <p:cNvSpPr>
            <a:spLocks noChangeArrowheads="1"/>
          </p:cNvSpPr>
          <p:nvPr/>
        </p:nvSpPr>
        <p:spPr bwMode="auto">
          <a:xfrm>
            <a:off x="7685088" y="4549775"/>
            <a:ext cx="7159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7.2</a:t>
            </a:r>
          </a:p>
        </p:txBody>
      </p:sp>
      <p:sp>
        <p:nvSpPr>
          <p:cNvPr id="94" name="矩形 93"/>
          <p:cNvSpPr>
            <a:spLocks noChangeArrowheads="1"/>
          </p:cNvSpPr>
          <p:nvPr/>
        </p:nvSpPr>
        <p:spPr bwMode="auto">
          <a:xfrm>
            <a:off x="8739188" y="4549775"/>
            <a:ext cx="110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0.072</a:t>
            </a:r>
          </a:p>
        </p:txBody>
      </p:sp>
      <p:sp>
        <p:nvSpPr>
          <p:cNvPr id="10280" name="文本框 99"/>
          <p:cNvSpPr txBox="1">
            <a:spLocks noChangeArrowheads="1"/>
          </p:cNvSpPr>
          <p:nvPr/>
        </p:nvSpPr>
        <p:spPr bwMode="auto">
          <a:xfrm>
            <a:off x="815975" y="430213"/>
            <a:ext cx="66055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355" indent="-173355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</a:rPr>
              <a:t>根据第一栏的积，写出各栏的积。</a:t>
            </a:r>
          </a:p>
        </p:txBody>
      </p:sp>
      <p:sp>
        <p:nvSpPr>
          <p:cNvPr id="10281" name="任意多边形 10"/>
          <p:cNvSpPr>
            <a:spLocks noChangeArrowheads="1"/>
          </p:cNvSpPr>
          <p:nvPr/>
        </p:nvSpPr>
        <p:spPr bwMode="auto">
          <a:xfrm>
            <a:off x="61913" y="519113"/>
            <a:ext cx="539750" cy="593725"/>
          </a:xfrm>
          <a:custGeom>
            <a:avLst/>
            <a:gdLst>
              <a:gd name="T0" fmla="*/ 0 w 538386"/>
              <a:gd name="T1" fmla="*/ 0 h 593398"/>
              <a:gd name="T2" fmla="*/ 242913 w 538386"/>
              <a:gd name="T3" fmla="*/ 0 h 593398"/>
              <a:gd name="T4" fmla="*/ 541117 w 538386"/>
              <a:gd name="T5" fmla="*/ 297027 h 593398"/>
              <a:gd name="T6" fmla="*/ 242913 w 538386"/>
              <a:gd name="T7" fmla="*/ 594052 h 593398"/>
              <a:gd name="T8" fmla="*/ 0 w 538386"/>
              <a:gd name="T9" fmla="*/ 594052 h 593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8386"/>
              <a:gd name="T16" fmla="*/ 0 h 593398"/>
              <a:gd name="T17" fmla="*/ 538386 w 538386"/>
              <a:gd name="T18" fmla="*/ 593398 h 593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lnTo>
                  <a:pt x="0" y="0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宽屏</PresentationFormat>
  <Paragraphs>258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Calibri</vt:lpstr>
      <vt:lpstr>黑体</vt:lpstr>
      <vt:lpstr>楷体</vt:lpstr>
      <vt:lpstr>微软雅黑</vt:lpstr>
      <vt:lpstr>宋体</vt:lpstr>
      <vt:lpstr>Arial</vt:lpstr>
      <vt:lpstr>Franklin Gothic Medium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2023-01-16T19:36:32Z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852BFC8AA33F4948B320329722029E0E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