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307" r:id="rId2"/>
    <p:sldId id="308" r:id="rId3"/>
    <p:sldId id="258" r:id="rId4"/>
    <p:sldId id="260" r:id="rId5"/>
    <p:sldId id="261" r:id="rId6"/>
    <p:sldId id="305" r:id="rId7"/>
    <p:sldId id="269" r:id="rId8"/>
    <p:sldId id="272" r:id="rId9"/>
    <p:sldId id="299" r:id="rId10"/>
    <p:sldId id="283" r:id="rId11"/>
    <p:sldId id="284" r:id="rId12"/>
    <p:sldId id="309" r:id="rId13"/>
    <p:sldId id="276" r:id="rId14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834F4-6453-482F-89E3-ED1A99CB39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D247-AC29-49A0-BF6F-AE6CF67C4E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D247-AC29-49A0-BF6F-AE6CF67C4EE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0A0A-9DC8-4F90-B5B2-E09BE63E93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74F3-78E9-4BF0-87DC-3B43B300A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0DA5-DA0B-42AE-BEC4-29BCEBF666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9713-B4C8-447F-A970-65753B002E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512A-98A8-4306-9D6D-D3FE6E3EE4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FE8C-1A0B-431B-B830-9B2868576D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3166-25A0-4D92-86A4-7057091047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B345-655F-4E1D-9B7D-A13696D3A3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E139-8CAF-4CCB-ADBD-BA11C040B9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C129-6B38-4E39-88EC-CB25C62464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D8E3-E810-496A-9DFD-E404F74074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6398-1C25-49A2-AD12-C50ECEB485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F576-271E-4BE6-904F-9B4AD62868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B328-AE39-4D3A-A7C6-1293A32F9C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6F7F-25E9-47CB-8CAC-5B17923599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E407-0FA1-4B70-98FB-4364CC6B83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2C98-745C-4DBB-A814-4D9E5D34A6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BB2C-642E-433F-BAC6-C2ADF3C28C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40CC-B622-4C0A-BE5E-91BD5088F1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122D-6923-452F-9AB4-EC5352DFC7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4EC7-46BB-47EA-9DAB-3A37534780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2391-7BA8-4868-9338-A1B29E4FE1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060EFB-F418-4E80-87F2-B03AAE2DBD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28740B-F6AF-4EAC-B6DA-BE1F48C645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" y="814387"/>
            <a:ext cx="91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第四章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图形的相似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785814" y="2119313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三角形相似的条件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41519" y="3201592"/>
            <a:ext cx="1422184" cy="559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4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4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1</a:t>
            </a:r>
            <a:r>
              <a:rPr kumimoji="1" lang="zh-CN" altLang="en-US" sz="24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</a:t>
            </a:r>
            <a:endParaRPr kumimoji="1" lang="zh-CN" altLang="en-US" sz="24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485268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2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3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7891" y="1002507"/>
            <a:ext cx="76342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例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1 </a:t>
            </a:r>
            <a:r>
              <a:rPr lang="zh-CN" altLang="en-US" sz="2400" b="1">
                <a:latin typeface="宋体" panose="02010600030101010101" pitchFamily="2" charset="-122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</a:rPr>
              <a:t>D, E</a:t>
            </a:r>
            <a:r>
              <a:rPr lang="zh-CN" altLang="en-US" sz="2400" b="1">
                <a:latin typeface="宋体" panose="02010600030101010101" pitchFamily="2" charset="-122"/>
              </a:rPr>
              <a:t>分别是△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宋体" panose="02010600030101010101" pitchFamily="2" charset="-122"/>
              </a:rPr>
              <a:t>的边</a:t>
            </a:r>
            <a:r>
              <a:rPr lang="en-US" altLang="zh-CN" sz="2400" b="1" i="1">
                <a:latin typeface="Times New Roman" panose="02020603050405020304" pitchFamily="18" charset="0"/>
              </a:rPr>
              <a:t>AB, AC</a:t>
            </a:r>
            <a:r>
              <a:rPr lang="zh-CN" altLang="en-US" sz="2400" b="1">
                <a:latin typeface="宋体" panose="02010600030101010101" pitchFamily="2" charset="-122"/>
              </a:rPr>
              <a:t>上的点，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      </a:t>
            </a:r>
            <a:r>
              <a:rPr lang="en-US" altLang="zh-CN" sz="2400" b="1" i="1">
                <a:latin typeface="Times New Roman" panose="02020603050405020304" pitchFamily="18" charset="0"/>
              </a:rPr>
              <a:t>DE</a:t>
            </a:r>
            <a:r>
              <a:rPr lang="en-US" altLang="zh-CN" sz="2400" b="1"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BC, AB=</a:t>
            </a:r>
            <a:r>
              <a:rPr lang="en-US" altLang="zh-CN" sz="2400" b="1"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AD=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DE=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zh-CN" altLang="en-US" sz="2400" b="1">
                <a:latin typeface="宋体" panose="02010600030101010101" pitchFamily="2" charset="-122"/>
              </a:rPr>
              <a:t>，求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latin typeface="宋体" panose="02010600030101010101" pitchFamily="2" charset="-122"/>
              </a:rPr>
              <a:t>的长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  解：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∵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DE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,∴∠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,∠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AED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     ∴△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∽△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（两角分别相等的两个三角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   形相似）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11276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0" y="2641998"/>
            <a:ext cx="2789238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1939928" y="2980136"/>
          <a:ext cx="1514475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1168400" imgH="533400" progId="Equation.DSMT4">
                  <p:embed/>
                </p:oleObj>
              </mc:Choice>
              <mc:Fallback>
                <p:oleObj name="Equation" r:id="rId7" imgW="1168400" imgH="533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8" y="2980136"/>
                        <a:ext cx="1514475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1993903" y="3606404"/>
          <a:ext cx="3935413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2616200" imgH="533400" progId="Equation.DSMT4">
                  <p:embed/>
                </p:oleObj>
              </mc:Choice>
              <mc:Fallback>
                <p:oleObj name="Equation" r:id="rId9" imgW="2616200" imgH="533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3" y="3606404"/>
                        <a:ext cx="3935413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文本框 26"/>
          <p:cNvSpPr txBox="1">
            <a:spLocks noChangeArrowheads="1"/>
          </p:cNvSpPr>
          <p:nvPr/>
        </p:nvSpPr>
        <p:spPr bwMode="auto">
          <a:xfrm>
            <a:off x="5683251" y="4452938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9825" y="1101330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内容占位符 7"/>
          <p:cNvSpPr txBox="1">
            <a:spLocks noChangeArrowheads="1"/>
          </p:cNvSpPr>
          <p:nvPr/>
        </p:nvSpPr>
        <p:spPr bwMode="auto">
          <a:xfrm>
            <a:off x="1624016" y="1033463"/>
            <a:ext cx="64277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如图所示的三个三角形中，相似的是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  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  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2295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9266" y="2777730"/>
            <a:ext cx="5705475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1566866" y="1081088"/>
            <a:ext cx="6778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 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上一点，射线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交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的延长线于点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，则图中相似的三角形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3318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/>
          <p:nvPr/>
        </p:nvSpPr>
        <p:spPr>
          <a:xfrm>
            <a:off x="1084266" y="1178719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3326" name="Picture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52625" y="3468292"/>
            <a:ext cx="2838450" cy="10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7" name="Object 2"/>
          <p:cNvGraphicFramePr>
            <a:graphicFrameLocks noChangeAspect="1"/>
          </p:cNvGraphicFramePr>
          <p:nvPr/>
        </p:nvGraphicFramePr>
        <p:xfrm>
          <a:off x="4238628" y="1216820"/>
          <a:ext cx="288925" cy="24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7" imgW="139700" imgH="114300" progId="Equation.DSMT4">
                  <p:embed/>
                </p:oleObj>
              </mc:Choice>
              <mc:Fallback>
                <p:oleObj name="Equation" r:id="rId7" imgW="139700" imgH="114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8" y="1216820"/>
                        <a:ext cx="288925" cy="245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Box 72"/>
          <p:cNvSpPr txBox="1">
            <a:spLocks noChangeArrowheads="1"/>
          </p:cNvSpPr>
          <p:nvPr/>
        </p:nvSpPr>
        <p:spPr bwMode="auto">
          <a:xfrm>
            <a:off x="1287466" y="1425180"/>
            <a:ext cx="66389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相似三角形定义：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三角分别相等、三边成比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例的两个三角形叫做相似三角形．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相似三角形的判定定理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两角分别相等的两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个三角形相似．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数学表达式：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 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∵∠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∴△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′.</a:t>
            </a:r>
          </a:p>
        </p:txBody>
      </p:sp>
      <p:pic>
        <p:nvPicPr>
          <p:cNvPr id="14346" name="图片 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837510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71639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3233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1687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14716" y="1619251"/>
            <a:ext cx="43894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相似三角形的定义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相似三角形的判定定理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6"/>
          <p:cNvSpPr txBox="1">
            <a:spLocks noChangeArrowheads="1"/>
          </p:cNvSpPr>
          <p:nvPr/>
        </p:nvSpPr>
        <p:spPr bwMode="auto">
          <a:xfrm>
            <a:off x="1649416" y="1681164"/>
            <a:ext cx="580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复习提问：</a:t>
            </a:r>
            <a:r>
              <a:rPr lang="zh-CN" altLang="zh-CN" sz="2400" b="1">
                <a:latin typeface="Arial" panose="020B0604020202020204" pitchFamily="34" charset="0"/>
              </a:rPr>
              <a:t>相似多边形的定义是什么？</a:t>
            </a:r>
            <a:r>
              <a:rPr lang="en-US" altLang="zh-CN" sz="2400" b="1"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8" y="1409700"/>
            <a:ext cx="32480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03525" y="1390651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相似三角形的定义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6"/>
          <p:cNvSpPr txBox="1">
            <a:spLocks noChangeArrowheads="1"/>
          </p:cNvSpPr>
          <p:nvPr/>
        </p:nvSpPr>
        <p:spPr bwMode="auto">
          <a:xfrm>
            <a:off x="792163" y="1906191"/>
            <a:ext cx="78152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</a:rPr>
              <a:t>相似三角形的定义：三角分别相等、三边成比例的两个三角形叫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做相似三角形．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数学表达式：如图，在△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宋体" panose="02010600030101010101" pitchFamily="2" charset="-122"/>
              </a:rPr>
              <a:t>和△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中，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                         ⇔△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2000" b="1" dirty="0">
                <a:latin typeface="宋体" panose="02010600030101010101" pitchFamily="2" charset="-122"/>
              </a:rPr>
              <a:t>∽△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宋体" panose="02010600030101010101" pitchFamily="2" charset="-122"/>
              </a:rPr>
              <a:t>′.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1255716" y="3146823"/>
          <a:ext cx="3159125" cy="6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6" imgW="2197100" imgH="647700" progId="Equation.DSMT4">
                  <p:embed/>
                </p:oleObj>
              </mc:Choice>
              <mc:Fallback>
                <p:oleObj name="Equation" r:id="rId6" imgW="2197100" imgH="647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6" y="3146823"/>
                        <a:ext cx="3159125" cy="698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" name="Picture 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62566" y="3617119"/>
            <a:ext cx="2600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图片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942975" y="810816"/>
            <a:ext cx="7177088" cy="365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判定两个三角形相似的必备条件：三角分别相等，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三边成比例；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两个三角形相似又为解题提供了条件；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相似三角形具有传递性，即若       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 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′∽△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A″B″C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  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A″B″C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相似比为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的两个相似三角形全等，反过来两个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全等三角形可以看作是相似比是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的相似三角形．</a:t>
            </a:r>
          </a:p>
        </p:txBody>
      </p:sp>
      <p:sp>
        <p:nvSpPr>
          <p:cNvPr id="6155" name="文本框 26"/>
          <p:cNvSpPr txBox="1">
            <a:spLocks noChangeArrowheads="1"/>
          </p:cNvSpPr>
          <p:nvPr/>
        </p:nvSpPr>
        <p:spPr bwMode="auto">
          <a:xfrm>
            <a:off x="6300790" y="443388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615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5"/>
          <p:cNvSpPr txBox="1">
            <a:spLocks noChangeArrowheads="1"/>
          </p:cNvSpPr>
          <p:nvPr/>
        </p:nvSpPr>
        <p:spPr bwMode="auto">
          <a:xfrm>
            <a:off x="990603" y="988220"/>
            <a:ext cx="71088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易错警示：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表示两个三角形相似时，要注意对应性，即要把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对应顶点写在对应位置上．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求两个相似三角形的相似比，要注意顺序性．若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当△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则当△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′∽△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文本框 26"/>
          <p:cNvSpPr txBox="1">
            <a:spLocks noChangeArrowheads="1"/>
          </p:cNvSpPr>
          <p:nvPr/>
        </p:nvSpPr>
        <p:spPr bwMode="auto">
          <a:xfrm>
            <a:off x="5907090" y="433268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7180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5075241" y="2693194"/>
          <a:ext cx="2771775" cy="5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1624965" imgH="406400" progId="Equation.DSMT4">
                  <p:embed/>
                </p:oleObj>
              </mc:Choice>
              <mc:Fallback>
                <p:oleObj name="Equation" r:id="rId6" imgW="1624965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41" y="2693194"/>
                        <a:ext cx="2771775" cy="520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449391" y="3575448"/>
          <a:ext cx="30321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1777365" imgH="406400" progId="Equation.DSMT4">
                  <p:embed/>
                </p:oleObj>
              </mc:Choice>
              <mc:Fallback>
                <p:oleObj name="Equation" r:id="rId8" imgW="1777365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91" y="3575448"/>
                        <a:ext cx="30321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09625" y="274320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809625" y="95131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7" name="内容占位符 7"/>
          <p:cNvSpPr txBox="1">
            <a:spLocks noChangeArrowheads="1"/>
          </p:cNvSpPr>
          <p:nvPr/>
        </p:nvSpPr>
        <p:spPr bwMode="auto">
          <a:xfrm>
            <a:off x="1255716" y="896542"/>
            <a:ext cx="7515225" cy="25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下列说法中错误的是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．两个全等三角形一定相似</a:t>
            </a:r>
            <a:endParaRPr lang="zh-CN" alt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．两个直角三角形一定相似</a:t>
            </a:r>
            <a:endParaRPr lang="zh-CN" alt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．两个相似三角形的对应角相等，对应边成比例</a:t>
            </a:r>
            <a:endParaRPr lang="zh-CN" alt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．相似的两个三角形不一定全等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相似，且∠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，则下列比例式中正确的是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9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4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文本框 26"/>
          <p:cNvSpPr txBox="1">
            <a:spLocks noChangeArrowheads="1"/>
          </p:cNvSpPr>
          <p:nvPr/>
        </p:nvSpPr>
        <p:spPr bwMode="auto">
          <a:xfrm>
            <a:off x="5683252" y="4452938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8206" name="图片 4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7" name="Object 21"/>
          <p:cNvGraphicFramePr>
            <a:graphicFrameLocks noChangeAspect="1"/>
          </p:cNvGraphicFramePr>
          <p:nvPr/>
        </p:nvGraphicFramePr>
        <p:xfrm>
          <a:off x="1414463" y="3518298"/>
          <a:ext cx="3738562" cy="97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2336800" imgH="812800" progId="Equation.DSMT4">
                  <p:embed/>
                </p:oleObj>
              </mc:Choice>
              <mc:Fallback>
                <p:oleObj name="Equation" r:id="rId7" imgW="2336800" imgH="812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3518298"/>
                        <a:ext cx="3738562" cy="975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8" name="Picture 2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35688" y="3143251"/>
            <a:ext cx="1668462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44497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20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9222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9223" name="文本框 40"/>
          <p:cNvSpPr txBox="1">
            <a:spLocks noChangeArrowheads="1"/>
          </p:cNvSpPr>
          <p:nvPr/>
        </p:nvSpPr>
        <p:spPr bwMode="auto">
          <a:xfrm>
            <a:off x="2959103" y="994173"/>
            <a:ext cx="369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相似三角形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的判定定理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8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Box 33"/>
          <p:cNvSpPr txBox="1">
            <a:spLocks noChangeArrowheads="1"/>
          </p:cNvSpPr>
          <p:nvPr/>
        </p:nvSpPr>
        <p:spPr bwMode="auto">
          <a:xfrm>
            <a:off x="942182" y="1494951"/>
            <a:ext cx="71961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想一想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如果两个三角形只有一个角相等，它们一定相似吗？如果有两个角分别相等呢？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做一做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与同伴合作，两个人分别画△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宋体" panose="02010600030101010101" pitchFamily="2" charset="-122"/>
              </a:rPr>
              <a:t>和△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宋体" panose="02010600030101010101" pitchFamily="2" charset="-122"/>
              </a:rPr>
              <a:t>′,</a:t>
            </a:r>
            <a:r>
              <a:rPr lang="zh-CN" altLang="en-US" sz="2000" b="1" dirty="0">
                <a:latin typeface="宋体" panose="02010600030101010101" pitchFamily="2" charset="-122"/>
              </a:rPr>
              <a:t>使得∠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和∠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都等于∠</a:t>
            </a:r>
            <a:r>
              <a:rPr lang="en-US" altLang="zh-CN" sz="2000" b="1" dirty="0">
                <a:latin typeface="宋体" panose="02010600030101010101" pitchFamily="2" charset="-122"/>
              </a:rPr>
              <a:t>α</a:t>
            </a:r>
            <a:r>
              <a:rPr lang="zh-CN" altLang="en-US" sz="2000" b="1" dirty="0">
                <a:latin typeface="宋体" panose="02010600030101010101" pitchFamily="2" charset="-122"/>
              </a:rPr>
              <a:t> ，∠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</a:rPr>
              <a:t>和∠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都等于∠</a:t>
            </a:r>
            <a:r>
              <a:rPr lang="en-US" altLang="zh-CN" sz="2000" b="1" dirty="0">
                <a:latin typeface="宋体" panose="02010600030101010101" pitchFamily="2" charset="-122"/>
              </a:rPr>
              <a:t>β</a:t>
            </a:r>
            <a:r>
              <a:rPr lang="zh-CN" altLang="en-US" sz="2000" b="1" dirty="0">
                <a:latin typeface="宋体" panose="02010600030101010101" pitchFamily="2" charset="-122"/>
              </a:rPr>
              <a:t>  ，此时∠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宋体" panose="02010600030101010101" pitchFamily="2" charset="-122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相等吗？三边的比                相等吗？这样的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两个三角形相似吗？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改变∠</a:t>
            </a:r>
            <a:r>
              <a:rPr lang="en-US" altLang="zh-CN" sz="2000" b="1" dirty="0">
                <a:latin typeface="宋体" panose="02010600030101010101" pitchFamily="2" charset="-122"/>
              </a:rPr>
              <a:t>α</a:t>
            </a:r>
            <a:r>
              <a:rPr lang="zh-CN" altLang="en-US" sz="2000" b="1" dirty="0">
                <a:latin typeface="宋体" panose="02010600030101010101" pitchFamily="2" charset="-122"/>
              </a:rPr>
              <a:t> ，∠</a:t>
            </a:r>
            <a:r>
              <a:rPr lang="en-US" altLang="zh-CN" sz="2000" b="1" dirty="0">
                <a:latin typeface="宋体" panose="02010600030101010101" pitchFamily="2" charset="-122"/>
              </a:rPr>
              <a:t>β</a:t>
            </a:r>
            <a:r>
              <a:rPr lang="zh-CN" altLang="en-US" sz="2000" b="1" dirty="0">
                <a:latin typeface="宋体" panose="02010600030101010101" pitchFamily="2" charset="-122"/>
              </a:rPr>
              <a:t>的大小，再试一试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9232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5"/>
          <p:cNvGraphicFramePr>
            <a:graphicFrameLocks noChangeAspect="1"/>
          </p:cNvGraphicFramePr>
          <p:nvPr/>
        </p:nvGraphicFramePr>
        <p:xfrm>
          <a:off x="3825878" y="3858817"/>
          <a:ext cx="19923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6" imgW="1167765" imgH="406400" progId="Equation.DSMT4">
                  <p:embed/>
                </p:oleObj>
              </mc:Choice>
              <mc:Fallback>
                <p:oleObj name="Equation" r:id="rId6" imgW="1167765" imgH="406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8" y="3858817"/>
                        <a:ext cx="19923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3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8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9" name="图片 4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24"/>
          <p:cNvSpPr txBox="1">
            <a:spLocks noChangeArrowheads="1"/>
          </p:cNvSpPr>
          <p:nvPr/>
        </p:nvSpPr>
        <p:spPr bwMode="auto">
          <a:xfrm>
            <a:off x="561975" y="894161"/>
            <a:ext cx="7634288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latin typeface="宋体" panose="02010600030101010101" pitchFamily="2" charset="-122"/>
              </a:rPr>
              <a:t>1.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相似三角形的判定定理：</a:t>
            </a:r>
            <a:r>
              <a:rPr lang="zh-CN" altLang="en-US" sz="1600" b="1" dirty="0">
                <a:latin typeface="宋体" panose="02010600030101010101" pitchFamily="2" charset="-122"/>
              </a:rPr>
              <a:t>两角分别相等的两个三角形相似．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</a:rPr>
              <a:t>  数学表达式：在△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1600" b="1" dirty="0">
                <a:latin typeface="宋体" panose="02010600030101010101" pitchFamily="2" charset="-122"/>
              </a:rPr>
              <a:t>与△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1600" b="1" dirty="0">
                <a:latin typeface="宋体" panose="02010600030101010101" pitchFamily="2" charset="-122"/>
              </a:rPr>
              <a:t>′</a:t>
            </a:r>
            <a:r>
              <a:rPr lang="zh-CN" altLang="en-US" sz="1600" b="1" dirty="0">
                <a:latin typeface="宋体" panose="02010600030101010101" pitchFamily="2" charset="-122"/>
              </a:rPr>
              <a:t>中，∵∠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1600" b="1" dirty="0">
                <a:latin typeface="宋体" panose="02010600030101010101" pitchFamily="2" charset="-122"/>
              </a:rPr>
              <a:t>′</a:t>
            </a:r>
            <a:r>
              <a:rPr lang="zh-CN" altLang="en-US" sz="1600" b="1" dirty="0">
                <a:latin typeface="宋体" panose="02010600030101010101" pitchFamily="2" charset="-122"/>
              </a:rPr>
              <a:t>，∠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</a:t>
            </a:r>
          </a:p>
          <a:p>
            <a:pPr>
              <a:lnSpc>
                <a:spcPct val="120000"/>
              </a:lnSpc>
            </a:pPr>
            <a:r>
              <a:rPr lang="zh-CN" altLang="en-US" sz="1600" b="1" i="1" dirty="0">
                <a:latin typeface="Times New Roman" panose="02020603050405020304" pitchFamily="18" charset="0"/>
              </a:rPr>
              <a:t>     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1600" b="1" dirty="0">
                <a:latin typeface="宋体" panose="02010600030101010101" pitchFamily="2" charset="-122"/>
              </a:rPr>
              <a:t>′</a:t>
            </a:r>
            <a:r>
              <a:rPr lang="zh-CN" altLang="en-US" sz="1600" b="1" dirty="0">
                <a:latin typeface="宋体" panose="02010600030101010101" pitchFamily="2" charset="-122"/>
              </a:rPr>
              <a:t>，∴△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1600" b="1" dirty="0">
                <a:latin typeface="宋体" panose="02010600030101010101" pitchFamily="2" charset="-122"/>
              </a:rPr>
              <a:t>∽△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1600" b="1" dirty="0">
                <a:latin typeface="宋体" panose="02010600030101010101" pitchFamily="2" charset="-122"/>
              </a:rPr>
              <a:t>′.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常见的相似三角形类型：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 (1)</a:t>
            </a:r>
            <a:r>
              <a:rPr lang="zh-CN" altLang="en-US" sz="1600" b="1" dirty="0">
                <a:latin typeface="宋体" panose="02010600030101010101" pitchFamily="2" charset="-122"/>
              </a:rPr>
              <a:t>平行线型：如图</a:t>
            </a:r>
            <a:r>
              <a:rPr lang="en-US" altLang="zh-CN" sz="1600" b="1" dirty="0">
                <a:latin typeface="宋体" panose="02010600030101010101" pitchFamily="2" charset="-122"/>
              </a:rPr>
              <a:t>①</a:t>
            </a:r>
            <a:r>
              <a:rPr lang="zh-CN" altLang="en-US" sz="1600" b="1" dirty="0">
                <a:latin typeface="宋体" panose="02010600030101010101" pitchFamily="2" charset="-122"/>
              </a:rPr>
              <a:t>，若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DE</a:t>
            </a:r>
            <a:r>
              <a:rPr lang="en-US" altLang="zh-CN" sz="1600" b="1" dirty="0">
                <a:latin typeface="宋体" panose="02010600030101010101" pitchFamily="2" charset="-122"/>
              </a:rPr>
              <a:t>∥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BC</a:t>
            </a:r>
            <a:r>
              <a:rPr lang="zh-CN" altLang="en-US" sz="16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</a:rPr>
              <a:t>    则△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ADE</a:t>
            </a:r>
            <a:r>
              <a:rPr lang="en-US" altLang="zh-CN" sz="1600" b="1" dirty="0">
                <a:latin typeface="宋体" panose="02010600030101010101" pitchFamily="2" charset="-122"/>
              </a:rPr>
              <a:t>∽△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16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 (2)</a:t>
            </a:r>
            <a:r>
              <a:rPr lang="zh-CN" altLang="en-US" sz="1600" b="1" dirty="0">
                <a:latin typeface="宋体" panose="02010600030101010101" pitchFamily="2" charset="-122"/>
              </a:rPr>
              <a:t>相交线型：如图</a:t>
            </a:r>
            <a:r>
              <a:rPr lang="en-US" altLang="zh-CN" sz="1600" b="1" dirty="0">
                <a:latin typeface="宋体" panose="02010600030101010101" pitchFamily="2" charset="-122"/>
              </a:rPr>
              <a:t>②</a:t>
            </a:r>
            <a:r>
              <a:rPr lang="zh-CN" altLang="en-US" sz="1600" b="1" dirty="0">
                <a:latin typeface="宋体" panose="02010600030101010101" pitchFamily="2" charset="-122"/>
              </a:rPr>
              <a:t>，若∠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AED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16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</a:rPr>
              <a:t>    则△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AED</a:t>
            </a:r>
            <a:r>
              <a:rPr lang="en-US" altLang="zh-CN" sz="1600" b="1" dirty="0">
                <a:latin typeface="宋体" panose="02010600030101010101" pitchFamily="2" charset="-122"/>
              </a:rPr>
              <a:t>∽△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16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 (3)“</a:t>
            </a:r>
            <a:r>
              <a:rPr lang="zh-CN" altLang="en-US" sz="1600" b="1" dirty="0">
                <a:latin typeface="宋体" panose="02010600030101010101" pitchFamily="2" charset="-122"/>
              </a:rPr>
              <a:t>子母”型：如图</a:t>
            </a:r>
            <a:r>
              <a:rPr lang="en-US" altLang="zh-CN" sz="1600" b="1" dirty="0">
                <a:latin typeface="宋体" panose="02010600030101010101" pitchFamily="2" charset="-122"/>
              </a:rPr>
              <a:t>③</a:t>
            </a:r>
            <a:r>
              <a:rPr lang="zh-CN" altLang="en-US" sz="1600" b="1" dirty="0">
                <a:latin typeface="宋体" panose="02010600030101010101" pitchFamily="2" charset="-122"/>
              </a:rPr>
              <a:t>，若∠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ACD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16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</a:rPr>
              <a:t>    则△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ACD</a:t>
            </a:r>
            <a:r>
              <a:rPr lang="en-US" altLang="zh-CN" sz="1600" b="1" dirty="0">
                <a:latin typeface="宋体" panose="02010600030101010101" pitchFamily="2" charset="-122"/>
              </a:rPr>
              <a:t>∽△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16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 (4)“K”</a:t>
            </a:r>
            <a:r>
              <a:rPr lang="zh-CN" altLang="en-US" sz="1600" b="1" dirty="0">
                <a:latin typeface="宋体" panose="02010600030101010101" pitchFamily="2" charset="-122"/>
              </a:rPr>
              <a:t>型：如图</a:t>
            </a:r>
            <a:r>
              <a:rPr lang="en-US" altLang="zh-CN" sz="1600" b="1" dirty="0">
                <a:latin typeface="宋体" panose="02010600030101010101" pitchFamily="2" charset="-122"/>
              </a:rPr>
              <a:t>④</a:t>
            </a:r>
            <a:r>
              <a:rPr lang="zh-CN" altLang="en-US" sz="1600" b="1" dirty="0">
                <a:latin typeface="宋体" panose="02010600030101010101" pitchFamily="2" charset="-122"/>
              </a:rPr>
              <a:t>，若∠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D</a:t>
            </a:r>
            <a:r>
              <a:rPr lang="zh-CN" altLang="en-US" sz="1600" b="1" dirty="0">
                <a:latin typeface="宋体" panose="02010600030101010101" pitchFamily="2" charset="-122"/>
              </a:rPr>
              <a:t>＝∠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BCE</a:t>
            </a:r>
            <a:r>
              <a:rPr lang="zh-CN" altLang="en-US" sz="1600" b="1" dirty="0">
                <a:latin typeface="宋体" panose="02010600030101010101" pitchFamily="2" charset="-122"/>
              </a:rPr>
              <a:t>＝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latin typeface="宋体" panose="02010600030101010101" pitchFamily="2" charset="-122"/>
              </a:rPr>
              <a:t>    </a:t>
            </a:r>
            <a:r>
              <a:rPr lang="en-US" altLang="zh-CN" sz="1600" b="1" dirty="0" smtClean="0">
                <a:latin typeface="宋体" panose="02010600030101010101" pitchFamily="2" charset="-122"/>
              </a:rPr>
              <a:t>90</a:t>
            </a:r>
            <a:r>
              <a:rPr lang="en-US" altLang="zh-CN" sz="1600" b="1" dirty="0">
                <a:latin typeface="宋体" panose="02010600030101010101" pitchFamily="2" charset="-122"/>
              </a:rPr>
              <a:t>°</a:t>
            </a:r>
            <a:r>
              <a:rPr lang="zh-CN" altLang="en-US" sz="1600" b="1" dirty="0">
                <a:latin typeface="宋体" panose="02010600030101010101" pitchFamily="2" charset="-122"/>
              </a:rPr>
              <a:t>，则△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ACB</a:t>
            </a:r>
            <a:r>
              <a:rPr lang="en-US" altLang="zh-CN" sz="1600" b="1" dirty="0">
                <a:latin typeface="宋体" panose="02010600030101010101" pitchFamily="2" charset="-122"/>
              </a:rPr>
              <a:t>∽△</a:t>
            </a:r>
            <a:r>
              <a:rPr lang="en-US" altLang="zh-CN" sz="1600" b="1" i="1" dirty="0">
                <a:latin typeface="Times New Roman" panose="02020603050405020304" pitchFamily="18" charset="0"/>
              </a:rPr>
              <a:t>DEC</a:t>
            </a:r>
            <a:r>
              <a:rPr lang="zh-CN" altLang="en-US" sz="1600" b="1" dirty="0">
                <a:latin typeface="宋体" panose="02010600030101010101" pitchFamily="2" charset="-122"/>
              </a:rPr>
              <a:t>，整体像一个横放的字母</a:t>
            </a:r>
            <a:r>
              <a:rPr lang="en-US" altLang="zh-CN" sz="1600" b="1" dirty="0">
                <a:latin typeface="宋体" panose="02010600030101010101" pitchFamily="2" charset="-122"/>
              </a:rPr>
              <a:t>K</a:t>
            </a:r>
            <a:r>
              <a:rPr lang="zh-CN" altLang="en-US" sz="1600" b="1" dirty="0">
                <a:latin typeface="宋体" panose="02010600030101010101" pitchFamily="2" charset="-122"/>
              </a:rPr>
              <a:t>，可以</a:t>
            </a:r>
            <a:r>
              <a:rPr lang="zh-CN" altLang="en-US" sz="1600" b="1" dirty="0" smtClean="0">
                <a:latin typeface="宋体" panose="02010600030101010101" pitchFamily="2" charset="-122"/>
              </a:rPr>
              <a:t>称为</a:t>
            </a:r>
            <a:r>
              <a:rPr lang="zh-CN" altLang="en-US" sz="1600" b="1" dirty="0">
                <a:latin typeface="宋体" panose="02010600030101010101" pitchFamily="2" charset="-122"/>
              </a:rPr>
              <a:t>“</a:t>
            </a:r>
            <a:r>
              <a:rPr lang="en-US" altLang="zh-CN" sz="1600" b="1" dirty="0">
                <a:latin typeface="宋体" panose="02010600030101010101" pitchFamily="2" charset="-122"/>
              </a:rPr>
              <a:t>K”</a:t>
            </a:r>
            <a:r>
              <a:rPr lang="zh-CN" altLang="en-US" sz="1600" b="1" dirty="0">
                <a:latin typeface="宋体" panose="02010600030101010101" pitchFamily="2" charset="-122"/>
              </a:rPr>
              <a:t>型相似．</a:t>
            </a:r>
          </a:p>
        </p:txBody>
      </p:sp>
      <p:pic>
        <p:nvPicPr>
          <p:cNvPr id="1230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9275" y="1531145"/>
            <a:ext cx="37417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全屏显示(16:9)</PresentationFormat>
  <Paragraphs>109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6426E7297D0B44199592AF63C8D41EB7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