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59" r:id="rId4"/>
    <p:sldId id="270" r:id="rId5"/>
    <p:sldId id="284" r:id="rId6"/>
    <p:sldId id="271" r:id="rId7"/>
    <p:sldId id="272" r:id="rId8"/>
    <p:sldId id="282" r:id="rId9"/>
    <p:sldId id="262" r:id="rId10"/>
    <p:sldId id="285" r:id="rId11"/>
    <p:sldId id="263" r:id="rId12"/>
    <p:sldId id="264" r:id="rId13"/>
    <p:sldId id="265" r:id="rId14"/>
    <p:sldId id="269" r:id="rId15"/>
    <p:sldId id="273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74" r:id="rId24"/>
    <p:sldId id="275" r:id="rId25"/>
    <p:sldId id="276" r:id="rId26"/>
    <p:sldId id="278" r:id="rId27"/>
    <p:sldId id="293" r:id="rId28"/>
    <p:sldId id="283" r:id="rId29"/>
    <p:sldId id="277" r:id="rId30"/>
    <p:sldId id="281" r:id="rId31"/>
    <p:sldId id="257" r:id="rId3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746"/>
    <a:srgbClr val="EA5642"/>
    <a:srgbClr val="FFFCDA"/>
    <a:srgbClr val="7ECEEF"/>
    <a:srgbClr val="FFC000"/>
    <a:srgbClr val="A7A9C3"/>
    <a:srgbClr val="FEF200"/>
    <a:srgbClr val="EAAA76"/>
    <a:srgbClr val="FBA51C"/>
    <a:srgbClr val="95C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40" d="100"/>
          <a:sy n="140" d="100"/>
        </p:scale>
        <p:origin x="-804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rgbClr val="7E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6681"/>
            <a:ext cx="9158514" cy="51501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407445" y="319346"/>
            <a:ext cx="945105" cy="67337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46316" y="1185383"/>
            <a:ext cx="7582302" cy="24809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 rot="156579">
            <a:off x="5790272" y="2419435"/>
            <a:ext cx="2613503" cy="83920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 rot="652171">
            <a:off x="71130" y="1094165"/>
            <a:ext cx="3551889" cy="8161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2458804"/>
            <a:ext cx="2981325" cy="2657475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/>
        </p:nvCxnSpPr>
        <p:spPr>
          <a:xfrm>
            <a:off x="2276475" y="-6681"/>
            <a:ext cx="0" cy="1839053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>
            <a:off x="6965633" y="-6680"/>
            <a:ext cx="0" cy="1517585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988980" y="3448833"/>
            <a:ext cx="1935820" cy="19108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0" y="4822148"/>
            <a:ext cx="9144000" cy="32135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7275125" y="3688118"/>
            <a:ext cx="1286986" cy="32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0" y="4886327"/>
            <a:ext cx="7391400" cy="257174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7343775" y="4886327"/>
            <a:ext cx="1800225" cy="257174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矩形 12"/>
          <p:cNvSpPr/>
          <p:nvPr userDrawn="1"/>
        </p:nvSpPr>
        <p:spPr>
          <a:xfrm>
            <a:off x="2" y="357189"/>
            <a:ext cx="333375" cy="4929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rgbClr val="7E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378701" y="1084115"/>
            <a:ext cx="6113550" cy="1923405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3108884" y="-7143"/>
            <a:ext cx="0" cy="1660922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5930583" y="-3571"/>
            <a:ext cx="0" cy="1425179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 rot="21135601">
            <a:off x="2086855" y="1527537"/>
            <a:ext cx="5158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</a:p>
        </p:txBody>
      </p:sp>
      <p:sp>
        <p:nvSpPr>
          <p:cNvPr id="16" name="矩形 15"/>
          <p:cNvSpPr/>
          <p:nvPr userDrawn="1"/>
        </p:nvSpPr>
        <p:spPr>
          <a:xfrm>
            <a:off x="4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 16"/>
          <p:cNvSpPr/>
          <p:nvPr userDrawn="1"/>
        </p:nvSpPr>
        <p:spPr>
          <a:xfrm>
            <a:off x="8258179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2588322"/>
            <a:ext cx="9153526" cy="2583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11" Type="http://schemas.openxmlformats.org/officeDocument/2006/relationships/image" Target="../media/image34.jpeg"/><Relationship Id="rId5" Type="http://schemas.openxmlformats.org/officeDocument/2006/relationships/image" Target="../media/image15.png"/><Relationship Id="rId10" Type="http://schemas.openxmlformats.org/officeDocument/2006/relationships/image" Target="../media/image33.jpeg"/><Relationship Id="rId4" Type="http://schemas.openxmlformats.org/officeDocument/2006/relationships/image" Target="../media/image29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1104876">
            <a:off x="2077177" y="2020175"/>
            <a:ext cx="5415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 8  Birthdays</a:t>
            </a:r>
          </a:p>
        </p:txBody>
      </p:sp>
      <p:sp>
        <p:nvSpPr>
          <p:cNvPr id="5" name="文本框 4"/>
          <p:cNvSpPr txBox="1"/>
          <p:nvPr/>
        </p:nvSpPr>
        <p:spPr>
          <a:xfrm rot="21325098">
            <a:off x="6458051" y="2774452"/>
            <a:ext cx="129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五年级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4095977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 rot="21233600">
            <a:off x="3917408" y="2902382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课时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>
            <a:off x="1296050" y="3172495"/>
            <a:ext cx="3190225" cy="1607493"/>
            <a:chOff x="353075" y="4311328"/>
            <a:chExt cx="3816350" cy="2335213"/>
          </a:xfrm>
        </p:grpSpPr>
        <p:grpSp>
          <p:nvGrpSpPr>
            <p:cNvPr id="83" name="Group 30"/>
            <p:cNvGrpSpPr/>
            <p:nvPr/>
          </p:nvGrpSpPr>
          <p:grpSpPr bwMode="auto">
            <a:xfrm>
              <a:off x="353075" y="4311328"/>
              <a:ext cx="3816350" cy="2335213"/>
              <a:chOff x="884" y="618"/>
              <a:chExt cx="1905" cy="1471"/>
            </a:xfrm>
          </p:grpSpPr>
          <p:pic>
            <p:nvPicPr>
              <p:cNvPr id="87" name="Picture 31" descr="副本_副本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4" y="618"/>
                <a:ext cx="1905" cy="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8" name="Text Box 32"/>
              <p:cNvSpPr txBox="1">
                <a:spLocks noChangeArrowheads="1"/>
              </p:cNvSpPr>
              <p:nvPr/>
            </p:nvSpPr>
            <p:spPr bwMode="auto">
              <a:xfrm>
                <a:off x="1707" y="1779"/>
                <a:ext cx="226" cy="3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600" b="1" dirty="0">
                    <a:solidFill>
                      <a:srgbClr val="99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</p:grpSp>
        <p:sp>
          <p:nvSpPr>
            <p:cNvPr id="84" name="Text Box 19"/>
            <p:cNvSpPr txBox="1">
              <a:spLocks noChangeArrowheads="1"/>
            </p:cNvSpPr>
            <p:nvPr/>
          </p:nvSpPr>
          <p:spPr bwMode="auto">
            <a:xfrm>
              <a:off x="1108725" y="5463853"/>
              <a:ext cx="2520950" cy="5365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twen</a:t>
              </a:r>
              <a:r>
                <a:rPr lang="en-US" altLang="zh-CN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ty</a:t>
              </a:r>
              <a:r>
                <a:rPr lang="en-US" altLang="zh-CN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twen</a:t>
              </a:r>
              <a:r>
                <a:rPr lang="en-US" altLang="zh-CN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tie</a:t>
              </a:r>
              <a:r>
                <a:rPr lang="en-US" altLang="zh-CN" dirty="0">
                  <a:solidFill>
                    <a:srgbClr val="EF4746"/>
                  </a:solidFill>
                  <a:latin typeface="Times New Roman" panose="02020603050405020304" pitchFamily="18" charset="0"/>
                </a:rPr>
                <a:t>th</a:t>
              </a:r>
            </a:p>
          </p:txBody>
        </p:sp>
        <p:sp>
          <p:nvSpPr>
            <p:cNvPr id="85" name="Text Box 57"/>
            <p:cNvSpPr txBox="1">
              <a:spLocks noChangeArrowheads="1"/>
            </p:cNvSpPr>
            <p:nvPr/>
          </p:nvSpPr>
          <p:spPr bwMode="auto">
            <a:xfrm>
              <a:off x="1110313" y="5751189"/>
              <a:ext cx="1079500" cy="5365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thir</a:t>
              </a:r>
              <a:r>
                <a:rPr lang="en-US" altLang="zh-CN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ty</a:t>
              </a:r>
            </a:p>
          </p:txBody>
        </p:sp>
        <p:sp>
          <p:nvSpPr>
            <p:cNvPr id="86" name="Text Box 58"/>
            <p:cNvSpPr txBox="1">
              <a:spLocks noChangeArrowheads="1"/>
            </p:cNvSpPr>
            <p:nvPr/>
          </p:nvSpPr>
          <p:spPr bwMode="auto">
            <a:xfrm>
              <a:off x="2118375" y="5751189"/>
              <a:ext cx="1366838" cy="5365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thir</a:t>
              </a:r>
              <a:r>
                <a:rPr lang="en-US" altLang="zh-CN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tie</a:t>
              </a:r>
              <a:r>
                <a:rPr lang="en-US" altLang="zh-CN" dirty="0">
                  <a:solidFill>
                    <a:srgbClr val="EF4746"/>
                  </a:solidFill>
                  <a:latin typeface="Times New Roman" panose="02020603050405020304" pitchFamily="18" charset="0"/>
                </a:rPr>
                <a:t>th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974763" y="2101566"/>
            <a:ext cx="2222376" cy="1483748"/>
            <a:chOff x="4788024" y="2415332"/>
            <a:chExt cx="3024188" cy="2360612"/>
          </a:xfrm>
        </p:grpSpPr>
        <p:grpSp>
          <p:nvGrpSpPr>
            <p:cNvPr id="75" name="Group 26"/>
            <p:cNvGrpSpPr/>
            <p:nvPr/>
          </p:nvGrpSpPr>
          <p:grpSpPr bwMode="auto">
            <a:xfrm>
              <a:off x="4788024" y="2415332"/>
              <a:ext cx="3024188" cy="2360612"/>
              <a:chOff x="884" y="618"/>
              <a:chExt cx="1905" cy="1487"/>
            </a:xfrm>
          </p:grpSpPr>
          <p:pic>
            <p:nvPicPr>
              <p:cNvPr id="79" name="Picture 27" descr="副本_副本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4" y="618"/>
                <a:ext cx="1905" cy="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0" name="Text Box 28"/>
              <p:cNvSpPr txBox="1">
                <a:spLocks noChangeArrowheads="1"/>
              </p:cNvSpPr>
              <p:nvPr/>
            </p:nvSpPr>
            <p:spPr bwMode="auto">
              <a:xfrm>
                <a:off x="1712" y="1766"/>
                <a:ext cx="226" cy="3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600" b="1" dirty="0">
                    <a:solidFill>
                      <a:srgbClr val="99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76" name="Text Box 16"/>
            <p:cNvSpPr txBox="1">
              <a:spLocks noChangeArrowheads="1"/>
            </p:cNvSpPr>
            <p:nvPr/>
          </p:nvSpPr>
          <p:spPr bwMode="auto">
            <a:xfrm>
              <a:off x="5580186" y="3542456"/>
              <a:ext cx="1797106" cy="5386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fi</a:t>
              </a:r>
              <a:r>
                <a:rPr lang="en-US" altLang="zh-CN" sz="1600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ve</a:t>
              </a:r>
              <a:r>
                <a:rPr lang="en-US" altLang="zh-CN" sz="1600" dirty="0">
                  <a:solidFill>
                    <a:srgbClr val="9900CC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fi</a:t>
              </a:r>
              <a:r>
                <a:rPr lang="en-US" altLang="zh-CN" sz="1600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f</a:t>
              </a:r>
              <a:r>
                <a:rPr lang="en-US" altLang="zh-CN" sz="1600" dirty="0">
                  <a:solidFill>
                    <a:srgbClr val="EA5642"/>
                  </a:solidFill>
                  <a:latin typeface="Times New Roman" panose="02020603050405020304" pitchFamily="18" charset="0"/>
                </a:rPr>
                <a:t>th</a:t>
              </a:r>
              <a:r>
                <a:rPr lang="en-US" altLang="zh-CN" sz="1600" dirty="0">
                  <a:solidFill>
                    <a:srgbClr val="9900CC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7" name="Text Box 54"/>
            <p:cNvSpPr txBox="1">
              <a:spLocks noChangeArrowheads="1"/>
            </p:cNvSpPr>
            <p:nvPr/>
          </p:nvSpPr>
          <p:spPr bwMode="auto">
            <a:xfrm>
              <a:off x="5271671" y="3845091"/>
              <a:ext cx="1079500" cy="5386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twel</a:t>
              </a:r>
              <a:r>
                <a:rPr lang="en-US" altLang="zh-CN" sz="1600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ve</a:t>
              </a:r>
            </a:p>
          </p:txBody>
        </p:sp>
        <p:sp>
          <p:nvSpPr>
            <p:cNvPr id="78" name="Rectangle 56"/>
            <p:cNvSpPr>
              <a:spLocks noChangeArrowheads="1"/>
            </p:cNvSpPr>
            <p:nvPr/>
          </p:nvSpPr>
          <p:spPr bwMode="auto">
            <a:xfrm>
              <a:off x="6154862" y="3855193"/>
              <a:ext cx="1045303" cy="5386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</a:rPr>
                <a:t>twel</a:t>
              </a:r>
              <a:r>
                <a:rPr lang="en-US" altLang="zh-CN" sz="1600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f</a:t>
              </a:r>
              <a:r>
                <a:rPr lang="en-US" altLang="zh-CN" sz="1600" dirty="0">
                  <a:solidFill>
                    <a:srgbClr val="EA5642"/>
                  </a:solidFill>
                  <a:latin typeface="Times New Roman" panose="02020603050405020304" pitchFamily="18" charset="0"/>
                </a:rPr>
                <a:t>th</a:t>
              </a:r>
              <a:endParaRPr lang="zh-CN" altLang="en-US" sz="1600" dirty="0">
                <a:solidFill>
                  <a:srgbClr val="EA564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2" name="Group 3"/>
          <p:cNvGrpSpPr/>
          <p:nvPr/>
        </p:nvGrpSpPr>
        <p:grpSpPr bwMode="auto">
          <a:xfrm>
            <a:off x="966688" y="211748"/>
            <a:ext cx="2355632" cy="485026"/>
            <a:chOff x="0" y="-27"/>
            <a:chExt cx="1882" cy="419"/>
          </a:xfrm>
        </p:grpSpPr>
        <p:grpSp>
          <p:nvGrpSpPr>
            <p:cNvPr id="43" name="Group 4"/>
            <p:cNvGrpSpPr/>
            <p:nvPr/>
          </p:nvGrpSpPr>
          <p:grpSpPr bwMode="auto">
            <a:xfrm>
              <a:off x="0" y="0"/>
              <a:ext cx="1882" cy="392"/>
              <a:chOff x="0" y="0"/>
              <a:chExt cx="2115" cy="392"/>
            </a:xfrm>
          </p:grpSpPr>
          <p:pic>
            <p:nvPicPr>
              <p:cNvPr id="45" name="图片 27" descr="彩带标签1.png"/>
              <p:cNvPicPr>
                <a:picLocks noChangeAspect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0" y="0"/>
                <a:ext cx="2115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6" descr="QQ截图20150506113447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3" y="0"/>
                <a:ext cx="454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491" y="-27"/>
              <a:ext cx="1315" cy="3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can find</a:t>
              </a:r>
            </a:p>
          </p:txBody>
        </p:sp>
      </p:grpSp>
      <p:pic>
        <p:nvPicPr>
          <p:cNvPr id="47" name="Picture 2" descr="2531170_164704587000_2_副本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CBBBA1"/>
              </a:clrFrom>
              <a:clrTo>
                <a:srgbClr val="CBBBA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3646" y="1514475"/>
            <a:ext cx="1026621" cy="333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组合 47"/>
          <p:cNvGrpSpPr/>
          <p:nvPr/>
        </p:nvGrpSpPr>
        <p:grpSpPr>
          <a:xfrm>
            <a:off x="5939114" y="992423"/>
            <a:ext cx="2206949" cy="1494430"/>
            <a:chOff x="5605263" y="663010"/>
            <a:chExt cx="3024187" cy="2366962"/>
          </a:xfrm>
        </p:grpSpPr>
        <p:grpSp>
          <p:nvGrpSpPr>
            <p:cNvPr id="49" name="Group 22"/>
            <p:cNvGrpSpPr/>
            <p:nvPr/>
          </p:nvGrpSpPr>
          <p:grpSpPr bwMode="auto">
            <a:xfrm>
              <a:off x="5605263" y="663010"/>
              <a:ext cx="3024187" cy="2366962"/>
              <a:chOff x="884" y="618"/>
              <a:chExt cx="1905" cy="1491"/>
            </a:xfrm>
          </p:grpSpPr>
          <p:pic>
            <p:nvPicPr>
              <p:cNvPr id="51" name="Picture 20" descr="副本_副本"/>
              <p:cNvPicPr>
                <a:picLocks noChangeAspect="1" noChangeArrowheads="1"/>
              </p:cNvPicPr>
              <p:nvPr/>
            </p:nvPicPr>
            <p:blipFill>
              <a:blip r:embed="rId8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4" y="618"/>
                <a:ext cx="1905" cy="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" name="Text Box 21"/>
              <p:cNvSpPr txBox="1">
                <a:spLocks noChangeArrowheads="1"/>
              </p:cNvSpPr>
              <p:nvPr/>
            </p:nvSpPr>
            <p:spPr bwMode="auto">
              <a:xfrm>
                <a:off x="1690" y="1771"/>
                <a:ext cx="226" cy="3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600" b="1" dirty="0">
                    <a:solidFill>
                      <a:srgbClr val="99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50" name="Text Box 17"/>
            <p:cNvSpPr txBox="1">
              <a:spLocks noChangeArrowheads="1"/>
            </p:cNvSpPr>
            <p:nvPr/>
          </p:nvSpPr>
          <p:spPr bwMode="auto">
            <a:xfrm>
              <a:off x="6221618" y="1938295"/>
              <a:ext cx="1944688" cy="5362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eigh</a:t>
              </a:r>
              <a:r>
                <a:rPr lang="en-US" altLang="zh-CN" sz="1600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t </a:t>
              </a:r>
              <a:r>
                <a:rPr lang="en-US" altLang="zh-CN" sz="16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eigh</a:t>
              </a:r>
              <a:r>
                <a:rPr lang="en-US" altLang="zh-CN" sz="1600" dirty="0">
                  <a:solidFill>
                    <a:srgbClr val="EA5642"/>
                  </a:solidFill>
                  <a:latin typeface="Times New Roman" panose="02020603050405020304" pitchFamily="18" charset="0"/>
                </a:rPr>
                <a:t>th</a:t>
              </a:r>
              <a:r>
                <a:rPr lang="en-US" altLang="zh-CN" sz="16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53" name="Text Box 44"/>
          <p:cNvSpPr txBox="1">
            <a:spLocks noChangeArrowheads="1"/>
          </p:cNvSpPr>
          <p:nvPr/>
        </p:nvSpPr>
        <p:spPr bwMode="auto">
          <a:xfrm>
            <a:off x="6397425" y="1310710"/>
            <a:ext cx="1368425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EA5642"/>
                </a:solidFill>
                <a:latin typeface="楷体" panose="02010609060101010101" charset="-122"/>
                <a:ea typeface="楷体" panose="02010609060101010101" charset="-122"/>
              </a:rPr>
              <a:t>8</a:t>
            </a:r>
            <a:r>
              <a:rPr lang="zh-CN" altLang="en-US" dirty="0">
                <a:solidFill>
                  <a:srgbClr val="EA5642"/>
                </a:solidFill>
                <a:latin typeface="楷体" panose="02010609060101010101" charset="-122"/>
                <a:ea typeface="楷体" panose="02010609060101010101" charset="-122"/>
              </a:rPr>
              <a:t>去</a:t>
            </a:r>
            <a:r>
              <a:rPr lang="en-US" altLang="zh-CN" dirty="0">
                <a:solidFill>
                  <a:srgbClr val="EA564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t</a:t>
            </a:r>
            <a:r>
              <a:rPr lang="zh-CN" altLang="en-US" dirty="0">
                <a:solidFill>
                  <a:srgbClr val="EA5642"/>
                </a:solidFill>
                <a:latin typeface="楷体" panose="02010609060101010101" charset="-122"/>
                <a:ea typeface="楷体" panose="02010609060101010101" charset="-122"/>
              </a:rPr>
              <a:t>，加</a:t>
            </a:r>
            <a:r>
              <a:rPr lang="en-US" altLang="zh-CN" dirty="0">
                <a:solidFill>
                  <a:srgbClr val="EA564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th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1735759" y="2101566"/>
            <a:ext cx="2444779" cy="1378902"/>
            <a:chOff x="897559" y="2741260"/>
            <a:chExt cx="3024188" cy="1933428"/>
          </a:xfrm>
        </p:grpSpPr>
        <p:grpSp>
          <p:nvGrpSpPr>
            <p:cNvPr id="55" name="Group 23"/>
            <p:cNvGrpSpPr/>
            <p:nvPr/>
          </p:nvGrpSpPr>
          <p:grpSpPr bwMode="auto">
            <a:xfrm>
              <a:off x="897559" y="2741260"/>
              <a:ext cx="3024188" cy="1933428"/>
              <a:chOff x="884" y="618"/>
              <a:chExt cx="1905" cy="1474"/>
            </a:xfrm>
          </p:grpSpPr>
          <p:pic>
            <p:nvPicPr>
              <p:cNvPr id="57" name="Picture 24" descr="副本_副本"/>
              <p:cNvPicPr>
                <a:picLocks noChangeAspect="1" noChangeArrowheads="1"/>
              </p:cNvPicPr>
              <p:nvPr/>
            </p:nvPicPr>
            <p:blipFill>
              <a:blip r:embed="rId9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4" y="618"/>
                <a:ext cx="1905" cy="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" name="Text Box 25"/>
              <p:cNvSpPr txBox="1">
                <a:spLocks noChangeArrowheads="1"/>
              </p:cNvSpPr>
              <p:nvPr/>
            </p:nvSpPr>
            <p:spPr bwMode="auto">
              <a:xfrm>
                <a:off x="1627" y="1769"/>
                <a:ext cx="226" cy="32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600" b="1" dirty="0">
                    <a:solidFill>
                      <a:srgbClr val="99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56" name="Text Box 18"/>
            <p:cNvSpPr txBox="1">
              <a:spLocks noChangeArrowheads="1"/>
            </p:cNvSpPr>
            <p:nvPr/>
          </p:nvSpPr>
          <p:spPr bwMode="auto">
            <a:xfrm>
              <a:off x="1620786" y="3789040"/>
              <a:ext cx="2155761" cy="4625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nin</a:t>
              </a:r>
              <a:r>
                <a:rPr lang="en-US" altLang="zh-CN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e</a:t>
              </a:r>
              <a:r>
                <a:rPr lang="en-US" altLang="zh-CN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nin</a:t>
              </a:r>
              <a:r>
                <a:rPr lang="en-US" altLang="zh-CN" dirty="0">
                  <a:solidFill>
                    <a:srgbClr val="EA5642"/>
                  </a:solidFill>
                  <a:latin typeface="Times New Roman" panose="02020603050405020304" pitchFamily="18" charset="0"/>
                </a:rPr>
                <a:t>th</a:t>
              </a:r>
            </a:p>
          </p:txBody>
        </p:sp>
      </p:grpSp>
      <p:sp>
        <p:nvSpPr>
          <p:cNvPr id="59" name="Text Box 45"/>
          <p:cNvSpPr txBox="1">
            <a:spLocks noChangeArrowheads="1"/>
          </p:cNvSpPr>
          <p:nvPr/>
        </p:nvSpPr>
        <p:spPr bwMode="auto">
          <a:xfrm>
            <a:off x="2289797" y="2373497"/>
            <a:ext cx="136842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EA564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9</a:t>
            </a:r>
            <a:r>
              <a:rPr lang="zh-CN" altLang="en-US" dirty="0">
                <a:solidFill>
                  <a:srgbClr val="EA564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去</a:t>
            </a:r>
            <a:r>
              <a:rPr lang="en-US" altLang="zh-CN" dirty="0">
                <a:solidFill>
                  <a:srgbClr val="EA564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e</a:t>
            </a:r>
            <a:r>
              <a:rPr lang="zh-CN" altLang="en-US" dirty="0">
                <a:solidFill>
                  <a:srgbClr val="EA564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，加</a:t>
            </a:r>
            <a:r>
              <a:rPr lang="en-US" altLang="zh-CN" dirty="0">
                <a:solidFill>
                  <a:srgbClr val="EA564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th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4524611" y="3183285"/>
            <a:ext cx="4205930" cy="1769082"/>
            <a:chOff x="3758704" y="4151784"/>
            <a:chExt cx="5616575" cy="2359026"/>
          </a:xfrm>
        </p:grpSpPr>
        <p:sp>
          <p:nvSpPr>
            <p:cNvPr id="61" name="Text Box 37"/>
            <p:cNvSpPr txBox="1">
              <a:spLocks noChangeArrowheads="1"/>
            </p:cNvSpPr>
            <p:nvPr/>
          </p:nvSpPr>
          <p:spPr bwMode="auto">
            <a:xfrm>
              <a:off x="6495554" y="5382096"/>
              <a:ext cx="1800225" cy="4924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twenty-</a:t>
              </a:r>
              <a:r>
                <a:rPr lang="en-US" altLang="zh-CN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first</a:t>
              </a:r>
            </a:p>
          </p:txBody>
        </p:sp>
        <p:sp>
          <p:nvSpPr>
            <p:cNvPr id="62" name="Text Box 42"/>
            <p:cNvSpPr txBox="1">
              <a:spLocks noChangeArrowheads="1"/>
            </p:cNvSpPr>
            <p:nvPr/>
          </p:nvSpPr>
          <p:spPr bwMode="auto">
            <a:xfrm>
              <a:off x="4838202" y="5669433"/>
              <a:ext cx="1800225" cy="4924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thirty-</a:t>
              </a:r>
              <a:r>
                <a:rPr lang="en-US" altLang="zh-CN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four</a:t>
              </a:r>
            </a:p>
          </p:txBody>
        </p:sp>
        <p:sp>
          <p:nvSpPr>
            <p:cNvPr id="63" name="Text Box 43"/>
            <p:cNvSpPr txBox="1">
              <a:spLocks noChangeArrowheads="1"/>
            </p:cNvSpPr>
            <p:nvPr/>
          </p:nvSpPr>
          <p:spPr bwMode="auto">
            <a:xfrm>
              <a:off x="6495554" y="5644033"/>
              <a:ext cx="2087563" cy="4924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thirty-</a:t>
              </a:r>
              <a:r>
                <a:rPr lang="en-US" altLang="zh-CN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fourth</a:t>
              </a:r>
            </a:p>
          </p:txBody>
        </p:sp>
        <p:grpSp>
          <p:nvGrpSpPr>
            <p:cNvPr id="64" name="Group 38"/>
            <p:cNvGrpSpPr/>
            <p:nvPr/>
          </p:nvGrpSpPr>
          <p:grpSpPr bwMode="auto">
            <a:xfrm>
              <a:off x="3758704" y="4151784"/>
              <a:ext cx="5616575" cy="2359026"/>
              <a:chOff x="1247" y="2750"/>
              <a:chExt cx="3538" cy="1486"/>
            </a:xfrm>
          </p:grpSpPr>
          <p:grpSp>
            <p:nvGrpSpPr>
              <p:cNvPr id="65" name="Group 33"/>
              <p:cNvGrpSpPr/>
              <p:nvPr/>
            </p:nvGrpSpPr>
            <p:grpSpPr bwMode="auto">
              <a:xfrm>
                <a:off x="1247" y="2750"/>
                <a:ext cx="3538" cy="1486"/>
                <a:chOff x="884" y="618"/>
                <a:chExt cx="1905" cy="1486"/>
              </a:xfrm>
            </p:grpSpPr>
            <p:pic>
              <p:nvPicPr>
                <p:cNvPr id="67" name="Picture 34" descr="副本_副本"/>
                <p:cNvPicPr>
                  <a:picLocks noChangeAspect="1" noChangeArrowheads="1"/>
                </p:cNvPicPr>
                <p:nvPr/>
              </p:nvPicPr>
              <p:blipFill>
                <a:blip r:embed="rId10" cstate="email">
                  <a:clrChange>
                    <a:clrFrom>
                      <a:srgbClr val="FDFDFD"/>
                    </a:clrFrom>
                    <a:clrTo>
                      <a:srgbClr val="FDFDFD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84" y="618"/>
                  <a:ext cx="1905" cy="14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8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766" y="1794"/>
                  <a:ext cx="226" cy="3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b="1" dirty="0">
                      <a:solidFill>
                        <a:srgbClr val="99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</a:p>
              </p:txBody>
            </p:sp>
          </p:grpSp>
          <p:sp>
            <p:nvSpPr>
              <p:cNvPr id="66" name="Text Box 36"/>
              <p:cNvSpPr txBox="1">
                <a:spLocks noChangeArrowheads="1"/>
              </p:cNvSpPr>
              <p:nvPr/>
            </p:nvSpPr>
            <p:spPr bwMode="auto">
              <a:xfrm>
                <a:off x="1927" y="3521"/>
                <a:ext cx="1044" cy="3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twenty-</a:t>
                </a:r>
                <a:r>
                  <a:rPr lang="en-US" altLang="zh-CN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</a:t>
                </a:r>
              </a:p>
            </p:txBody>
          </p:sp>
        </p:grpSp>
      </p:grpSp>
      <p:sp>
        <p:nvSpPr>
          <p:cNvPr id="69" name="Text Box 49"/>
          <p:cNvSpPr txBox="1">
            <a:spLocks noChangeArrowheads="1"/>
          </p:cNvSpPr>
          <p:nvPr/>
        </p:nvSpPr>
        <p:spPr bwMode="auto">
          <a:xfrm>
            <a:off x="5104491" y="3599175"/>
            <a:ext cx="294977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pc="-150" dirty="0">
                <a:solidFill>
                  <a:srgbClr val="EA5642"/>
                </a:solidFill>
                <a:latin typeface="楷体" panose="02010609060101010101" charset="-122"/>
                <a:ea typeface="楷体" panose="02010609060101010101" charset="-122"/>
              </a:rPr>
              <a:t>几十几，只把个位变为序数词</a:t>
            </a:r>
          </a:p>
        </p:txBody>
      </p:sp>
      <p:grpSp>
        <p:nvGrpSpPr>
          <p:cNvPr id="70" name="Group 85"/>
          <p:cNvGrpSpPr/>
          <p:nvPr/>
        </p:nvGrpSpPr>
        <p:grpSpPr bwMode="auto">
          <a:xfrm rot="1105783">
            <a:off x="5878008" y="-236628"/>
            <a:ext cx="3088934" cy="1790022"/>
            <a:chOff x="4141" y="-309"/>
            <a:chExt cx="2301" cy="1468"/>
          </a:xfrm>
        </p:grpSpPr>
        <p:pic>
          <p:nvPicPr>
            <p:cNvPr id="71" name="Picture 86" descr="QQ截图20150506124219_副本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569257">
              <a:off x="4141" y="-309"/>
              <a:ext cx="2301" cy="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Text Box 87"/>
            <p:cNvSpPr txBox="1">
              <a:spLocks noChangeArrowheads="1"/>
            </p:cNvSpPr>
            <p:nvPr/>
          </p:nvSpPr>
          <p:spPr bwMode="auto">
            <a:xfrm rot="19934343">
              <a:off x="4315" y="290"/>
              <a:ext cx="1420" cy="4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6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经典粗圆简" panose="02010609000101010101" pitchFamily="49" charset="-122"/>
                </a:rPr>
                <a:t>你能发现什么规律吗？同桌说一说！</a:t>
              </a:r>
            </a:p>
          </p:txBody>
        </p:sp>
      </p:grpSp>
      <p:sp>
        <p:nvSpPr>
          <p:cNvPr id="73" name="Text Box 46"/>
          <p:cNvSpPr txBox="1">
            <a:spLocks noChangeArrowheads="1"/>
          </p:cNvSpPr>
          <p:nvPr/>
        </p:nvSpPr>
        <p:spPr bwMode="auto">
          <a:xfrm>
            <a:off x="6365374" y="2432317"/>
            <a:ext cx="160951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EA564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ve</a:t>
            </a:r>
            <a:r>
              <a:rPr lang="zh-CN" altLang="en-US" dirty="0">
                <a:solidFill>
                  <a:srgbClr val="EA564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变</a:t>
            </a:r>
            <a:r>
              <a:rPr lang="en-US" altLang="zh-CN" dirty="0">
                <a:solidFill>
                  <a:srgbClr val="EA564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dirty="0">
                <a:solidFill>
                  <a:srgbClr val="EA564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，加</a:t>
            </a:r>
            <a:r>
              <a:rPr lang="en-US" altLang="zh-CN" dirty="0">
                <a:solidFill>
                  <a:srgbClr val="EA564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th</a:t>
            </a:r>
          </a:p>
        </p:txBody>
      </p:sp>
      <p:sp>
        <p:nvSpPr>
          <p:cNvPr id="81" name="Text Box 47"/>
          <p:cNvSpPr txBox="1">
            <a:spLocks noChangeArrowheads="1"/>
          </p:cNvSpPr>
          <p:nvPr/>
        </p:nvSpPr>
        <p:spPr bwMode="auto">
          <a:xfrm>
            <a:off x="1853263" y="3515392"/>
            <a:ext cx="2232025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EA564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整十去</a:t>
            </a:r>
            <a:r>
              <a:rPr lang="en-US" altLang="zh-CN" dirty="0">
                <a:solidFill>
                  <a:srgbClr val="EA564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y</a:t>
            </a:r>
            <a:r>
              <a:rPr lang="zh-CN" altLang="en-US" dirty="0">
                <a:solidFill>
                  <a:srgbClr val="EA564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变</a:t>
            </a:r>
            <a:r>
              <a:rPr lang="en-US" altLang="zh-CN" dirty="0">
                <a:solidFill>
                  <a:srgbClr val="EA564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ie</a:t>
            </a:r>
            <a:r>
              <a:rPr lang="zh-CN" altLang="en-US" dirty="0">
                <a:solidFill>
                  <a:srgbClr val="EA564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，加</a:t>
            </a:r>
            <a:r>
              <a:rPr lang="en-US" altLang="zh-CN" dirty="0">
                <a:solidFill>
                  <a:srgbClr val="EA564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th</a:t>
            </a:r>
          </a:p>
        </p:txBody>
      </p:sp>
      <p:grpSp>
        <p:nvGrpSpPr>
          <p:cNvPr id="89" name="组合 88"/>
          <p:cNvGrpSpPr/>
          <p:nvPr/>
        </p:nvGrpSpPr>
        <p:grpSpPr>
          <a:xfrm>
            <a:off x="1281580" y="636173"/>
            <a:ext cx="3395196" cy="1756604"/>
            <a:chOff x="776089" y="1325025"/>
            <a:chExt cx="7586662" cy="5154611"/>
          </a:xfrm>
        </p:grpSpPr>
        <p:grpSp>
          <p:nvGrpSpPr>
            <p:cNvPr id="90" name="Group 22"/>
            <p:cNvGrpSpPr/>
            <p:nvPr/>
          </p:nvGrpSpPr>
          <p:grpSpPr bwMode="auto">
            <a:xfrm>
              <a:off x="776089" y="1325025"/>
              <a:ext cx="7586662" cy="5154611"/>
              <a:chOff x="203" y="1811"/>
              <a:chExt cx="4779" cy="3247"/>
            </a:xfrm>
          </p:grpSpPr>
          <p:pic>
            <p:nvPicPr>
              <p:cNvPr id="95" name="Picture 20" descr="副本_副本"/>
              <p:cNvPicPr>
                <a:picLocks noChangeAspect="1" noChangeArrowheads="1"/>
              </p:cNvPicPr>
              <p:nvPr/>
            </p:nvPicPr>
            <p:blipFill rotWithShape="1">
              <a:blip r:embed="rId12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3" y="1811"/>
                <a:ext cx="4779" cy="3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6" name="Text Box 21"/>
              <p:cNvSpPr txBox="1">
                <a:spLocks noChangeArrowheads="1"/>
              </p:cNvSpPr>
              <p:nvPr/>
            </p:nvSpPr>
            <p:spPr bwMode="auto">
              <a:xfrm>
                <a:off x="2437" y="4375"/>
                <a:ext cx="426" cy="6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b="1" dirty="0">
                    <a:solidFill>
                      <a:srgbClr val="99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91" name="TextBox 55"/>
            <p:cNvSpPr txBox="1"/>
            <p:nvPr/>
          </p:nvSpPr>
          <p:spPr>
            <a:xfrm>
              <a:off x="1781564" y="4184440"/>
              <a:ext cx="2418537" cy="993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four four</a:t>
              </a:r>
              <a:r>
                <a:rPr lang="en-US" altLang="zh-CN" sz="1600" dirty="0">
                  <a:solidFill>
                    <a:srgbClr val="EA564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endParaRPr lang="zh-CN" altLang="en-US" sz="16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56"/>
            <p:cNvSpPr txBox="1"/>
            <p:nvPr/>
          </p:nvSpPr>
          <p:spPr>
            <a:xfrm>
              <a:off x="4081222" y="4166358"/>
              <a:ext cx="3077616" cy="993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seven seven</a:t>
              </a:r>
              <a:r>
                <a:rPr lang="en-US" altLang="zh-CN" sz="1600" dirty="0">
                  <a:solidFill>
                    <a:srgbClr val="EA564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endParaRPr lang="zh-CN" altLang="en-US" sz="16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TextBox 57"/>
            <p:cNvSpPr txBox="1"/>
            <p:nvPr/>
          </p:nvSpPr>
          <p:spPr>
            <a:xfrm>
              <a:off x="2033532" y="3376500"/>
              <a:ext cx="2010193" cy="993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six six</a:t>
              </a:r>
              <a:r>
                <a:rPr lang="en-US" altLang="zh-CN" sz="1600" dirty="0">
                  <a:solidFill>
                    <a:srgbClr val="EA564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endParaRPr lang="zh-CN" altLang="en-US" sz="16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TextBox 58"/>
            <p:cNvSpPr txBox="1"/>
            <p:nvPr/>
          </p:nvSpPr>
          <p:spPr>
            <a:xfrm>
              <a:off x="4332370" y="3414319"/>
              <a:ext cx="2853345" cy="993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ten ten</a:t>
              </a:r>
              <a:r>
                <a:rPr lang="en-US" altLang="zh-CN" sz="1600" dirty="0">
                  <a:solidFill>
                    <a:srgbClr val="EA564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endParaRPr lang="zh-CN" altLang="en-US" sz="16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TextBox 53"/>
          <p:cNvSpPr txBox="1"/>
          <p:nvPr/>
        </p:nvSpPr>
        <p:spPr>
          <a:xfrm>
            <a:off x="1753969" y="837205"/>
            <a:ext cx="258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EA564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直接加</a:t>
            </a:r>
            <a:r>
              <a:rPr lang="en-US" altLang="zh-CN" dirty="0" err="1">
                <a:solidFill>
                  <a:srgbClr val="EA5642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th</a:t>
            </a:r>
            <a:r>
              <a:rPr lang="zh-CN" altLang="en-US" dirty="0">
                <a:solidFill>
                  <a:srgbClr val="EA5642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，变成序数词。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打字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打字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打字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打字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打字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打字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9" grpId="0"/>
      <p:bldP spid="69" grpId="0"/>
      <p:bldP spid="73" grpId="0"/>
      <p:bldP spid="81" grpId="0"/>
      <p:bldP spid="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51560" y="1607820"/>
            <a:ext cx="6804660" cy="2308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"/>
          <p:cNvSpPr txBox="1"/>
          <p:nvPr/>
        </p:nvSpPr>
        <p:spPr>
          <a:xfrm>
            <a:off x="3015258" y="955012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EF4746"/>
                </a:solidFill>
                <a:latin typeface="黑体" panose="02010609060101010101" charset="-122"/>
                <a:ea typeface="黑体" panose="02010609060101010101" charset="-122"/>
              </a:rPr>
              <a:t>序数词变化口诀</a:t>
            </a:r>
          </a:p>
        </p:txBody>
      </p:sp>
      <p:sp>
        <p:nvSpPr>
          <p:cNvPr id="18" name="TextBox 62"/>
          <p:cNvSpPr txBox="1"/>
          <p:nvPr/>
        </p:nvSpPr>
        <p:spPr>
          <a:xfrm>
            <a:off x="1465520" y="1560195"/>
            <a:ext cx="7387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一二三特殊记，词尾各是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tdd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；</a:t>
            </a:r>
            <a:endParaRPr lang="en-US" altLang="zh-CN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四加起，八去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，九去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e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y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结尾改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ie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；</a:t>
            </a:r>
            <a:endParaRPr lang="en-US" altLang="zh-CN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ve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结尾变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five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twelve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是两兄弟；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若是遇到几十几，只变个位就可以。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9" descr="QQ截图2015050622215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1255" y="1346921"/>
            <a:ext cx="2486400" cy="339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0" descr="QQ截图2015050622220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1238" y="1361209"/>
            <a:ext cx="2910158" cy="174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1" descr="QQ截图2015050622223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8214" y="3252835"/>
            <a:ext cx="2970312" cy="150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6223907" y="1491383"/>
            <a:ext cx="787360" cy="3153449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3" name="Rectangle 41"/>
          <p:cNvSpPr>
            <a:spLocks noChangeArrowheads="1"/>
          </p:cNvSpPr>
          <p:nvPr/>
        </p:nvSpPr>
        <p:spPr bwMode="auto">
          <a:xfrm>
            <a:off x="2934336" y="1491383"/>
            <a:ext cx="685029" cy="3153449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1476375" y="825791"/>
            <a:ext cx="6337300" cy="406400"/>
          </a:xfrm>
          <a:prstGeom prst="rect">
            <a:avLst/>
          </a:prstGeom>
          <a:solidFill>
            <a:srgbClr val="CCFFFF">
              <a:alpha val="30980"/>
            </a:srgbClr>
          </a:solidFill>
          <a:ln w="9525">
            <a:solidFill>
              <a:schemeClr val="tx1"/>
            </a:solidFill>
            <a:prstDash val="dash"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EF4746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Tips: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有时候，为了方便，会把序数词写成缩写形式！</a:t>
            </a:r>
          </a:p>
        </p:txBody>
      </p:sp>
      <p:grpSp>
        <p:nvGrpSpPr>
          <p:cNvPr id="15" name="Group 3"/>
          <p:cNvGrpSpPr/>
          <p:nvPr/>
        </p:nvGrpSpPr>
        <p:grpSpPr bwMode="auto">
          <a:xfrm>
            <a:off x="966688" y="211748"/>
            <a:ext cx="2355632" cy="485026"/>
            <a:chOff x="0" y="-27"/>
            <a:chExt cx="1882" cy="419"/>
          </a:xfrm>
        </p:grpSpPr>
        <p:grpSp>
          <p:nvGrpSpPr>
            <p:cNvPr id="19" name="Group 4"/>
            <p:cNvGrpSpPr/>
            <p:nvPr/>
          </p:nvGrpSpPr>
          <p:grpSpPr bwMode="auto">
            <a:xfrm>
              <a:off x="0" y="0"/>
              <a:ext cx="1882" cy="392"/>
              <a:chOff x="0" y="0"/>
              <a:chExt cx="2115" cy="392"/>
            </a:xfrm>
          </p:grpSpPr>
          <p:pic>
            <p:nvPicPr>
              <p:cNvPr id="21" name="图片 27" descr="彩带标签1.png"/>
              <p:cNvPicPr>
                <a:picLocks noChangeAspect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0" y="0"/>
                <a:ext cx="2115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6" descr="QQ截图20150506113447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3" y="0"/>
                <a:ext cx="454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491" y="-27"/>
              <a:ext cx="1315" cy="3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can know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"/>
          <p:cNvSpPr txBox="1"/>
          <p:nvPr/>
        </p:nvSpPr>
        <p:spPr>
          <a:xfrm>
            <a:off x="3945065" y="2235361"/>
            <a:ext cx="18934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endParaRPr lang="zh-CN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22"/>
          <p:cNvSpPr txBox="1"/>
          <p:nvPr/>
        </p:nvSpPr>
        <p:spPr>
          <a:xfrm>
            <a:off x="4073305" y="2235361"/>
            <a:ext cx="16369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fifth</a:t>
            </a:r>
            <a:endParaRPr lang="zh-CN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23"/>
          <p:cNvSpPr txBox="1"/>
          <p:nvPr/>
        </p:nvSpPr>
        <p:spPr>
          <a:xfrm>
            <a:off x="3860106" y="2235361"/>
            <a:ext cx="1938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ninth</a:t>
            </a:r>
            <a:endParaRPr lang="zh-CN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24"/>
          <p:cNvSpPr txBox="1"/>
          <p:nvPr/>
        </p:nvSpPr>
        <p:spPr>
          <a:xfrm>
            <a:off x="3560344" y="2235361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twelfth</a:t>
            </a:r>
            <a:endParaRPr lang="zh-CN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25"/>
          <p:cNvSpPr txBox="1"/>
          <p:nvPr/>
        </p:nvSpPr>
        <p:spPr>
          <a:xfrm>
            <a:off x="1123780" y="2235361"/>
            <a:ext cx="66591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eleventh of May</a:t>
            </a:r>
            <a:endParaRPr lang="zh-CN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26"/>
          <p:cNvSpPr txBox="1"/>
          <p:nvPr/>
        </p:nvSpPr>
        <p:spPr>
          <a:xfrm>
            <a:off x="2028386" y="2235361"/>
            <a:ext cx="4887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twenty-second</a:t>
            </a:r>
            <a:endParaRPr lang="zh-CN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27"/>
          <p:cNvSpPr txBox="1"/>
          <p:nvPr/>
        </p:nvSpPr>
        <p:spPr>
          <a:xfrm>
            <a:off x="647527" y="2235361"/>
            <a:ext cx="7838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When’s your brithday?</a:t>
            </a:r>
            <a:endParaRPr lang="zh-CN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8"/>
          <p:cNvSpPr txBox="1"/>
          <p:nvPr/>
        </p:nvSpPr>
        <p:spPr>
          <a:xfrm>
            <a:off x="3111503" y="2235361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twentieth</a:t>
            </a:r>
            <a:endParaRPr lang="zh-CN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51460" y="1192213"/>
            <a:ext cx="3971343" cy="397134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51459" y="1192213"/>
            <a:ext cx="3971343" cy="397134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51460" y="1192212"/>
            <a:ext cx="3971343" cy="3971343"/>
          </a:xfrm>
          <a:prstGeom prst="rect">
            <a:avLst/>
          </a:prstGeom>
        </p:spPr>
      </p:pic>
      <p:sp>
        <p:nvSpPr>
          <p:cNvPr id="28" name="TextBox 16"/>
          <p:cNvSpPr txBox="1"/>
          <p:nvPr/>
        </p:nvSpPr>
        <p:spPr>
          <a:xfrm>
            <a:off x="3718637" y="2235361"/>
            <a:ext cx="16369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fifth</a:t>
            </a:r>
            <a:endParaRPr lang="zh-CN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3708235" y="2235361"/>
            <a:ext cx="18934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endParaRPr lang="zh-CN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60216" y="1192684"/>
            <a:ext cx="3971343" cy="3971343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835291" y="2339712"/>
            <a:ext cx="5815047" cy="14452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Well done!</a:t>
            </a:r>
            <a:endParaRPr lang="zh-CN" alt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533650" y="187325"/>
            <a:ext cx="5566742" cy="1746250"/>
            <a:chOff x="2533650" y="187325"/>
            <a:chExt cx="5566742" cy="1746250"/>
          </a:xfrm>
        </p:grpSpPr>
        <p:sp>
          <p:nvSpPr>
            <p:cNvPr id="37" name="爆炸形 1 3"/>
            <p:cNvSpPr>
              <a:spLocks noChangeArrowheads="1"/>
            </p:cNvSpPr>
            <p:nvPr/>
          </p:nvSpPr>
          <p:spPr bwMode="auto">
            <a:xfrm>
              <a:off x="2533650" y="187325"/>
              <a:ext cx="5566742" cy="1746250"/>
            </a:xfrm>
            <a:prstGeom prst="irregularSeal1">
              <a:avLst/>
            </a:prstGeom>
            <a:solidFill>
              <a:srgbClr val="FFC000"/>
            </a:solidFill>
            <a:ln w="38100">
              <a:noFill/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2"/>
            <p:cNvSpPr txBox="1"/>
            <p:nvPr/>
          </p:nvSpPr>
          <p:spPr>
            <a:xfrm>
              <a:off x="3944888" y="679996"/>
              <a:ext cx="368858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Play a game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xit" presetSubtype="4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xit" presetSubtype="3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xit" presetSubtype="6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xit" presetSubtype="8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xit" presetSubtype="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xit" presetSubtype="4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xit" presetSubtype="9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" presetClass="exit" presetSubtype="9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" presetClass="exit" presetSubtype="9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8" grpId="0"/>
      <p:bldP spid="28" grpId="1"/>
      <p:bldP spid="29" grpId="0"/>
      <p:bldP spid="29" grpId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051560" y="1607820"/>
            <a:ext cx="6804660" cy="1643380"/>
          </a:xfrm>
          <a:prstGeom prst="roundRect">
            <a:avLst/>
          </a:prstGeom>
          <a:solidFill>
            <a:schemeClr val="bg1"/>
          </a:solidFill>
          <a:ln>
            <a:solidFill>
              <a:srgbClr val="EA5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48740" y="1025714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Piece 4:</a:t>
            </a:r>
          </a:p>
        </p:txBody>
      </p:sp>
      <p:sp>
        <p:nvSpPr>
          <p:cNvPr id="11" name="内容占位符 58376"/>
          <p:cNvSpPr txBox="1">
            <a:spLocks noChangeArrowheads="1"/>
          </p:cNvSpPr>
          <p:nvPr/>
        </p:nvSpPr>
        <p:spPr>
          <a:xfrm>
            <a:off x="1587500" y="1779270"/>
            <a:ext cx="5734050" cy="155829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60000"/>
              </a:lnSpc>
              <a:spcBef>
                <a:spcPct val="5000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say “When is your birthday? It’s on … .”</a:t>
            </a:r>
            <a:b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会说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is your birthday?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句型及回答。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img.redocn.com/sheji/20160929/2017nianrilishiliangtu_7176963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847725" y="845820"/>
            <a:ext cx="7366596" cy="397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椭圆 6"/>
          <p:cNvSpPr/>
          <p:nvPr/>
        </p:nvSpPr>
        <p:spPr>
          <a:xfrm>
            <a:off x="3209181" y="3585356"/>
            <a:ext cx="785505" cy="29988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775541" y="4008421"/>
            <a:ext cx="239239" cy="23715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523828" y="147393"/>
            <a:ext cx="3742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F4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Let's guess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206410" y="780678"/>
            <a:ext cx="4699010" cy="328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3289452" y="951756"/>
            <a:ext cx="2532926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026306" y="2107692"/>
            <a:ext cx="502928" cy="457200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62468"/>
          <p:cNvSpPr txBox="1">
            <a:spLocks noChangeArrowheads="1"/>
          </p:cNvSpPr>
          <p:nvPr/>
        </p:nvSpPr>
        <p:spPr>
          <a:xfrm>
            <a:off x="2392134" y="1423353"/>
            <a:ext cx="5285016" cy="1681798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5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is your birthday?</a:t>
            </a:r>
            <a:b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It's on the ...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9091"/>
          <p:cNvSpPr txBox="1">
            <a:spLocks noChangeArrowheads="1"/>
          </p:cNvSpPr>
          <p:nvPr/>
        </p:nvSpPr>
        <p:spPr bwMode="auto">
          <a:xfrm>
            <a:off x="1475582" y="403282"/>
            <a:ext cx="5216525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is your birthday 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 It’s on…</a:t>
            </a:r>
          </a:p>
        </p:txBody>
      </p:sp>
      <p:pic>
        <p:nvPicPr>
          <p:cNvPr id="4" name="Picture 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9736" y="3316389"/>
            <a:ext cx="2596643" cy="130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/>
          <p:cNvPicPr>
            <a:picLocks noChangeAspect="1" noChangeArrowheads="1"/>
          </p:cNvPicPr>
          <p:nvPr/>
        </p:nvPicPr>
        <p:blipFill>
          <a:blip r:embed="rId4" cstate="email"/>
          <a:srcRect r="-32"/>
          <a:stretch>
            <a:fillRect/>
          </a:stretch>
        </p:blipFill>
        <p:spPr bwMode="auto">
          <a:xfrm>
            <a:off x="4711301" y="1603432"/>
            <a:ext cx="2676377" cy="134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椭圆 6"/>
          <p:cNvSpPr/>
          <p:nvPr/>
        </p:nvSpPr>
        <p:spPr>
          <a:xfrm>
            <a:off x="2916633" y="3782000"/>
            <a:ext cx="360363" cy="25241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" name="Picture 2" descr="http://img.diytrade.com/smimg/151108/44770132-6500248-0/2017_SPANISH_CANE_WALLSCROLL_CALENDAR/d536.jpg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1608753" y="1653114"/>
            <a:ext cx="1677371" cy="147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椭圆 8"/>
          <p:cNvSpPr/>
          <p:nvPr/>
        </p:nvSpPr>
        <p:spPr>
          <a:xfrm>
            <a:off x="2526107" y="2390555"/>
            <a:ext cx="265585" cy="25241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" name="Picture 2" descr="http://img.diytrade.com/smimg/151108/44770132-6500248-0/2017_SPANISH_CANE_WALLSCROLL_CALENDAR/d536.jpg"/>
          <p:cNvPicPr>
            <a:picLocks noChangeAspect="1" noChangeArrowheads="1"/>
          </p:cNvPicPr>
          <p:nvPr/>
        </p:nvPicPr>
        <p:blipFill rotWithShape="1">
          <a:blip r:embed="rId6" cstate="email"/>
          <a:srcRect l="-485" b="-1004"/>
          <a:stretch>
            <a:fillRect/>
          </a:stretch>
        </p:blipFill>
        <p:spPr bwMode="auto">
          <a:xfrm>
            <a:off x="5151708" y="3204486"/>
            <a:ext cx="1805806" cy="159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椭圆 10"/>
          <p:cNvSpPr/>
          <p:nvPr/>
        </p:nvSpPr>
        <p:spPr>
          <a:xfrm>
            <a:off x="5708251" y="4274497"/>
            <a:ext cx="225798" cy="214599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78855" y="1819783"/>
            <a:ext cx="5815047" cy="18611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Great!</a:t>
            </a:r>
          </a:p>
        </p:txBody>
      </p:sp>
      <p:sp>
        <p:nvSpPr>
          <p:cNvPr id="13" name="椭圆 12"/>
          <p:cNvSpPr/>
          <p:nvPr/>
        </p:nvSpPr>
        <p:spPr>
          <a:xfrm>
            <a:off x="5528546" y="2513387"/>
            <a:ext cx="265430" cy="23558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文本框 89091"/>
          <p:cNvSpPr txBox="1">
            <a:spLocks noChangeArrowheads="1"/>
          </p:cNvSpPr>
          <p:nvPr/>
        </p:nvSpPr>
        <p:spPr bwMode="auto">
          <a:xfrm>
            <a:off x="1016396" y="1667449"/>
            <a:ext cx="55641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Aharoni" panose="02010803020104030203" pitchFamily="2" charset="-79"/>
              </a:rPr>
              <a:t>①</a:t>
            </a:r>
            <a:endParaRPr lang="en-US" altLang="zh-CN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Aharoni" panose="02010803020104030203" pitchFamily="2" charset="-79"/>
            </a:endParaRPr>
          </a:p>
        </p:txBody>
      </p:sp>
      <p:sp>
        <p:nvSpPr>
          <p:cNvPr id="15" name="文本框 89091"/>
          <p:cNvSpPr txBox="1">
            <a:spLocks noChangeArrowheads="1"/>
          </p:cNvSpPr>
          <p:nvPr/>
        </p:nvSpPr>
        <p:spPr bwMode="auto">
          <a:xfrm>
            <a:off x="4349749" y="1646821"/>
            <a:ext cx="55641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Aharoni" panose="02010803020104030203" pitchFamily="2" charset="-79"/>
              </a:rPr>
              <a:t>②</a:t>
            </a:r>
            <a:endParaRPr lang="en-US" altLang="zh-CN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Aharoni" panose="02010803020104030203" pitchFamily="2" charset="-79"/>
            </a:endParaRPr>
          </a:p>
        </p:txBody>
      </p:sp>
      <p:sp>
        <p:nvSpPr>
          <p:cNvPr id="16" name="文本框 89091"/>
          <p:cNvSpPr txBox="1">
            <a:spLocks noChangeArrowheads="1"/>
          </p:cNvSpPr>
          <p:nvPr/>
        </p:nvSpPr>
        <p:spPr bwMode="auto">
          <a:xfrm>
            <a:off x="1008907" y="3100977"/>
            <a:ext cx="55641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Aharoni" panose="02010803020104030203" pitchFamily="2" charset="-79"/>
              </a:rPr>
              <a:t>③</a:t>
            </a:r>
            <a:endParaRPr lang="en-US" altLang="zh-CN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Aharoni" panose="02010803020104030203" pitchFamily="2" charset="-79"/>
            </a:endParaRPr>
          </a:p>
        </p:txBody>
      </p:sp>
      <p:sp>
        <p:nvSpPr>
          <p:cNvPr id="17" name="文本框 89091"/>
          <p:cNvSpPr txBox="1">
            <a:spLocks noChangeArrowheads="1"/>
          </p:cNvSpPr>
          <p:nvPr/>
        </p:nvSpPr>
        <p:spPr bwMode="auto">
          <a:xfrm>
            <a:off x="4298361" y="3084588"/>
            <a:ext cx="55641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Aharoni" panose="02010803020104030203" pitchFamily="2" charset="-79"/>
              </a:rPr>
              <a:t>④</a:t>
            </a:r>
            <a:endParaRPr lang="en-US" altLang="zh-CN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Aharoni" panose="02010803020104030203" pitchFamily="2" charset="-79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02694" y="1679621"/>
            <a:ext cx="638175" cy="177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542000" y="1648191"/>
            <a:ext cx="697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</a:t>
            </a:r>
            <a:endParaRPr lang="zh-CN" altLang="en-US" sz="105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051560" y="1607820"/>
            <a:ext cx="6804660" cy="2308860"/>
          </a:xfrm>
          <a:prstGeom prst="roundRect">
            <a:avLst/>
          </a:prstGeom>
          <a:solidFill>
            <a:schemeClr val="bg1"/>
          </a:solidFill>
          <a:ln>
            <a:solidFill>
              <a:srgbClr val="EA5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348740" y="1025714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Piece 5:</a:t>
            </a:r>
          </a:p>
        </p:txBody>
      </p:sp>
      <p:sp>
        <p:nvSpPr>
          <p:cNvPr id="4" name="内容占位符 58376"/>
          <p:cNvSpPr txBox="1">
            <a:spLocks noChangeArrowheads="1"/>
          </p:cNvSpPr>
          <p:nvPr/>
        </p:nvSpPr>
        <p:spPr>
          <a:xfrm>
            <a:off x="2189480" y="1983105"/>
            <a:ext cx="6954520" cy="155829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60000"/>
              </a:lnSpc>
              <a:spcBef>
                <a:spcPct val="5000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a survey and report.</a:t>
            </a:r>
            <a:b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完成问卷调查表并汇报。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051560" y="1607820"/>
            <a:ext cx="6804660" cy="2308860"/>
          </a:xfrm>
          <a:prstGeom prst="roundRect">
            <a:avLst/>
          </a:prstGeom>
          <a:solidFill>
            <a:schemeClr val="bg1"/>
          </a:solidFill>
          <a:ln>
            <a:solidFill>
              <a:srgbClr val="EA5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58439"/>
          <p:cNvSpPr txBox="1">
            <a:spLocks noChangeArrowheads="1"/>
          </p:cNvSpPr>
          <p:nvPr/>
        </p:nvSpPr>
        <p:spPr bwMode="auto">
          <a:xfrm>
            <a:off x="1353614" y="2105660"/>
            <a:ext cx="6136846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rIns="0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Collect five pieces,you’ll get the invitation card.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集齐五个碎片，你将会得到米奇的生日请柬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48740" y="1025714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704851" y="178594"/>
            <a:ext cx="2247900" cy="507206"/>
            <a:chOff x="0" y="0"/>
            <a:chExt cx="1882" cy="392"/>
          </a:xfrm>
        </p:grpSpPr>
        <p:grpSp>
          <p:nvGrpSpPr>
            <p:cNvPr id="3" name="Group 4"/>
            <p:cNvGrpSpPr/>
            <p:nvPr/>
          </p:nvGrpSpPr>
          <p:grpSpPr bwMode="auto">
            <a:xfrm>
              <a:off x="0" y="0"/>
              <a:ext cx="1882" cy="392"/>
              <a:chOff x="0" y="0"/>
              <a:chExt cx="2115" cy="392"/>
            </a:xfrm>
          </p:grpSpPr>
          <p:pic>
            <p:nvPicPr>
              <p:cNvPr id="5" name="图片 27" descr="彩带标签1.png"/>
              <p:cNvPicPr>
                <a:picLocks noChangeAspect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0" y="0"/>
                <a:ext cx="2115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6" descr="QQ截图20150506113447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3" y="0"/>
                <a:ext cx="454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521" y="19"/>
              <a:ext cx="1315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Fun time</a:t>
              </a:r>
            </a:p>
          </p:txBody>
        </p:sp>
      </p:grpSp>
      <p:pic>
        <p:nvPicPr>
          <p:cNvPr id="7" name="Picture 8" descr="QQ截图2015050700174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023" y="1480327"/>
            <a:ext cx="4375704" cy="298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 rot="10800000">
            <a:off x="5745740" y="2602258"/>
            <a:ext cx="2599880" cy="743547"/>
          </a:xfrm>
          <a:prstGeom prst="wedgeRoundRectCallout">
            <a:avLst>
              <a:gd name="adj1" fmla="val 57487"/>
              <a:gd name="adj2" fmla="val 48050"/>
              <a:gd name="adj3" fmla="val 16667"/>
            </a:avLst>
          </a:prstGeom>
          <a:solidFill>
            <a:schemeClr val="bg1"/>
          </a:solidFill>
          <a:ln w="28575">
            <a:solidFill>
              <a:srgbClr val="00B0F0"/>
            </a:solidFill>
            <a:miter lim="800000"/>
          </a:ln>
        </p:spPr>
        <p:txBody>
          <a:bodyPr rot="10800000"/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usually do on your birthday?</a:t>
            </a: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 rot="10800000">
            <a:off x="5853541" y="3455155"/>
            <a:ext cx="2016125" cy="431800"/>
          </a:xfrm>
          <a:prstGeom prst="wedgeRoundRectCallout">
            <a:avLst>
              <a:gd name="adj1" fmla="val -60629"/>
              <a:gd name="adj2" fmla="val -39204"/>
              <a:gd name="adj3" fmla="val 16667"/>
            </a:avLst>
          </a:prstGeom>
          <a:solidFill>
            <a:schemeClr val="bg1"/>
          </a:solidFill>
          <a:ln w="28575">
            <a:solidFill>
              <a:srgbClr val="7030A0"/>
            </a:solidFill>
            <a:miter lim="800000"/>
          </a:ln>
        </p:spPr>
        <p:txBody>
          <a:bodyPr rot="10800000"/>
          <a:lstStyle/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It’s on the …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390998" y="851584"/>
            <a:ext cx="5939155" cy="461665"/>
          </a:xfrm>
          <a:prstGeom prst="rect">
            <a:avLst/>
          </a:prstGeom>
          <a:solidFill>
            <a:srgbClr val="CCFFFF">
              <a:alpha val="30980"/>
            </a:srgbClr>
          </a:solidFill>
          <a:ln w="9525">
            <a:solidFill>
              <a:schemeClr val="tx1"/>
            </a:solidFill>
            <a:prstDash val="dash"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四人一组调查组员的生日及做的事情！</a:t>
            </a:r>
            <a:endParaRPr lang="en-US" altLang="zh-CN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1" name="Picture 17" descr="QQ截图2015050700163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8150" y="3215038"/>
            <a:ext cx="10858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8"/>
          <p:cNvGrpSpPr/>
          <p:nvPr/>
        </p:nvGrpSpPr>
        <p:grpSpPr bwMode="auto">
          <a:xfrm>
            <a:off x="4616804" y="1544408"/>
            <a:ext cx="3656013" cy="2060576"/>
            <a:chOff x="839" y="2807"/>
            <a:chExt cx="2303" cy="1298"/>
          </a:xfrm>
        </p:grpSpPr>
        <p:pic>
          <p:nvPicPr>
            <p:cNvPr id="13" name="Picture 19" descr="QQ截图20150507001624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9" y="2976"/>
              <a:ext cx="757" cy="1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AutoShape 20"/>
            <p:cNvSpPr>
              <a:spLocks noChangeArrowheads="1"/>
            </p:cNvSpPr>
            <p:nvPr/>
          </p:nvSpPr>
          <p:spPr bwMode="auto">
            <a:xfrm rot="10800000">
              <a:off x="1499" y="2807"/>
              <a:ext cx="1643" cy="272"/>
            </a:xfrm>
            <a:prstGeom prst="wedgeRoundRectCallout">
              <a:avLst>
                <a:gd name="adj1" fmla="val 46394"/>
                <a:gd name="adj2" fmla="val -10586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  <a:miter lim="800000"/>
            </a:ln>
          </p:spPr>
          <p:txBody>
            <a:bodyPr rot="10800000"/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When is your birthday?</a:t>
              </a:r>
            </a:p>
          </p:txBody>
        </p:sp>
      </p:grpSp>
      <p:sp>
        <p:nvSpPr>
          <p:cNvPr id="15" name="AutoShape 15"/>
          <p:cNvSpPr>
            <a:spLocks noChangeArrowheads="1"/>
          </p:cNvSpPr>
          <p:nvPr/>
        </p:nvSpPr>
        <p:spPr bwMode="auto">
          <a:xfrm rot="10800000">
            <a:off x="5853663" y="4103009"/>
            <a:ext cx="2016125" cy="431800"/>
          </a:xfrm>
          <a:prstGeom prst="wedgeRoundRectCallout">
            <a:avLst>
              <a:gd name="adj1" fmla="val -58810"/>
              <a:gd name="adj2" fmla="val 88968"/>
              <a:gd name="adj3" fmla="val 16667"/>
            </a:avLst>
          </a:prstGeom>
          <a:solidFill>
            <a:schemeClr val="bg1"/>
          </a:solidFill>
          <a:ln w="28575">
            <a:solidFill>
              <a:srgbClr val="7030A0"/>
            </a:solidFill>
            <a:miter lim="800000"/>
          </a:ln>
        </p:spPr>
        <p:txBody>
          <a:bodyPr rot="10800000"/>
          <a:lstStyle/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 usually …</a:t>
            </a:r>
          </a:p>
        </p:txBody>
      </p:sp>
      <p:sp>
        <p:nvSpPr>
          <p:cNvPr id="16" name="矩形 15"/>
          <p:cNvSpPr/>
          <p:nvPr/>
        </p:nvSpPr>
        <p:spPr>
          <a:xfrm>
            <a:off x="1709281" y="2176988"/>
            <a:ext cx="5815047" cy="14452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Excellent!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28328" y="2867025"/>
            <a:ext cx="8153400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 all have our birthdays. But in different countries, they have different customs.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我们每个人都有我们的生日。但是在不同的国家，有着不同的习俗。 </a:t>
            </a:r>
          </a:p>
        </p:txBody>
      </p:sp>
      <p:pic>
        <p:nvPicPr>
          <p:cNvPr id="3" name="Picture 9" descr="11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2343151" y="811315"/>
            <a:ext cx="4229100" cy="18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844550" y="3414713"/>
            <a:ext cx="8458200" cy="11137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China, people eat noodles to wish for longevity.</a:t>
            </a:r>
            <a:endParaRPr lang="zh-CN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在中国，人们吃面条希望能长寿。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392276" y="865283"/>
            <a:ext cx="3007398" cy="225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26" y="865283"/>
            <a:ext cx="3390900" cy="225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>
          <a:xfrm>
            <a:off x="3907289" y="2873829"/>
            <a:ext cx="4217080" cy="181428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Korea, people eat seaweed</a:t>
            </a:r>
          </a:p>
          <a:p>
            <a:pPr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soup on their birthdays.</a:t>
            </a:r>
            <a:endParaRPr lang="zh-CN" altLang="zh-C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在韩国，人们在生日那天</a:t>
            </a:r>
          </a:p>
          <a:p>
            <a:pPr>
              <a:buFontTx/>
              <a:buNone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要喝海带汤。</a:t>
            </a:r>
          </a:p>
        </p:txBody>
      </p:sp>
      <p:pic>
        <p:nvPicPr>
          <p:cNvPr id="7" name="Picture 8" descr="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33714" y="642257"/>
            <a:ext cx="2571977" cy="389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8977" y="642257"/>
            <a:ext cx="3738109" cy="218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1715" y="3159352"/>
            <a:ext cx="8382000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Lots of western people eat birthday cakes on their birthdays, and they put the candles on cakes. The number of the candles is the person’s age.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大多数西方人在生日那天会吃生日蛋糕，并且在蛋糕上插上蜡烛。蜡烛的支数就是那个人的年龄。</a:t>
            </a:r>
          </a:p>
        </p:txBody>
      </p:sp>
      <p:pic>
        <p:nvPicPr>
          <p:cNvPr id="10" name="Picture 8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7601" y="508347"/>
            <a:ext cx="3284678" cy="250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04804" y="508000"/>
            <a:ext cx="3284678" cy="249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12239" y="2846346"/>
            <a:ext cx="7791400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India, the children kneel before parents, touch their feet to show respect and gratitude.</a:t>
            </a:r>
            <a:endParaRPr lang="zh-CN" altLang="zh-C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在印度，孩子们跪在父母面前，摸他们的脚以表示对他们的尊敬和感激。</a:t>
            </a:r>
          </a:p>
        </p:txBody>
      </p:sp>
      <p:pic>
        <p:nvPicPr>
          <p:cNvPr id="6" name="Picture 8" descr="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98798" y="605972"/>
            <a:ext cx="3128050" cy="204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8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4710504" y="605972"/>
            <a:ext cx="3188171" cy="204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/>
        </p:nvSpPr>
        <p:spPr>
          <a:xfrm>
            <a:off x="337168" y="361315"/>
            <a:ext cx="4949207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Remember </a:t>
            </a:r>
          </a:p>
        </p:txBody>
      </p:sp>
      <p:pic>
        <p:nvPicPr>
          <p:cNvPr id="7" name="Picture 6" descr="u=1534930056,71230274&amp;fm=11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3728" y="1006128"/>
            <a:ext cx="3230352" cy="214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96481" y="3266126"/>
            <a:ext cx="6372457" cy="111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parents bring us to the world.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父母把我们带到这个世界。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/>
        </p:nvSpPr>
        <p:spPr>
          <a:xfrm>
            <a:off x="337168" y="361315"/>
            <a:ext cx="4949207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Remember </a:t>
            </a:r>
          </a:p>
        </p:txBody>
      </p:sp>
      <p:pic>
        <p:nvPicPr>
          <p:cNvPr id="5" name="Picture 6" descr="u=954486781,2278533207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9088" y="884535"/>
            <a:ext cx="2713793" cy="233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928554" y="3358612"/>
            <a:ext cx="3888432" cy="111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grow with us.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他们陪伴我们成长。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u=1927235425,333853839&amp;fm=15&amp;gp=0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2628900" y="973139"/>
            <a:ext cx="3716570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203748" y="3232150"/>
            <a:ext cx="54448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the everything in their lives.</a:t>
            </a:r>
          </a:p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我们就是他们生命中的一切！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ordArt 3">
            <a:hlinkClick r:id="" action="ppaction://noaction">
              <a:snd r:embed="rId2" name="玩2.wav"/>
            </a:hlinkClick>
          </p:cNvPr>
          <p:cNvSpPr/>
          <p:nvPr/>
        </p:nvSpPr>
        <p:spPr>
          <a:xfrm>
            <a:off x="1051992" y="1174651"/>
            <a:ext cx="7423868" cy="2894409"/>
          </a:xfrm>
          <a:prstGeom prst="rect">
            <a:avLst/>
          </a:prstGeom>
        </p:spPr>
        <p:txBody>
          <a:bodyPr wrap="none" fromWordArt="1">
            <a:norm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600" b="1" i="1" noProof="1"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F47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mic Sans MS" panose="030F0702030302020204" pitchFamily="66" charset="0"/>
                <a:cs typeface="Times New Roman" panose="02020603050405020304" pitchFamily="18" charset="0"/>
              </a:rPr>
              <a:t>Remember our parents’ birthdays,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600" b="1" i="1" noProof="1"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F47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mic Sans MS" panose="030F0702030302020204" pitchFamily="66" charset="0"/>
                <a:cs typeface="Times New Roman" panose="02020603050405020304" pitchFamily="18" charset="0"/>
              </a:rPr>
              <a:t>learn to be grateful!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en-US" altLang="zh-CN" sz="3600" b="1" i="1" noProof="1">
              <a:ln w="1270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EF47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zh-CN" altLang="en-US" sz="4400" b="1" dirty="0">
                <a:solidFill>
                  <a:srgbClr val="EF4746"/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记住父母的生日，学会感恩！</a:t>
            </a:r>
            <a:endParaRPr lang="en-US" altLang="zh-CN" sz="4400" b="1" i="1" noProof="1">
              <a:solidFill>
                <a:srgbClr val="EF47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迷你简卡通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09877E-6 C 0.06892 2.09877E-6 0.125 0.07469 0.125 0.16636 C 0.125 0.25833 0.06892 0.33302 3.05556E-6 0.33302 C -0.06893 0.33302 -0.125 0.25833 -0.125 0.16636 C -0.125 0.07469 -0.06893 2.09877E-6 3.05556E-6 2.09877E-6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玩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051560" y="1607820"/>
            <a:ext cx="6804660" cy="2308860"/>
          </a:xfrm>
          <a:prstGeom prst="roundRect">
            <a:avLst/>
          </a:prstGeom>
          <a:solidFill>
            <a:schemeClr val="bg1"/>
          </a:solidFill>
          <a:ln>
            <a:solidFill>
              <a:srgbClr val="EA5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48740" y="1025714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Piece 1:</a:t>
            </a:r>
          </a:p>
        </p:txBody>
      </p:sp>
      <p:sp>
        <p:nvSpPr>
          <p:cNvPr id="8" name="内容占位符 58376"/>
          <p:cNvSpPr txBox="1">
            <a:spLocks noChangeArrowheads="1"/>
          </p:cNvSpPr>
          <p:nvPr/>
        </p:nvSpPr>
        <p:spPr>
          <a:xfrm>
            <a:off x="1623060" y="1969770"/>
            <a:ext cx="5951220" cy="155829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ct val="5000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 about your birthday with your partners.</a:t>
            </a:r>
          </a:p>
          <a:p>
            <a:pPr>
              <a:lnSpc>
                <a:spcPct val="160000"/>
              </a:lnSpc>
              <a:spcBef>
                <a:spcPct val="50000"/>
              </a:spcBef>
              <a:buFontTx/>
              <a:buNone/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(</a:t>
            </a:r>
            <a:r>
              <a:rPr lang="en-US" altLang="zh-CN" sz="2400" dirty="0" err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和你的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伙伴们</a:t>
            </a:r>
            <a:r>
              <a:rPr lang="en-US" altLang="zh-CN" sz="2400" dirty="0" err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谈谈你的生日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。)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1243014" y="1498600"/>
            <a:ext cx="6961186" cy="2806700"/>
            <a:chOff x="963613" y="1865380"/>
            <a:chExt cx="7542119" cy="3949258"/>
          </a:xfrm>
        </p:grpSpPr>
        <p:sp>
          <p:nvSpPr>
            <p:cNvPr id="5" name="圆角矩形 4"/>
            <p:cNvSpPr/>
            <p:nvPr/>
          </p:nvSpPr>
          <p:spPr>
            <a:xfrm>
              <a:off x="963613" y="1865380"/>
              <a:ext cx="7216775" cy="3940132"/>
            </a:xfrm>
            <a:prstGeom prst="roundRect">
              <a:avLst/>
            </a:prstGeom>
            <a:solidFill>
              <a:srgbClr val="DDF0C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714357" y="4326948"/>
              <a:ext cx="791375" cy="1487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32537" y="771525"/>
            <a:ext cx="309721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20"/>
          <p:cNvSpPr txBox="1">
            <a:spLocks noChangeArrowheads="1"/>
          </p:cNvSpPr>
          <p:nvPr/>
        </p:nvSpPr>
        <p:spPr bwMode="auto">
          <a:xfrm>
            <a:off x="2176907" y="2243314"/>
            <a:ext cx="5877151" cy="10046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hangingPunct="0">
              <a:lnSpc>
                <a:spcPct val="130000"/>
              </a:lnSpc>
              <a:buFontTx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1.Finish “Write and say”.</a:t>
            </a:r>
          </a:p>
          <a:p>
            <a:pPr algn="just" eaLnBrk="0" hangingPunct="0">
              <a:lnSpc>
                <a:spcPct val="130000"/>
              </a:lnSpc>
              <a:buFontTx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2.Do a survey in your family.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11593" y="1227556"/>
            <a:ext cx="81534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birthday is in… 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11593" y="1642137"/>
            <a:ext cx="73914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always/usually/often/sometimes…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11593" y="2056718"/>
            <a:ext cx="6097488" cy="268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a birthday cake         eat noodles</a:t>
            </a:r>
          </a:p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 games                   have a party</a:t>
            </a:r>
          </a:p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new clothes              sing and dance</a:t>
            </a:r>
          </a:p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big dinner             go to the cinema</a:t>
            </a:r>
          </a:p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with friends             make a wish</a:t>
            </a:r>
          </a:p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矩形 5"/>
          <p:cNvSpPr/>
          <p:nvPr/>
        </p:nvSpPr>
        <p:spPr>
          <a:xfrm>
            <a:off x="2568422" y="569595"/>
            <a:ext cx="406938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 about your birthday</a:t>
            </a:r>
          </a:p>
        </p:txBody>
      </p:sp>
      <p:sp>
        <p:nvSpPr>
          <p:cNvPr id="7" name="矩形 6"/>
          <p:cNvSpPr/>
          <p:nvPr/>
        </p:nvSpPr>
        <p:spPr>
          <a:xfrm>
            <a:off x="1541479" y="1506428"/>
            <a:ext cx="5815047" cy="2214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1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051560" y="1607820"/>
            <a:ext cx="6804660" cy="2308860"/>
          </a:xfrm>
          <a:prstGeom prst="roundRect">
            <a:avLst/>
          </a:prstGeom>
          <a:solidFill>
            <a:schemeClr val="bg1"/>
          </a:solidFill>
          <a:ln>
            <a:solidFill>
              <a:srgbClr val="EA5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48740" y="1025714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Piece 2:</a:t>
            </a:r>
          </a:p>
        </p:txBody>
      </p:sp>
      <p:sp>
        <p:nvSpPr>
          <p:cNvPr id="8" name="内容占位符 58376"/>
          <p:cNvSpPr txBox="1">
            <a:spLocks noChangeArrowheads="1"/>
          </p:cNvSpPr>
          <p:nvPr/>
        </p:nvSpPr>
        <p:spPr>
          <a:xfrm>
            <a:off x="1623060" y="1969770"/>
            <a:ext cx="5951220" cy="155829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ct val="5000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Talk about Su Hai’s and Mike’s birthdays. </a:t>
            </a:r>
          </a:p>
          <a:p>
            <a:pPr>
              <a:lnSpc>
                <a:spcPct val="160000"/>
              </a:lnSpc>
              <a:spcBef>
                <a:spcPct val="50000"/>
              </a:spcBef>
              <a:buFontTx/>
              <a:buNone/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(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谈谈苏海和迈克的生日。 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8200" y="1505548"/>
            <a:ext cx="7350125" cy="2634652"/>
            <a:chOff x="152400" y="1552575"/>
            <a:chExt cx="8848725" cy="3171825"/>
          </a:xfrm>
        </p:grpSpPr>
        <p:pic>
          <p:nvPicPr>
            <p:cNvPr id="24" name="Picture 2" descr="C:\Users\Administrator\Desktop\4B试卷比赛\5BU8比赛课件\5BU8评课选优课件\学生们2.png"/>
            <p:cNvPicPr>
              <a:picLocks noChangeAspect="1" noChangeArrowheads="1"/>
            </p:cNvPicPr>
            <p:nvPr/>
          </p:nvPicPr>
          <p:blipFill>
            <a:blip r:embed="rId2" cstate="email"/>
            <a:srcRect l="1125" t="19370"/>
            <a:stretch>
              <a:fillRect/>
            </a:stretch>
          </p:blipFill>
          <p:spPr bwMode="auto">
            <a:xfrm>
              <a:off x="2295525" y="1552575"/>
              <a:ext cx="6705600" cy="317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7" descr="C:\Documents and Settings\Administrator\Application Data\Tencent\Users\1747407804\QQ\WinTemp\RichOle\7C}J[1RPI)Q5W~F%J)IFGEN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2400" y="1552575"/>
              <a:ext cx="2143125" cy="317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685800" y="838200"/>
            <a:ext cx="8229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Miss Li and the students are talking about their birthdays . </a:t>
            </a:r>
            <a:endParaRPr lang="zh-CN" alt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/>
          <p:nvPr/>
        </p:nvGrpSpPr>
        <p:grpSpPr bwMode="auto">
          <a:xfrm>
            <a:off x="966688" y="48374"/>
            <a:ext cx="2355632" cy="485026"/>
            <a:chOff x="0" y="-27"/>
            <a:chExt cx="1882" cy="419"/>
          </a:xfrm>
        </p:grpSpPr>
        <p:grpSp>
          <p:nvGrpSpPr>
            <p:cNvPr id="8" name="Group 4"/>
            <p:cNvGrpSpPr/>
            <p:nvPr/>
          </p:nvGrpSpPr>
          <p:grpSpPr bwMode="auto">
            <a:xfrm>
              <a:off x="0" y="0"/>
              <a:ext cx="1882" cy="392"/>
              <a:chOff x="0" y="0"/>
              <a:chExt cx="2115" cy="392"/>
            </a:xfrm>
          </p:grpSpPr>
          <p:pic>
            <p:nvPicPr>
              <p:cNvPr id="10" name="图片 27" descr="彩带标签1.png"/>
              <p:cNvPicPr>
                <a:picLocks noChangeAspect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0" y="0"/>
                <a:ext cx="2115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" descr="QQ截图20150506113447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3" y="0"/>
                <a:ext cx="454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91" y="-27"/>
              <a:ext cx="1315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can say</a:t>
              </a:r>
            </a:p>
          </p:txBody>
        </p:sp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932181" y="2628332"/>
            <a:ext cx="1058862" cy="841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Group 54"/>
          <p:cNvGraphicFramePr>
            <a:graphicFrameLocks noGrp="1"/>
          </p:cNvGraphicFramePr>
          <p:nvPr/>
        </p:nvGraphicFramePr>
        <p:xfrm>
          <a:off x="1140018" y="1763144"/>
          <a:ext cx="7008813" cy="2951161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4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4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18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18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" name="Group 62"/>
          <p:cNvGrpSpPr/>
          <p:nvPr/>
        </p:nvGrpSpPr>
        <p:grpSpPr bwMode="auto">
          <a:xfrm>
            <a:off x="1800418" y="1749494"/>
            <a:ext cx="6551613" cy="414338"/>
            <a:chOff x="1202" y="1153"/>
            <a:chExt cx="4127" cy="261"/>
          </a:xfrm>
        </p:grpSpPr>
        <p:sp>
          <p:nvSpPr>
            <p:cNvPr id="18" name="Text Box 59"/>
            <p:cNvSpPr txBox="1">
              <a:spLocks noChangeArrowheads="1"/>
            </p:cNvSpPr>
            <p:nvPr/>
          </p:nvSpPr>
          <p:spPr bwMode="auto">
            <a:xfrm>
              <a:off x="1202" y="1162"/>
              <a:ext cx="907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solidFill>
                    <a:srgbClr val="99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Name</a:t>
              </a:r>
            </a:p>
          </p:txBody>
        </p:sp>
        <p:sp>
          <p:nvSpPr>
            <p:cNvPr id="19" name="Text Box 60"/>
            <p:cNvSpPr txBox="1">
              <a:spLocks noChangeArrowheads="1"/>
            </p:cNvSpPr>
            <p:nvPr/>
          </p:nvSpPr>
          <p:spPr bwMode="auto">
            <a:xfrm>
              <a:off x="2290" y="1162"/>
              <a:ext cx="1134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solidFill>
                    <a:srgbClr val="99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Birthday</a:t>
              </a:r>
            </a:p>
          </p:txBody>
        </p:sp>
        <p:sp>
          <p:nvSpPr>
            <p:cNvPr id="20" name="Text Box 61"/>
            <p:cNvSpPr txBox="1">
              <a:spLocks noChangeArrowheads="1"/>
            </p:cNvSpPr>
            <p:nvPr/>
          </p:nvSpPr>
          <p:spPr bwMode="auto">
            <a:xfrm>
              <a:off x="3606" y="1153"/>
              <a:ext cx="1723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solidFill>
                    <a:srgbClr val="99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Activities </a:t>
              </a:r>
              <a:r>
                <a:rPr lang="zh-CN" altLang="en-US" sz="2000" dirty="0">
                  <a:solidFill>
                    <a:srgbClr val="9900CC"/>
                  </a:solidFill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活动</a:t>
              </a:r>
            </a:p>
          </p:txBody>
        </p:sp>
      </p:grpSp>
      <p:grpSp>
        <p:nvGrpSpPr>
          <p:cNvPr id="21" name="Group 76"/>
          <p:cNvGrpSpPr/>
          <p:nvPr/>
        </p:nvGrpSpPr>
        <p:grpSpPr bwMode="auto">
          <a:xfrm>
            <a:off x="3227582" y="2158888"/>
            <a:ext cx="2132012" cy="1165225"/>
            <a:chOff x="2290" y="1888"/>
            <a:chExt cx="1179" cy="734"/>
          </a:xfrm>
        </p:grpSpPr>
        <p:pic>
          <p:nvPicPr>
            <p:cNvPr id="22" name="Picture 65" descr="QQ截图20150514222617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47" y="2117"/>
              <a:ext cx="683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66"/>
            <p:cNvSpPr txBox="1">
              <a:spLocks noChangeArrowheads="1"/>
            </p:cNvSpPr>
            <p:nvPr/>
          </p:nvSpPr>
          <p:spPr bwMode="auto">
            <a:xfrm>
              <a:off x="2290" y="1888"/>
              <a:ext cx="1179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eleventh of May</a:t>
              </a:r>
            </a:p>
          </p:txBody>
        </p:sp>
      </p:grpSp>
      <p:grpSp>
        <p:nvGrpSpPr>
          <p:cNvPr id="24" name="Group 77"/>
          <p:cNvGrpSpPr/>
          <p:nvPr/>
        </p:nvGrpSpPr>
        <p:grpSpPr bwMode="auto">
          <a:xfrm>
            <a:off x="3224405" y="3450659"/>
            <a:ext cx="2160588" cy="1201738"/>
            <a:chOff x="2290" y="2931"/>
            <a:chExt cx="1179" cy="757"/>
          </a:xfrm>
        </p:grpSpPr>
        <p:pic>
          <p:nvPicPr>
            <p:cNvPr id="25" name="Picture 67" descr="QQ截图20150514222632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50" y="3128"/>
              <a:ext cx="646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68"/>
            <p:cNvSpPr txBox="1">
              <a:spLocks noChangeArrowheads="1"/>
            </p:cNvSpPr>
            <p:nvPr/>
          </p:nvSpPr>
          <p:spPr bwMode="auto">
            <a:xfrm>
              <a:off x="2290" y="2931"/>
              <a:ext cx="1179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eighth of April</a:t>
              </a:r>
            </a:p>
          </p:txBody>
        </p:sp>
      </p:grpSp>
      <p:grpSp>
        <p:nvGrpSpPr>
          <p:cNvPr id="27" name="Group 78"/>
          <p:cNvGrpSpPr/>
          <p:nvPr/>
        </p:nvGrpSpPr>
        <p:grpSpPr bwMode="auto">
          <a:xfrm>
            <a:off x="5762562" y="2138636"/>
            <a:ext cx="1863670" cy="1225689"/>
            <a:chOff x="3696" y="1797"/>
            <a:chExt cx="1557" cy="1024"/>
          </a:xfrm>
        </p:grpSpPr>
        <p:pic>
          <p:nvPicPr>
            <p:cNvPr id="28" name="Picture 69" descr="QQ截图20150512200106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87" y="1797"/>
              <a:ext cx="1180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70" descr="QQ截图20150512200117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6" y="2024"/>
              <a:ext cx="951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71" descr="QQ截图20150512200134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96" y="2387"/>
              <a:ext cx="1557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up 79"/>
          <p:cNvGrpSpPr/>
          <p:nvPr/>
        </p:nvGrpSpPr>
        <p:grpSpPr bwMode="auto">
          <a:xfrm>
            <a:off x="5684916" y="3437081"/>
            <a:ext cx="2024937" cy="1165399"/>
            <a:chOff x="3515" y="2821"/>
            <a:chExt cx="1814" cy="1044"/>
          </a:xfrm>
        </p:grpSpPr>
        <p:pic>
          <p:nvPicPr>
            <p:cNvPr id="32" name="Picture 72" descr="QQ截图20150512200154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15" y="2867"/>
              <a:ext cx="817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73" descr="QQ截图20150512200231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33" y="3139"/>
              <a:ext cx="1270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74" descr="QQ截图20150512200256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78" y="3475"/>
              <a:ext cx="1134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75" descr="QQ截图20150512200342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13" y="2821"/>
              <a:ext cx="816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" name="Picture 82" descr="M"/>
          <p:cNvPicPr>
            <a:picLocks noChangeAspect="1" noChangeArrowheads="1"/>
          </p:cNvPicPr>
          <p:nvPr/>
        </p:nvPicPr>
        <p:blipFill rotWithShape="1">
          <a:blip r:embed="rId14" cstate="email">
            <a:clrChange>
              <a:clrFrom>
                <a:srgbClr val="CFEDF8"/>
              </a:clrFrom>
              <a:clrTo>
                <a:srgbClr val="CFE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38" y="3645024"/>
            <a:ext cx="804069" cy="78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3" descr="SH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D1EFFA"/>
              </a:clrFrom>
              <a:clrTo>
                <a:srgbClr val="D1E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0568" y="2304649"/>
            <a:ext cx="923925" cy="84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AutoShape 84"/>
          <p:cNvSpPr>
            <a:spLocks noChangeArrowheads="1"/>
          </p:cNvSpPr>
          <p:nvPr/>
        </p:nvSpPr>
        <p:spPr bwMode="auto">
          <a:xfrm>
            <a:off x="5891406" y="2914082"/>
            <a:ext cx="1368425" cy="1009650"/>
          </a:xfrm>
          <a:prstGeom prst="star16">
            <a:avLst>
              <a:gd name="adj" fmla="val 37500"/>
            </a:avLst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utoShape 85"/>
          <p:cNvSpPr>
            <a:spLocks noChangeArrowheads="1"/>
          </p:cNvSpPr>
          <p:nvPr/>
        </p:nvSpPr>
        <p:spPr bwMode="auto">
          <a:xfrm>
            <a:off x="5675506" y="4428557"/>
            <a:ext cx="1728787" cy="1439862"/>
          </a:xfrm>
          <a:prstGeom prst="star16">
            <a:avLst>
              <a:gd name="adj" fmla="val 37500"/>
            </a:avLst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87"/>
          <p:cNvGrpSpPr/>
          <p:nvPr/>
        </p:nvGrpSpPr>
        <p:grpSpPr bwMode="auto">
          <a:xfrm>
            <a:off x="1116014" y="620715"/>
            <a:ext cx="3528411" cy="353082"/>
            <a:chOff x="144" y="1248"/>
            <a:chExt cx="3216" cy="336"/>
          </a:xfrm>
        </p:grpSpPr>
        <p:sp>
          <p:nvSpPr>
            <p:cNvPr id="42" name="AutoShape 89"/>
            <p:cNvSpPr>
              <a:spLocks noChangeArrowheads="1"/>
            </p:cNvSpPr>
            <p:nvPr/>
          </p:nvSpPr>
          <p:spPr bwMode="auto">
            <a:xfrm>
              <a:off x="144" y="1248"/>
              <a:ext cx="3216" cy="336"/>
            </a:xfrm>
            <a:prstGeom prst="wedgeRoundRectCallout">
              <a:avLst>
                <a:gd name="adj1" fmla="val -39458"/>
                <a:gd name="adj2" fmla="val 69940"/>
                <a:gd name="adj3" fmla="val 16667"/>
              </a:avLst>
            </a:prstGeom>
            <a:solidFill>
              <a:schemeClr val="bg1"/>
            </a:solidFill>
            <a:ln w="25400" algn="ctr">
              <a:solidFill>
                <a:srgbClr val="99CCFF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88"/>
            <p:cNvSpPr txBox="1">
              <a:spLocks noChangeArrowheads="1"/>
            </p:cNvSpPr>
            <p:nvPr/>
          </p:nvSpPr>
          <p:spPr bwMode="auto">
            <a:xfrm>
              <a:off x="144" y="1248"/>
              <a:ext cx="3168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When is Su Hai’s/Mike’s birthday?</a:t>
              </a:r>
            </a:p>
          </p:txBody>
        </p:sp>
      </p:grpSp>
      <p:sp>
        <p:nvSpPr>
          <p:cNvPr id="43" name="AutoShape 90"/>
          <p:cNvSpPr>
            <a:spLocks noChangeArrowheads="1"/>
          </p:cNvSpPr>
          <p:nvPr/>
        </p:nvSpPr>
        <p:spPr bwMode="auto">
          <a:xfrm>
            <a:off x="5724106" y="586834"/>
            <a:ext cx="2589632" cy="353315"/>
          </a:xfrm>
          <a:prstGeom prst="wedgeRoundRectCallout">
            <a:avLst>
              <a:gd name="adj1" fmla="val 55546"/>
              <a:gd name="adj2" fmla="val 77940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99CC00"/>
            </a:solidFill>
            <a:miter lim="800000"/>
          </a:ln>
        </p:spPr>
        <p:txBody>
          <a:bodyPr anchor="ctr"/>
          <a:lstStyle/>
          <a:p>
            <a:r>
              <a:rPr lang="en-US" altLang="zh-CN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Her/His birthday is on …</a:t>
            </a:r>
          </a:p>
        </p:txBody>
      </p:sp>
      <p:grpSp>
        <p:nvGrpSpPr>
          <p:cNvPr id="44" name="Group 91"/>
          <p:cNvGrpSpPr/>
          <p:nvPr/>
        </p:nvGrpSpPr>
        <p:grpSpPr bwMode="auto">
          <a:xfrm>
            <a:off x="1116014" y="1151938"/>
            <a:ext cx="5033326" cy="413067"/>
            <a:chOff x="144" y="1248"/>
            <a:chExt cx="3216" cy="336"/>
          </a:xfrm>
        </p:grpSpPr>
        <p:sp>
          <p:nvSpPr>
            <p:cNvPr id="46" name="AutoShape 93"/>
            <p:cNvSpPr>
              <a:spLocks noChangeArrowheads="1"/>
            </p:cNvSpPr>
            <p:nvPr/>
          </p:nvSpPr>
          <p:spPr bwMode="auto">
            <a:xfrm>
              <a:off x="144" y="1248"/>
              <a:ext cx="3216" cy="336"/>
            </a:xfrm>
            <a:prstGeom prst="wedgeRoundRectCallout">
              <a:avLst>
                <a:gd name="adj1" fmla="val -39458"/>
                <a:gd name="adj2" fmla="val 69940"/>
                <a:gd name="adj3" fmla="val 16667"/>
              </a:avLst>
            </a:prstGeom>
            <a:solidFill>
              <a:schemeClr val="bg1"/>
            </a:solidFill>
            <a:ln w="25400" algn="ctr">
              <a:solidFill>
                <a:srgbClr val="99CCFF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92"/>
            <p:cNvSpPr txBox="1">
              <a:spLocks noChangeArrowheads="1"/>
            </p:cNvSpPr>
            <p:nvPr/>
          </p:nvSpPr>
          <p:spPr bwMode="auto">
            <a:xfrm>
              <a:off x="144" y="1248"/>
              <a:ext cx="3168" cy="2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does Su Hai/Mike usually do on the birthday?</a:t>
              </a:r>
            </a:p>
          </p:txBody>
        </p:sp>
      </p:grpSp>
      <p:sp>
        <p:nvSpPr>
          <p:cNvPr id="47" name="AutoShape 94"/>
          <p:cNvSpPr>
            <a:spLocks noChangeArrowheads="1"/>
          </p:cNvSpPr>
          <p:nvPr/>
        </p:nvSpPr>
        <p:spPr bwMode="auto">
          <a:xfrm>
            <a:off x="6301372" y="1191084"/>
            <a:ext cx="2001832" cy="353315"/>
          </a:xfrm>
          <a:prstGeom prst="wedgeRoundRectCallout">
            <a:avLst>
              <a:gd name="adj1" fmla="val 55583"/>
              <a:gd name="adj2" fmla="val -44852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99CC00"/>
            </a:solidFill>
            <a:miter lim="800000"/>
          </a:ln>
        </p:spPr>
        <p:txBody>
          <a:bodyPr anchor="ctr"/>
          <a:lstStyle/>
          <a:p>
            <a:r>
              <a:rPr lang="en-US" altLang="zh-CN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She/He usually …</a:t>
            </a:r>
          </a:p>
        </p:txBody>
      </p:sp>
      <p:sp>
        <p:nvSpPr>
          <p:cNvPr id="48" name="矩形 47"/>
          <p:cNvSpPr/>
          <p:nvPr/>
        </p:nvSpPr>
        <p:spPr>
          <a:xfrm>
            <a:off x="1086976" y="1747911"/>
            <a:ext cx="7009572" cy="18611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job!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>
            <a:off x="1051560" y="1607820"/>
            <a:ext cx="6804660" cy="2308860"/>
          </a:xfrm>
          <a:prstGeom prst="roundRect">
            <a:avLst/>
          </a:prstGeom>
          <a:solidFill>
            <a:schemeClr val="bg1"/>
          </a:solidFill>
          <a:ln>
            <a:solidFill>
              <a:srgbClr val="EA5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348740" y="1025714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Piece 3:</a:t>
            </a:r>
          </a:p>
        </p:txBody>
      </p:sp>
      <p:sp>
        <p:nvSpPr>
          <p:cNvPr id="35" name="内容占位符 58376"/>
          <p:cNvSpPr txBox="1">
            <a:spLocks noChangeArrowheads="1"/>
          </p:cNvSpPr>
          <p:nvPr/>
        </p:nvSpPr>
        <p:spPr>
          <a:xfrm>
            <a:off x="2628900" y="2045970"/>
            <a:ext cx="5951220" cy="155829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60000"/>
              </a:lnSpc>
              <a:spcBef>
                <a:spcPct val="5000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the ordinal numbers.</a:t>
            </a:r>
            <a:b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学习序数词。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78"/>
          <p:cNvSpPr txBox="1">
            <a:spLocks noChangeArrowheads="1"/>
          </p:cNvSpPr>
          <p:nvPr/>
        </p:nvSpPr>
        <p:spPr bwMode="auto">
          <a:xfrm>
            <a:off x="1638996" y="4040507"/>
            <a:ext cx="450815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birthday is on the                  of </a:t>
            </a:r>
            <a:r>
              <a:rPr lang="en-US" altLang="zh-CN" sz="20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5" name="Text Box 174"/>
          <p:cNvSpPr txBox="1">
            <a:spLocks noChangeArrowheads="1"/>
          </p:cNvSpPr>
          <p:nvPr/>
        </p:nvSpPr>
        <p:spPr bwMode="auto">
          <a:xfrm>
            <a:off x="1669538" y="3548053"/>
            <a:ext cx="433435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birthday is on the                  of </a:t>
            </a:r>
            <a:r>
              <a:rPr lang="en-US" altLang="zh-CN" sz="20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6" name="Text Box 175"/>
          <p:cNvSpPr txBox="1">
            <a:spLocks noChangeArrowheads="1"/>
          </p:cNvSpPr>
          <p:nvPr/>
        </p:nvSpPr>
        <p:spPr bwMode="auto">
          <a:xfrm>
            <a:off x="1664048" y="3055539"/>
            <a:ext cx="69850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birthday is on the                  of</a:t>
            </a:r>
            <a:r>
              <a:rPr lang="en-US" altLang="zh-CN" sz="20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October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7" name="Text Box 65"/>
          <p:cNvSpPr txBox="1">
            <a:spLocks noChangeArrowheads="1"/>
          </p:cNvSpPr>
          <p:nvPr/>
        </p:nvSpPr>
        <p:spPr bwMode="auto">
          <a:xfrm>
            <a:off x="3996109" y="4037136"/>
            <a:ext cx="118549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eleven</a:t>
            </a:r>
            <a:r>
              <a:rPr lang="en-US" altLang="zh-CN" sz="20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</a:p>
        </p:txBody>
      </p:sp>
      <p:sp>
        <p:nvSpPr>
          <p:cNvPr id="28" name="Text Box 66"/>
          <p:cNvSpPr txBox="1">
            <a:spLocks noChangeArrowheads="1"/>
          </p:cNvSpPr>
          <p:nvPr/>
        </p:nvSpPr>
        <p:spPr bwMode="auto">
          <a:xfrm>
            <a:off x="4138614" y="3550537"/>
            <a:ext cx="144145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</a:t>
            </a:r>
            <a:r>
              <a:rPr lang="en-US" altLang="zh-CN" sz="20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</a:p>
        </p:txBody>
      </p:sp>
      <p:sp>
        <p:nvSpPr>
          <p:cNvPr id="29" name="Text Box 122"/>
          <p:cNvSpPr txBox="1">
            <a:spLocks noChangeArrowheads="1"/>
          </p:cNvSpPr>
          <p:nvPr/>
        </p:nvSpPr>
        <p:spPr bwMode="auto">
          <a:xfrm>
            <a:off x="4126549" y="3054586"/>
            <a:ext cx="144145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en-US" altLang="zh-CN" sz="2000" dirty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</a:p>
        </p:txBody>
      </p:sp>
      <p:sp>
        <p:nvSpPr>
          <p:cNvPr id="30" name="Rectangle 124"/>
          <p:cNvSpPr>
            <a:spLocks noChangeArrowheads="1"/>
          </p:cNvSpPr>
          <p:nvPr/>
        </p:nvSpPr>
        <p:spPr bwMode="auto">
          <a:xfrm>
            <a:off x="4024630" y="3055291"/>
            <a:ext cx="979170" cy="1440509"/>
          </a:xfrm>
          <a:prstGeom prst="rect">
            <a:avLst/>
          </a:prstGeom>
          <a:noFill/>
          <a:ln w="19050">
            <a:solidFill>
              <a:srgbClr val="EA5642"/>
            </a:solidFill>
            <a:miter lim="800000"/>
          </a:ln>
        </p:spPr>
        <p:txBody>
          <a:bodyPr wrap="none" anchor="ctr"/>
          <a:lstStyle/>
          <a:p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160"/>
          <p:cNvSpPr>
            <a:spLocks noChangeArrowheads="1"/>
          </p:cNvSpPr>
          <p:nvPr/>
        </p:nvSpPr>
        <p:spPr bwMode="auto">
          <a:xfrm>
            <a:off x="4859339" y="1304430"/>
            <a:ext cx="1556702" cy="481604"/>
          </a:xfrm>
          <a:prstGeom prst="ellipse">
            <a:avLst/>
          </a:prstGeom>
          <a:noFill/>
          <a:ln w="19050">
            <a:solidFill>
              <a:srgbClr val="FF6699"/>
            </a:solidFill>
            <a:round/>
          </a:ln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32" name="Text Box 54"/>
          <p:cNvSpPr txBox="1">
            <a:spLocks noChangeArrowheads="1"/>
          </p:cNvSpPr>
          <p:nvPr/>
        </p:nvSpPr>
        <p:spPr bwMode="auto">
          <a:xfrm>
            <a:off x="1254918" y="854896"/>
            <a:ext cx="6481763" cy="406400"/>
          </a:xfrm>
          <a:prstGeom prst="rect">
            <a:avLst/>
          </a:prstGeom>
          <a:solidFill>
            <a:srgbClr val="CCFFFF">
              <a:alpha val="30980"/>
            </a:srgbClr>
          </a:solidFill>
          <a:ln w="9525">
            <a:solidFill>
              <a:schemeClr val="tx1"/>
            </a:solidFill>
            <a:prstDash val="dash"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小组内读一读句子，你能发现如何表达生日日期吗？</a:t>
            </a:r>
          </a:p>
        </p:txBody>
      </p:sp>
      <p:sp>
        <p:nvSpPr>
          <p:cNvPr id="33" name="Text Box 126"/>
          <p:cNvSpPr txBox="1">
            <a:spLocks noChangeArrowheads="1"/>
          </p:cNvSpPr>
          <p:nvPr/>
        </p:nvSpPr>
        <p:spPr bwMode="auto">
          <a:xfrm>
            <a:off x="2334081" y="1779094"/>
            <a:ext cx="104044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</a:p>
        </p:txBody>
      </p:sp>
      <p:sp>
        <p:nvSpPr>
          <p:cNvPr id="34" name="Text Box 127"/>
          <p:cNvSpPr txBox="1">
            <a:spLocks noChangeArrowheads="1"/>
          </p:cNvSpPr>
          <p:nvPr/>
        </p:nvSpPr>
        <p:spPr bwMode="auto">
          <a:xfrm>
            <a:off x="2334081" y="2165636"/>
            <a:ext cx="100806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</a:p>
        </p:txBody>
      </p:sp>
      <p:sp>
        <p:nvSpPr>
          <p:cNvPr id="35" name="Text Box 129"/>
          <p:cNvSpPr txBox="1">
            <a:spLocks noChangeArrowheads="1"/>
          </p:cNvSpPr>
          <p:nvPr/>
        </p:nvSpPr>
        <p:spPr bwMode="auto">
          <a:xfrm>
            <a:off x="5329416" y="1792324"/>
            <a:ext cx="122180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</a:p>
        </p:txBody>
      </p:sp>
      <p:sp>
        <p:nvSpPr>
          <p:cNvPr id="36" name="Text Box 130"/>
          <p:cNvSpPr txBox="1">
            <a:spLocks noChangeArrowheads="1"/>
          </p:cNvSpPr>
          <p:nvPr/>
        </p:nvSpPr>
        <p:spPr bwMode="auto">
          <a:xfrm>
            <a:off x="5329416" y="2541437"/>
            <a:ext cx="17272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</a:p>
        </p:txBody>
      </p:sp>
      <p:sp>
        <p:nvSpPr>
          <p:cNvPr id="37" name="Rectangle 63"/>
          <p:cNvSpPr>
            <a:spLocks noChangeArrowheads="1"/>
          </p:cNvSpPr>
          <p:nvPr/>
        </p:nvSpPr>
        <p:spPr bwMode="auto">
          <a:xfrm>
            <a:off x="2027238" y="1377454"/>
            <a:ext cx="131638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基数词</a:t>
            </a:r>
          </a:p>
        </p:txBody>
      </p:sp>
      <p:sp>
        <p:nvSpPr>
          <p:cNvPr id="38" name="Rectangle 65"/>
          <p:cNvSpPr>
            <a:spLocks noChangeArrowheads="1"/>
          </p:cNvSpPr>
          <p:nvPr/>
        </p:nvSpPr>
        <p:spPr bwMode="auto">
          <a:xfrm>
            <a:off x="5003800" y="1377454"/>
            <a:ext cx="125867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序数词</a:t>
            </a:r>
          </a:p>
        </p:txBody>
      </p:sp>
      <p:sp>
        <p:nvSpPr>
          <p:cNvPr id="39" name="Rectangle 124"/>
          <p:cNvSpPr>
            <a:spLocks noChangeArrowheads="1"/>
          </p:cNvSpPr>
          <p:nvPr/>
        </p:nvSpPr>
        <p:spPr bwMode="auto">
          <a:xfrm>
            <a:off x="3581400" y="3055291"/>
            <a:ext cx="2969825" cy="144050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26"/>
          <p:cNvSpPr txBox="1">
            <a:spLocks noChangeArrowheads="1"/>
          </p:cNvSpPr>
          <p:nvPr/>
        </p:nvSpPr>
        <p:spPr bwMode="auto">
          <a:xfrm>
            <a:off x="2334260" y="2539023"/>
            <a:ext cx="124714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</a:p>
        </p:txBody>
      </p:sp>
      <p:sp>
        <p:nvSpPr>
          <p:cNvPr id="41" name="矩形 40"/>
          <p:cNvSpPr/>
          <p:nvPr/>
        </p:nvSpPr>
        <p:spPr>
          <a:xfrm>
            <a:off x="5329416" y="2147250"/>
            <a:ext cx="925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</a:p>
        </p:txBody>
      </p:sp>
      <p:grpSp>
        <p:nvGrpSpPr>
          <p:cNvPr id="42" name="Group 3"/>
          <p:cNvGrpSpPr/>
          <p:nvPr/>
        </p:nvGrpSpPr>
        <p:grpSpPr bwMode="auto">
          <a:xfrm>
            <a:off x="966688" y="211748"/>
            <a:ext cx="2355632" cy="485026"/>
            <a:chOff x="0" y="-27"/>
            <a:chExt cx="1882" cy="419"/>
          </a:xfrm>
        </p:grpSpPr>
        <p:grpSp>
          <p:nvGrpSpPr>
            <p:cNvPr id="43" name="Group 4"/>
            <p:cNvGrpSpPr/>
            <p:nvPr/>
          </p:nvGrpSpPr>
          <p:grpSpPr bwMode="auto">
            <a:xfrm>
              <a:off x="0" y="0"/>
              <a:ext cx="1882" cy="392"/>
              <a:chOff x="0" y="0"/>
              <a:chExt cx="2115" cy="392"/>
            </a:xfrm>
          </p:grpSpPr>
          <p:pic>
            <p:nvPicPr>
              <p:cNvPr id="45" name="图片 27" descr="彩带标签1.png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0" y="0"/>
                <a:ext cx="2115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6" descr="QQ截图20150506113447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3" y="0"/>
                <a:ext cx="454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491" y="-27"/>
              <a:ext cx="1315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can say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 bldLvl="0" animBg="1"/>
      <p:bldP spid="31" grpId="0" animBg="1"/>
      <p:bldP spid="32" grpId="0" bldLvl="0" animBg="1"/>
      <p:bldP spid="33" grpId="0"/>
      <p:bldP spid="34" grpId="0"/>
      <p:bldP spid="35" grpId="0"/>
      <p:bldP spid="36" grpId="0"/>
      <p:bldP spid="37" grpId="0"/>
      <p:bldP spid="38" grpId="0"/>
      <p:bldP spid="39" grpId="0" bldLvl="0" animBg="1"/>
      <p:bldP spid="40" grpId="0"/>
      <p:bldP spid="41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734</Words>
  <Application>Microsoft Office PowerPoint</Application>
  <PresentationFormat>全屏显示(16:9)</PresentationFormat>
  <Paragraphs>151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5" baseType="lpstr">
      <vt:lpstr>Aharoni</vt:lpstr>
      <vt:lpstr>黑体</vt:lpstr>
      <vt:lpstr>经典粗圆简</vt:lpstr>
      <vt:lpstr>楷体</vt:lpstr>
      <vt:lpstr>迷你简卡通</vt:lpstr>
      <vt:lpstr>思源黑体 CN Regular</vt:lpstr>
      <vt:lpstr>宋体</vt:lpstr>
      <vt:lpstr>微软雅黑</vt:lpstr>
      <vt:lpstr>Arial</vt:lpstr>
      <vt:lpstr>Calibri</vt:lpstr>
      <vt:lpstr>Calibri Light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2020-03-23T13:35:00Z</dcterms:created>
  <dcterms:modified xsi:type="dcterms:W3CDTF">2023-01-16T19:36:43Z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51A44F3C2B7C41DCB91374742AB6E2A3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