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5" r:id="rId2"/>
    <p:sldId id="279" r:id="rId3"/>
    <p:sldId id="278" r:id="rId4"/>
    <p:sldId id="280" r:id="rId5"/>
    <p:sldId id="266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59" r:id="rId14"/>
    <p:sldId id="276" r:id="rId15"/>
    <p:sldId id="277" r:id="rId16"/>
    <p:sldId id="269" r:id="rId17"/>
    <p:sldId id="270" r:id="rId18"/>
    <p:sldId id="281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6600"/>
    <a:srgbClr val="0000FF"/>
    <a:srgbClr val="9933FF"/>
    <a:srgbClr val="FF0000"/>
    <a:srgbClr val="FFFF99"/>
    <a:srgbClr val="FF66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3" autoAdjust="0"/>
    <p:restoredTop sz="94711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E4255-5C55-4CCE-B0B9-2117BB85A5B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E6C5B-6478-4FAD-8346-33F4F26E0D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E6C5B-6478-4FAD-8346-33F4F26E0DC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30D6B-5FD8-42DE-A7E0-464B0134317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4C8C3-45E6-4B16-B38D-D2F65A403A3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82707-D3F7-42B7-B227-072F7EF8F39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A3513E-C0E3-4948-848A-C7B67AB6E70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F20F5-E6D4-498E-B0D3-11EC284D3BE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C6BD8-5BDA-4FA0-AB9A-6DBE19E00BE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158DE-293A-4A50-9BA0-07BD01759C1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CC582-E554-4200-BFC2-A3EE137A536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B8DFC-79BA-4A3F-B045-45FF946CBBA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6026E-0A23-4C41-8FAD-EC8959F1E84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970F9-644E-47D2-9528-C2C5B6C45A1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51637-5608-4CBC-9397-98FA706D9C4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3927273-CFEC-4A54-AE12-4014B36E5B74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GIF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GIF"/><Relationship Id="rId11" Type="http://schemas.openxmlformats.org/officeDocument/2006/relationships/image" Target="../media/image37.GIF"/><Relationship Id="rId5" Type="http://schemas.openxmlformats.org/officeDocument/2006/relationships/image" Target="../media/image32.GIF"/><Relationship Id="rId10" Type="http://schemas.openxmlformats.org/officeDocument/2006/relationships/image" Target="../media/image36.jpeg"/><Relationship Id="rId4" Type="http://schemas.openxmlformats.org/officeDocument/2006/relationships/image" Target="../media/image31.GIF"/><Relationship Id="rId9" Type="http://schemas.openxmlformats.org/officeDocument/2006/relationships/hyperlink" Target="http://www.t7online.com/feature/frost.s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slide" Target="slide9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slide" Target="slide7.xml"/><Relationship Id="rId5" Type="http://schemas.openxmlformats.org/officeDocument/2006/relationships/slide" Target="slide8.xml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slide" Target="slide11.xml"/><Relationship Id="rId1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slide" Target="slide5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208713" y="48688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276600" y="3429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2051050" y="2830513"/>
            <a:ext cx="60658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zh-CN" sz="6000" b="1">
              <a:latin typeface="Brush Script MT" panose="03060802040406070304" pitchFamily="66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4961" y="3154362"/>
            <a:ext cx="9139039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4400" b="1" dirty="0">
                <a:latin typeface="Monotype Corsiva" panose="03010101010201010101" pitchFamily="66" charset="0"/>
              </a:rPr>
              <a:t>Welcome to the unit</a:t>
            </a:r>
            <a:endParaRPr kumimoji="0" lang="en-US" altLang="zh-CN" sz="4400" b="1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91" y="1700808"/>
            <a:ext cx="91361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kern="10" dirty="0" smtClean="0">
                <a:ln w="9525">
                  <a:solidFill>
                    <a:schemeClr val="tx1"/>
                  </a:solidFill>
                  <a:rou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/>
              </a:rPr>
              <a:t>Unit 7 Seasons</a:t>
            </a:r>
            <a:endParaRPr lang="zh-CN" altLang="en-US" sz="6000" b="1" kern="10" dirty="0">
              <a:ln w="9525">
                <a:solidFill>
                  <a:schemeClr val="tx1"/>
                </a:solidFill>
                <a:rou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80947" y="5693221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2667000" cy="2362200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0" hangingPunct="0"/>
            <a:r>
              <a:rPr kumimoji="0" lang="en-US" altLang="zh-CN" b="1">
                <a:solidFill>
                  <a:srgbClr val="FF0000"/>
                </a:solidFill>
              </a:rPr>
              <a:t>How is the weather ?</a:t>
            </a:r>
          </a:p>
        </p:txBody>
      </p:sp>
      <p:pic>
        <p:nvPicPr>
          <p:cNvPr id="9221" name="Picture 5" descr="多云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657600" y="1981200"/>
            <a:ext cx="4800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0" lang="en-US" altLang="zh-CN" sz="3600" b="1">
                <a:solidFill>
                  <a:srgbClr val="0000FF"/>
                </a:solidFill>
              </a:rPr>
              <a:t>Look!There are a lot of _______.How _____it is!It is going to rain.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657600" y="25908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clouds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248400" y="25908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cloud</a:t>
            </a:r>
            <a:r>
              <a:rPr lang="en-US" altLang="zh-CN" sz="3600" b="1">
                <a:solidFill>
                  <a:srgbClr val="006600"/>
                </a:solidFill>
              </a:rPr>
              <a:t>y</a:t>
            </a:r>
          </a:p>
        </p:txBody>
      </p:sp>
      <p:pic>
        <p:nvPicPr>
          <p:cNvPr id="9228" name="Picture 12" descr="bell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2800" y="5410200"/>
            <a:ext cx="14478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2" grpId="0" autoUpdateAnimBg="0"/>
      <p:bldP spid="9223" grpId="0" autoUpdateAnimBg="0"/>
      <p:bldP spid="922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3200400" cy="2362200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0" hangingPunct="0"/>
            <a:r>
              <a:rPr kumimoji="0" lang="en-US" altLang="zh-CN" b="1">
                <a:solidFill>
                  <a:srgbClr val="FF0000"/>
                </a:solidFill>
              </a:rPr>
              <a:t>How is the weather ?</a:t>
            </a:r>
          </a:p>
        </p:txBody>
      </p:sp>
      <p:pic>
        <p:nvPicPr>
          <p:cNvPr id="10245" name="Picture 5" descr="晴天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81200"/>
            <a:ext cx="3124200" cy="23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429000" y="2057400"/>
            <a:ext cx="5334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0" lang="en-US" altLang="zh-CN" sz="3600" b="1">
                <a:solidFill>
                  <a:srgbClr val="0000FF"/>
                </a:solidFill>
              </a:rPr>
              <a:t>The ______is shining brightly.It is a ________day.We can enjoy ourselves outside.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343400" y="20574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sun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657600" y="32004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sun</a:t>
            </a:r>
            <a:r>
              <a:rPr lang="en-US" altLang="zh-CN" sz="3600" b="1">
                <a:solidFill>
                  <a:srgbClr val="006600"/>
                </a:solidFill>
              </a:rPr>
              <a:t>ny</a:t>
            </a:r>
          </a:p>
        </p:txBody>
      </p:sp>
      <p:pic>
        <p:nvPicPr>
          <p:cNvPr id="10252" name="Picture 12" descr="flow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15200" y="5105400"/>
            <a:ext cx="83343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4" grpId="0" autoUpdateAnimBg="0"/>
      <p:bldP spid="10247" grpId="0" autoUpdateAnimBg="0"/>
      <p:bldP spid="10249" grpId="0" autoUpdateAnimBg="0"/>
      <p:bldP spid="1025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02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0" hangingPunct="0"/>
            <a:r>
              <a:rPr kumimoji="0" lang="en-US" altLang="zh-CN" b="1">
                <a:solidFill>
                  <a:srgbClr val="FF0000"/>
                </a:solidFill>
              </a:rPr>
              <a:t>How is the weather ?</a:t>
            </a:r>
          </a:p>
        </p:txBody>
      </p:sp>
      <p:pic>
        <p:nvPicPr>
          <p:cNvPr id="11269" name="Picture 1029" descr="浓雾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487613"/>
            <a:ext cx="2971800" cy="195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1" name="Text Box 1031"/>
          <p:cNvSpPr txBox="1">
            <a:spLocks noChangeArrowheads="1"/>
          </p:cNvSpPr>
          <p:nvPr/>
        </p:nvSpPr>
        <p:spPr bwMode="auto">
          <a:xfrm>
            <a:off x="3733800" y="2514600"/>
            <a:ext cx="4800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0" lang="en-US" altLang="zh-CN" sz="3600" b="1">
                <a:solidFill>
                  <a:srgbClr val="0000FF"/>
                </a:solidFill>
              </a:rPr>
              <a:t>There’s too much _______.We can’t see anything clearly.It’s so ________.We must drive carefully</a:t>
            </a:r>
          </a:p>
        </p:txBody>
      </p:sp>
      <p:sp>
        <p:nvSpPr>
          <p:cNvPr id="11273" name="Text Box 1033"/>
          <p:cNvSpPr txBox="1">
            <a:spLocks noChangeArrowheads="1"/>
          </p:cNvSpPr>
          <p:nvPr/>
        </p:nvSpPr>
        <p:spPr bwMode="auto">
          <a:xfrm>
            <a:off x="4038600" y="31242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fog</a:t>
            </a:r>
          </a:p>
        </p:txBody>
      </p:sp>
      <p:sp>
        <p:nvSpPr>
          <p:cNvPr id="11274" name="Text Box 1034"/>
          <p:cNvSpPr txBox="1">
            <a:spLocks noChangeArrowheads="1"/>
          </p:cNvSpPr>
          <p:nvPr/>
        </p:nvSpPr>
        <p:spPr bwMode="auto">
          <a:xfrm>
            <a:off x="3962400" y="41910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fog</a:t>
            </a:r>
            <a:r>
              <a:rPr lang="en-US" altLang="zh-CN" sz="3600" b="1">
                <a:solidFill>
                  <a:srgbClr val="006600"/>
                </a:solidFill>
              </a:rPr>
              <a:t>gy</a:t>
            </a:r>
          </a:p>
        </p:txBody>
      </p:sp>
      <p:pic>
        <p:nvPicPr>
          <p:cNvPr id="11275" name="Picture 1035" descr="flow1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0" y="5257800"/>
            <a:ext cx="8159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71" grpId="0" autoUpdateAnimBg="0"/>
      <p:bldP spid="11273" grpId="0" autoUpdateAnimBg="0"/>
      <p:bldP spid="1127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657600" cy="2438400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b="1">
                <a:solidFill>
                  <a:srgbClr val="FF0000"/>
                </a:solidFill>
              </a:rPr>
              <a:t>What’s the weather like?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343400" y="1981200"/>
            <a:ext cx="4800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0" lang="en-US" altLang="zh-CN" sz="3600" b="1">
                <a:solidFill>
                  <a:srgbClr val="0000FF"/>
                </a:solidFill>
              </a:rPr>
              <a:t>The window is covered with much_______. It’s ______weather.</a:t>
            </a:r>
          </a:p>
        </p:txBody>
      </p:sp>
      <p:pic>
        <p:nvPicPr>
          <p:cNvPr id="5141" name="Picture 21" descr="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3657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4343400" y="31242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frost</a:t>
            </a:r>
            <a:r>
              <a:rPr lang="en-US" altLang="zh-CN" sz="3600" b="1">
                <a:solidFill>
                  <a:srgbClr val="006600"/>
                </a:solidFill>
              </a:rPr>
              <a:t>y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6477000" y="25908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frost</a:t>
            </a:r>
            <a:endParaRPr lang="en-US" altLang="zh-CN" sz="3600" b="1">
              <a:solidFill>
                <a:srgbClr val="006600"/>
              </a:solidFill>
            </a:endParaRPr>
          </a:p>
        </p:txBody>
      </p:sp>
      <p:pic>
        <p:nvPicPr>
          <p:cNvPr id="5145" name="Picture 25" descr="click17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5410200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  <p:bldP spid="5133" grpId="0" autoUpdateAnimBg="0"/>
      <p:bldP spid="5135" grpId="0" autoUpdateAnimBg="0"/>
      <p:bldP spid="5142" grpId="0" autoUpdateAnimBg="0"/>
      <p:bldP spid="514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228600" y="1295400"/>
            <a:ext cx="4267200" cy="533400"/>
          </a:xfrm>
          <a:prstGeom prst="flowChartTerminator">
            <a:avLst/>
          </a:prstGeom>
          <a:solidFill>
            <a:schemeClr val="accent1"/>
          </a:solidFill>
          <a:ln w="38100">
            <a:solidFill>
              <a:srgbClr val="FF99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600" b="1"/>
              <a:t>Nouns     Adjectives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7127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i="1">
                <a:solidFill>
                  <a:srgbClr val="FF3300"/>
                </a:solidFill>
              </a:rPr>
              <a:t> Learn more about kinds of weather</a:t>
            </a: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4648200" y="1295400"/>
            <a:ext cx="4191000" cy="533400"/>
          </a:xfrm>
          <a:prstGeom prst="flowChartTerminator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600" b="1"/>
              <a:t>Nouns    Adjectives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38113" y="2711450"/>
            <a:ext cx="8961437" cy="0"/>
          </a:xfrm>
          <a:prstGeom prst="rect">
            <a:avLst/>
          </a:prstGeom>
          <a:solidFill>
            <a:srgbClr val="FDF2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26630" name="Group 6"/>
          <p:cNvGrpSpPr/>
          <p:nvPr/>
        </p:nvGrpSpPr>
        <p:grpSpPr bwMode="auto">
          <a:xfrm>
            <a:off x="684213" y="5805488"/>
            <a:ext cx="7799387" cy="609600"/>
            <a:chOff x="96" y="3600"/>
            <a:chExt cx="5520" cy="384"/>
          </a:xfrm>
        </p:grpSpPr>
        <p:sp>
          <p:nvSpPr>
            <p:cNvPr id="26631" name="AutoShape 7"/>
            <p:cNvSpPr>
              <a:spLocks noChangeArrowheads="1"/>
            </p:cNvSpPr>
            <p:nvPr/>
          </p:nvSpPr>
          <p:spPr bwMode="auto">
            <a:xfrm>
              <a:off x="96" y="3600"/>
              <a:ext cx="5520" cy="384"/>
            </a:xfrm>
            <a:prstGeom prst="flowChartOnlineStorage">
              <a:avLst/>
            </a:prstGeom>
            <a:solidFill>
              <a:srgbClr val="CCFFFF">
                <a:alpha val="50000"/>
              </a:srgbClr>
            </a:solidFill>
            <a:ln w="2540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3200" b="1"/>
                <a:t>     </a:t>
              </a:r>
              <a:r>
                <a:rPr lang="zh-CN" altLang="en-US" sz="3200" b="1"/>
                <a:t>表 天气的名词 </a:t>
              </a:r>
              <a:r>
                <a:rPr lang="en-US" altLang="zh-CN" sz="3200" b="1"/>
                <a:t>+ </a:t>
              </a:r>
              <a:r>
                <a:rPr lang="en-US" altLang="zh-CN" sz="4400" b="1">
                  <a:solidFill>
                    <a:srgbClr val="FF0000"/>
                  </a:solidFill>
                </a:rPr>
                <a:t>y</a:t>
              </a:r>
              <a:r>
                <a:rPr lang="en-US" altLang="zh-CN" sz="3200" b="1"/>
                <a:t> </a:t>
              </a:r>
              <a:r>
                <a:rPr lang="en-US" altLang="zh-CN" sz="3600" b="1"/>
                <a:t>/</a:t>
              </a:r>
              <a:r>
                <a:rPr lang="zh-CN" altLang="en-US" sz="3200" b="1">
                  <a:solidFill>
                    <a:srgbClr val="FF0000"/>
                  </a:solidFill>
                </a:rPr>
                <a:t>双写</a:t>
              </a:r>
              <a:r>
                <a:rPr lang="zh-CN" altLang="en-US" sz="3200" b="1"/>
                <a:t> </a:t>
              </a:r>
              <a:r>
                <a:rPr lang="en-US" altLang="zh-CN" sz="3200" b="1"/>
                <a:t>+ </a:t>
              </a:r>
              <a:r>
                <a:rPr lang="en-US" altLang="zh-CN" sz="4400" b="1">
                  <a:solidFill>
                    <a:srgbClr val="FF0000"/>
                  </a:solidFill>
                </a:rPr>
                <a:t>y</a:t>
              </a:r>
              <a:r>
                <a:rPr lang="en-US" altLang="zh-CN"/>
                <a:t>           </a:t>
              </a:r>
              <a:r>
                <a:rPr lang="zh-CN" altLang="en-US" sz="3600" b="1">
                  <a:ea typeface="黑体" panose="02010609060101010101" pitchFamily="49" charset="-122"/>
                </a:rPr>
                <a:t>形容词</a:t>
              </a:r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>
              <a:off x="3984" y="3840"/>
              <a:ext cx="432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26633" name="Group 9"/>
          <p:cNvGrpSpPr/>
          <p:nvPr/>
        </p:nvGrpSpPr>
        <p:grpSpPr bwMode="auto">
          <a:xfrm>
            <a:off x="228600" y="2133600"/>
            <a:ext cx="2286000" cy="3352800"/>
            <a:chOff x="144" y="1344"/>
            <a:chExt cx="1440" cy="2112"/>
          </a:xfrm>
        </p:grpSpPr>
        <p:sp>
          <p:nvSpPr>
            <p:cNvPr id="26634" name="Text Box 10"/>
            <p:cNvSpPr txBox="1">
              <a:spLocks noChangeArrowheads="1"/>
            </p:cNvSpPr>
            <p:nvPr/>
          </p:nvSpPr>
          <p:spPr bwMode="auto">
            <a:xfrm>
              <a:off x="144" y="1440"/>
              <a:ext cx="740" cy="1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/>
                <a:t>  </a:t>
              </a:r>
              <a:r>
                <a:rPr lang="en-US" altLang="zh-CN" sz="3600" b="1" i="1"/>
                <a:t>sun 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3600" b="1" i="1"/>
                <a:t>wind</a:t>
              </a:r>
              <a:r>
                <a:rPr lang="en-US" altLang="zh-CN" sz="3600" b="1"/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3600" b="1" i="1"/>
                <a:t>rain</a:t>
              </a:r>
              <a:endParaRPr lang="en-US" altLang="zh-CN" sz="3600" b="1">
                <a:solidFill>
                  <a:srgbClr val="FF0000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3600" b="1" i="1"/>
                <a:t>snow</a:t>
              </a:r>
              <a:endParaRPr lang="en-US" altLang="zh-CN" sz="3200" b="1">
                <a:solidFill>
                  <a:srgbClr val="FF0000"/>
                </a:solidFill>
              </a:endParaRPr>
            </a:p>
          </p:txBody>
        </p:sp>
        <p:pic>
          <p:nvPicPr>
            <p:cNvPr id="26635" name="Picture 11" descr="13de4f69fe7d0902a595cc9914b40f93?from=q8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008" y="1920"/>
              <a:ext cx="528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6" name="Picture 12" descr="10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2" y="2784"/>
              <a:ext cx="672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37" name="Picture 13" descr="icon_0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2" y="1344"/>
              <a:ext cx="535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38" name="Picture 14" descr="icon_0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08" y="2448"/>
              <a:ext cx="535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639" name="Group 15"/>
          <p:cNvGrpSpPr/>
          <p:nvPr/>
        </p:nvGrpSpPr>
        <p:grpSpPr bwMode="auto">
          <a:xfrm>
            <a:off x="5029200" y="1905000"/>
            <a:ext cx="2144713" cy="3733800"/>
            <a:chOff x="3168" y="1200"/>
            <a:chExt cx="1351" cy="2352"/>
          </a:xfrm>
        </p:grpSpPr>
        <p:grpSp>
          <p:nvGrpSpPr>
            <p:cNvPr id="26640" name="Group 16"/>
            <p:cNvGrpSpPr/>
            <p:nvPr/>
          </p:nvGrpSpPr>
          <p:grpSpPr bwMode="auto">
            <a:xfrm>
              <a:off x="3984" y="2976"/>
              <a:ext cx="480" cy="576"/>
              <a:chOff x="2688" y="2304"/>
              <a:chExt cx="384" cy="432"/>
            </a:xfrm>
          </p:grpSpPr>
          <p:pic>
            <p:nvPicPr>
              <p:cNvPr id="26641" name="Picture 17" descr="11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736" y="2400"/>
                <a:ext cx="336" cy="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42" name="Picture 18" descr="29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688" y="2304"/>
                <a:ext cx="230" cy="2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643" name="Group 19"/>
            <p:cNvGrpSpPr/>
            <p:nvPr/>
          </p:nvGrpSpPr>
          <p:grpSpPr bwMode="auto">
            <a:xfrm>
              <a:off x="3168" y="1200"/>
              <a:ext cx="1351" cy="2153"/>
              <a:chOff x="3168" y="1200"/>
              <a:chExt cx="1351" cy="2153"/>
            </a:xfrm>
          </p:grpSpPr>
          <p:sp>
            <p:nvSpPr>
              <p:cNvPr id="26644" name="Text Box 20"/>
              <p:cNvSpPr txBox="1">
                <a:spLocks noChangeArrowheads="1"/>
              </p:cNvSpPr>
              <p:nvPr/>
            </p:nvSpPr>
            <p:spPr bwMode="auto">
              <a:xfrm>
                <a:off x="3168" y="1392"/>
                <a:ext cx="1209" cy="19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600" b="1"/>
                  <a:t>cloud         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zh-CN" sz="3600" b="1"/>
                  <a:t> fog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zh-CN" sz="3600" b="1"/>
                  <a:t>frost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zh-CN" sz="3600" b="1"/>
                  <a:t>storm</a:t>
                </a:r>
                <a:endParaRPr lang="en-US" altLang="zh-CN" sz="3600"/>
              </a:p>
            </p:txBody>
          </p:sp>
          <p:pic>
            <p:nvPicPr>
              <p:cNvPr id="26645" name="Picture 21" descr="fo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3840" y="1824"/>
                <a:ext cx="672" cy="5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46" name="Picture 22" descr="frost">
                <a:hlinkClick r:id="rId9"/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3840" y="2400"/>
                <a:ext cx="672" cy="4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47" name="Picture 23" descr="icon_03"/>
              <p:cNvPicPr>
                <a:picLocks noChangeAspect="1" noChangeArrowheads="1" noCrop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984" y="1200"/>
                <a:ext cx="535" cy="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2843213" y="2271713"/>
            <a:ext cx="135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/>
              <a:t>sun</a:t>
            </a:r>
            <a:r>
              <a:rPr lang="en-US" altLang="zh-CN" sz="3600" b="1">
                <a:solidFill>
                  <a:srgbClr val="FF3300"/>
                </a:solidFill>
              </a:rPr>
              <a:t>ny</a:t>
            </a: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2916238" y="3135313"/>
            <a:ext cx="1377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/>
              <a:t>wind</a:t>
            </a:r>
            <a:r>
              <a:rPr lang="en-US" altLang="zh-CN" sz="3600" b="1">
                <a:solidFill>
                  <a:srgbClr val="FF3300"/>
                </a:solidFill>
              </a:rPr>
              <a:t>y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2916238" y="4000500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/>
              <a:t>rain</a:t>
            </a:r>
            <a:r>
              <a:rPr lang="en-US" altLang="zh-CN" sz="3600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2916238" y="4719638"/>
            <a:ext cx="140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/>
              <a:t>snow</a:t>
            </a:r>
            <a:r>
              <a:rPr lang="en-US" altLang="zh-CN" sz="3600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7451725" y="2127250"/>
            <a:ext cx="1479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/>
              <a:t>cloud</a:t>
            </a:r>
            <a:r>
              <a:rPr lang="en-US" altLang="zh-CN" sz="3600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7667625" y="2992438"/>
            <a:ext cx="125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/>
              <a:t>fog</a:t>
            </a:r>
            <a:r>
              <a:rPr lang="en-US" altLang="zh-CN" sz="3600" b="1">
                <a:solidFill>
                  <a:srgbClr val="FF0000"/>
                </a:solidFill>
              </a:rPr>
              <a:t>gy</a:t>
            </a: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7524750" y="37846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/>
              <a:t>frost</a:t>
            </a:r>
            <a:r>
              <a:rPr lang="en-US" altLang="zh-CN" sz="3600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7451725" y="4575175"/>
            <a:ext cx="155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/>
              <a:t>storm</a:t>
            </a:r>
            <a:r>
              <a:rPr lang="en-US" altLang="zh-CN" sz="3600" b="1">
                <a:solidFill>
                  <a:srgbClr val="FF0000"/>
                </a:solidFill>
              </a:rPr>
              <a:t>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/>
      <p:bldP spid="26628" grpId="0" animBg="1"/>
      <p:bldP spid="26648" grpId="0"/>
      <p:bldP spid="26649" grpId="0"/>
      <p:bldP spid="26650" grpId="0"/>
      <p:bldP spid="26651" grpId="0"/>
      <p:bldP spid="26652" grpId="0"/>
      <p:bldP spid="26653" grpId="0"/>
      <p:bldP spid="26654" grpId="0"/>
      <p:bldP spid="266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7127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i="1">
                <a:solidFill>
                  <a:srgbClr val="FF3300"/>
                </a:solidFill>
              </a:rPr>
              <a:t> Talk about  the weather</a:t>
            </a:r>
          </a:p>
        </p:txBody>
      </p:sp>
      <p:pic>
        <p:nvPicPr>
          <p:cNvPr id="27653" name="Picture 5" descr="Vocabulary 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96975"/>
            <a:ext cx="1800225" cy="41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Vocabulary A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588" y="1196975"/>
            <a:ext cx="1509712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627313" y="1844675"/>
            <a:ext cx="424815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/>
              <a:t>A: What’s the weather like?</a:t>
            </a:r>
          </a:p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FF"/>
                </a:solidFill>
              </a:rPr>
              <a:t>B: It’s…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622301"/>
            <a:ext cx="7772400" cy="1143000"/>
          </a:xfrm>
          <a:solidFill>
            <a:srgbClr val="FFFF99"/>
          </a:solidFill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Talk about </a:t>
            </a:r>
            <a:r>
              <a:rPr lang="en-US" altLang="zh-CN" dirty="0" err="1">
                <a:solidFill>
                  <a:srgbClr val="FF0000"/>
                </a:solidFill>
              </a:rPr>
              <a:t>favourite</a:t>
            </a:r>
            <a:r>
              <a:rPr lang="en-US" altLang="zh-CN" dirty="0">
                <a:solidFill>
                  <a:srgbClr val="FF0000"/>
                </a:solidFill>
              </a:rPr>
              <a:t> seasons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760413" y="2505076"/>
            <a:ext cx="74898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dirty="0"/>
              <a:t>What’s Simon’s </a:t>
            </a:r>
            <a:r>
              <a:rPr lang="en-US" altLang="zh-CN" dirty="0" err="1"/>
              <a:t>favourtie</a:t>
            </a:r>
            <a:r>
              <a:rPr lang="en-US" altLang="zh-CN" dirty="0"/>
              <a:t> season?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altLang="zh-CN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dirty="0"/>
              <a:t>Why does Amy like summer?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1409700" y="3009901"/>
            <a:ext cx="568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</a:rPr>
              <a:t>Simon likes autumn best.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1481138" y="4233864"/>
            <a:ext cx="568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</a:rPr>
              <a:t>Because she can go swimming and enjoy ice cream.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 autoUpdateAnimBg="0"/>
      <p:bldP spid="15388" grpId="0"/>
      <p:bldP spid="153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FF33"/>
          </a:solidFill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Make up your dialogues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276872"/>
            <a:ext cx="7772400" cy="1190625"/>
          </a:xfrm>
        </p:spPr>
        <p:txBody>
          <a:bodyPr/>
          <a:lstStyle/>
          <a:p>
            <a:r>
              <a:rPr lang="en-US" altLang="zh-CN" b="1" dirty="0">
                <a:solidFill>
                  <a:srgbClr val="800000"/>
                </a:solidFill>
              </a:rPr>
              <a:t>Make up a dialogue with your partner to talk about the </a:t>
            </a:r>
            <a:r>
              <a:rPr lang="en-US" altLang="zh-CN" b="1" dirty="0" err="1">
                <a:solidFill>
                  <a:srgbClr val="800000"/>
                </a:solidFill>
              </a:rPr>
              <a:t>favourite</a:t>
            </a:r>
            <a:r>
              <a:rPr lang="en-US" altLang="zh-CN" b="1" dirty="0">
                <a:solidFill>
                  <a:srgbClr val="800000"/>
                </a:solidFill>
              </a:rPr>
              <a:t> seasons.</a:t>
            </a: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endParaRPr lang="en-US" altLang="zh-CN" dirty="0"/>
          </a:p>
        </p:txBody>
      </p:sp>
      <p:pic>
        <p:nvPicPr>
          <p:cNvPr id="16388" name="Picture 4" descr="flow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800600"/>
            <a:ext cx="1165225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35845" name="Picture 5" descr="b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569325" cy="642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3924300" y="1412875"/>
            <a:ext cx="2686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 panose="020B0A04020102020204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051050" y="2636838"/>
            <a:ext cx="63373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2800" dirty="0"/>
              <a:t>Talk about weather and seasons.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2800" dirty="0"/>
              <a:t>Pre-read ‘A poem about the seasons’.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How many seasons do you know?</a:t>
            </a:r>
          </a:p>
          <a:p>
            <a:r>
              <a:rPr lang="en-US" altLang="zh-CN" dirty="0"/>
              <a:t>What are they?</a:t>
            </a:r>
          </a:p>
          <a:p>
            <a:r>
              <a:rPr lang="en-US" altLang="zh-CN" dirty="0"/>
              <a:t>What</a:t>
            </a:r>
            <a:r>
              <a:rPr lang="en-US" altLang="zh-CN" dirty="0">
                <a:latin typeface="Arial" panose="020B0604020202020204"/>
              </a:rPr>
              <a:t>’</a:t>
            </a:r>
            <a:r>
              <a:rPr lang="en-US" altLang="zh-CN" dirty="0"/>
              <a:t>s the weather like today?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3059113" y="549275"/>
            <a:ext cx="25923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/>
              </a:rPr>
              <a:t>Free talk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1989138"/>
            <a:ext cx="4446587" cy="35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1835150" y="1412875"/>
            <a:ext cx="3600450" cy="1727200"/>
          </a:xfrm>
          <a:prstGeom prst="cloudCallout">
            <a:avLst>
              <a:gd name="adj1" fmla="val -4676"/>
              <a:gd name="adj2" fmla="val 7077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268538" y="1844675"/>
            <a:ext cx="280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How does Eddie feel?</a:t>
            </a:r>
          </a:p>
        </p:txBody>
      </p:sp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1763713" y="549275"/>
            <a:ext cx="4581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/>
              </a:rPr>
              <a:t>Listen and answer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411413" y="5661025"/>
            <a:ext cx="4103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He feels </a:t>
            </a:r>
            <a:r>
              <a:rPr lang="en-US" altLang="zh-CN" dirty="0">
                <a:solidFill>
                  <a:schemeClr val="tx2"/>
                </a:solidFill>
              </a:rPr>
              <a:t>cool</a:t>
            </a:r>
            <a:r>
              <a:rPr lang="en-US" altLang="zh-CN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WordArt 6"/>
          <p:cNvSpPr>
            <a:spLocks noChangeArrowheads="1" noChangeShapeType="1" noTextEdit="1"/>
          </p:cNvSpPr>
          <p:nvPr/>
        </p:nvSpPr>
        <p:spPr bwMode="auto">
          <a:xfrm>
            <a:off x="2924175" y="2852738"/>
            <a:ext cx="3663950" cy="903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/>
              </a:rPr>
              <a:t>Read and act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Different kinds of weather</a:t>
            </a:r>
            <a:r>
              <a:rPr lang="en-US" altLang="zh-CN" dirty="0"/>
              <a:t> </a:t>
            </a:r>
          </a:p>
        </p:txBody>
      </p:sp>
      <p:pic>
        <p:nvPicPr>
          <p:cNvPr id="12292" name="Picture 4" descr="snowy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981200"/>
            <a:ext cx="2133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rainy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1981200"/>
            <a:ext cx="22860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loudy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1981200"/>
            <a:ext cx="2057400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sunny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00" y="4419600"/>
            <a:ext cx="2057400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thunder and lightni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4267200"/>
            <a:ext cx="2057400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rainy and windy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429000" y="4343400"/>
            <a:ext cx="22098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33400" y="37338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snowy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352800" y="38100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rainy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400800" y="37338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cloudy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609600" y="61722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stormy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3429000" y="60960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windy and rainy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400800" y="609600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sunny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9" grpId="0" autoUpdateAnimBg="0"/>
      <p:bldP spid="12300" grpId="0" autoUpdateAnimBg="0"/>
      <p:bldP spid="12301" grpId="0" autoUpdateAnimBg="0"/>
      <p:bldP spid="12302" grpId="0" autoUpdateAnimBg="0"/>
      <p:bldP spid="12303" grpId="0" autoUpdateAnimBg="0"/>
      <p:bldP spid="1230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What’s the weather like?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2895600" cy="4114800"/>
          </a:xfrm>
        </p:spPr>
        <p:txBody>
          <a:bodyPr/>
          <a:lstStyle/>
          <a:p>
            <a:endParaRPr lang="zh-CN" altLang="zh-CN"/>
          </a:p>
        </p:txBody>
      </p:sp>
      <p:grpSp>
        <p:nvGrpSpPr>
          <p:cNvPr id="4102" name="Group 6"/>
          <p:cNvGrpSpPr/>
          <p:nvPr/>
        </p:nvGrpSpPr>
        <p:grpSpPr bwMode="auto">
          <a:xfrm>
            <a:off x="685800" y="1981200"/>
            <a:ext cx="2971800" cy="4191000"/>
            <a:chOff x="432" y="1248"/>
            <a:chExt cx="2137" cy="2592"/>
          </a:xfrm>
        </p:grpSpPr>
        <p:pic>
          <p:nvPicPr>
            <p:cNvPr id="4100" name="Picture 4" descr="雪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" y="1248"/>
              <a:ext cx="2137" cy="2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snowman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" y="2448"/>
              <a:ext cx="1086" cy="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657600" y="1981200"/>
            <a:ext cx="48006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</a:rPr>
              <a:t>The earth is covered with thick _________. It _______heavily.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</a:rPr>
              <a:t> The weather is ________. It’s _______.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657600" y="4343400"/>
            <a:ext cx="342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</a:rPr>
              <a:t>snow</a:t>
            </a:r>
            <a:r>
              <a:rPr lang="en-US" altLang="zh-CN" sz="4400" b="1">
                <a:solidFill>
                  <a:srgbClr val="006600"/>
                </a:solidFill>
              </a:rPr>
              <a:t>y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867400" y="2514600"/>
            <a:ext cx="213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</a:rPr>
              <a:t>snow</a:t>
            </a:r>
          </a:p>
        </p:txBody>
      </p:sp>
      <p:pic>
        <p:nvPicPr>
          <p:cNvPr id="4113" name="Picture 17" descr="tubiao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7772400" y="5562600"/>
            <a:ext cx="9144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477000" y="4419600"/>
            <a:ext cx="243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</a:rPr>
              <a:t>snow</a:t>
            </a:r>
            <a:r>
              <a:rPr lang="en-US" altLang="zh-CN" sz="4400" b="1">
                <a:solidFill>
                  <a:srgbClr val="006600"/>
                </a:solidFill>
              </a:rPr>
              <a:t>y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3962400" y="3048000"/>
            <a:ext cx="205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</a:rPr>
              <a:t>snowed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1143000" y="20574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snowy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  <p:bldP spid="4103" grpId="0" autoUpdateAnimBg="0"/>
      <p:bldP spid="4108" grpId="0" autoUpdateAnimBg="0"/>
      <p:bldP spid="4111" grpId="0" autoUpdateAnimBg="0"/>
      <p:bldP spid="4114" grpId="0" autoUpdateAnimBg="0"/>
      <p:bldP spid="4115" grpId="0" autoUpdateAnimBg="0"/>
      <p:bldP spid="411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2667000" cy="2133600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0" hangingPunct="0"/>
            <a:r>
              <a:rPr kumimoji="0" lang="en-US" altLang="zh-CN" b="1">
                <a:solidFill>
                  <a:srgbClr val="FF0000"/>
                </a:solidFill>
              </a:rPr>
              <a:t>What’s the weather like?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657600" y="1981200"/>
            <a:ext cx="4800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0" lang="en-US" altLang="zh-CN" sz="3600" b="1" dirty="0">
                <a:solidFill>
                  <a:srgbClr val="0000FF"/>
                </a:solidFill>
              </a:rPr>
              <a:t>It is a _______</a:t>
            </a:r>
            <a:r>
              <a:rPr kumimoji="0" lang="en-US" altLang="zh-CN" sz="3600" b="1" dirty="0" err="1">
                <a:solidFill>
                  <a:srgbClr val="0000FF"/>
                </a:solidFill>
              </a:rPr>
              <a:t>day.The</a:t>
            </a:r>
            <a:r>
              <a:rPr kumimoji="0" lang="en-US" altLang="zh-CN" sz="3600" b="1" dirty="0">
                <a:solidFill>
                  <a:srgbClr val="0000FF"/>
                </a:solidFill>
              </a:rPr>
              <a:t> wind is blowing strongly and the rain is too heavy.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953000" y="1981200"/>
            <a:ext cx="155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storm</a:t>
            </a:r>
            <a:r>
              <a:rPr lang="en-US" altLang="zh-CN" sz="3600" b="1">
                <a:solidFill>
                  <a:srgbClr val="006600"/>
                </a:solidFill>
              </a:rPr>
              <a:t>y</a:t>
            </a:r>
          </a:p>
        </p:txBody>
      </p:sp>
      <p:pic>
        <p:nvPicPr>
          <p:cNvPr id="6158" name="Picture 14" descr="0019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181600"/>
            <a:ext cx="8001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rainstorm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75260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6149" grpId="0" autoUpdateAnimBg="0"/>
      <p:bldP spid="6153" grpId="0" autoUpdateAnimBg="0"/>
      <p:bldP spid="615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2286000" cy="2133600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0" hangingPunct="0"/>
            <a:r>
              <a:rPr kumimoji="0" lang="en-US" altLang="zh-CN" b="1">
                <a:solidFill>
                  <a:srgbClr val="FF0000"/>
                </a:solidFill>
              </a:rPr>
              <a:t>What’s the weather like?</a:t>
            </a:r>
          </a:p>
        </p:txBody>
      </p:sp>
      <p:pic>
        <p:nvPicPr>
          <p:cNvPr id="7173" name="Picture 5" descr="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2743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657600" y="1981200"/>
            <a:ext cx="48006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0" lang="en-US" altLang="zh-CN" sz="3600" b="1" dirty="0">
                <a:solidFill>
                  <a:srgbClr val="0000FF"/>
                </a:solidFill>
              </a:rPr>
              <a:t>It is _______too heavily. It’s a _____ </a:t>
            </a:r>
            <a:r>
              <a:rPr kumimoji="0" lang="en-US" altLang="zh-CN" sz="3600" b="1" dirty="0" err="1">
                <a:solidFill>
                  <a:srgbClr val="0000FF"/>
                </a:solidFill>
              </a:rPr>
              <a:t>day.The</a:t>
            </a:r>
            <a:r>
              <a:rPr kumimoji="0" lang="en-US" altLang="zh-CN" sz="3600" b="1" dirty="0">
                <a:solidFill>
                  <a:srgbClr val="0000FF"/>
                </a:solidFill>
              </a:rPr>
              <a:t> world is all </a:t>
            </a:r>
            <a:r>
              <a:rPr kumimoji="0" lang="en-US" altLang="zh-CN" sz="3600" b="1" dirty="0" err="1">
                <a:solidFill>
                  <a:srgbClr val="0000FF"/>
                </a:solidFill>
              </a:rPr>
              <a:t>wet.You</a:t>
            </a:r>
            <a:r>
              <a:rPr kumimoji="0" lang="en-US" altLang="zh-CN" sz="3600" b="1" dirty="0">
                <a:solidFill>
                  <a:srgbClr val="0000FF"/>
                </a:solidFill>
              </a:rPr>
              <a:t> should take a  raincoat or an umbrella with you.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400800" y="25146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rain</a:t>
            </a:r>
            <a:r>
              <a:rPr lang="en-US" altLang="zh-CN" sz="3600" b="1">
                <a:solidFill>
                  <a:srgbClr val="006600"/>
                </a:solidFill>
              </a:rPr>
              <a:t>y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648200" y="19812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raining</a:t>
            </a:r>
            <a:endParaRPr lang="en-US" altLang="zh-CN" sz="3600" b="1">
              <a:solidFill>
                <a:srgbClr val="006600"/>
              </a:solidFill>
            </a:endParaRPr>
          </a:p>
        </p:txBody>
      </p:sp>
      <p:pic>
        <p:nvPicPr>
          <p:cNvPr id="7178" name="Picture 10" descr="BBPREV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410200"/>
            <a:ext cx="846138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172" grpId="0" autoUpdateAnimBg="0"/>
      <p:bldP spid="7174" grpId="0" autoUpdateAnimBg="0"/>
      <p:bldP spid="7176" grpId="0" autoUpdateAnimBg="0"/>
      <p:bldP spid="717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0" hangingPunct="0"/>
            <a:r>
              <a:rPr kumimoji="0" lang="en-US" altLang="zh-CN" b="1">
                <a:solidFill>
                  <a:srgbClr val="FF0000"/>
                </a:solidFill>
              </a:rPr>
              <a:t>How is the weather?</a:t>
            </a:r>
          </a:p>
        </p:txBody>
      </p:sp>
      <p:pic>
        <p:nvPicPr>
          <p:cNvPr id="8204" name="Picture 12" descr="无标题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600200"/>
            <a:ext cx="41148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343400" y="1828800"/>
            <a:ext cx="4800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0" lang="en-US" altLang="zh-CN" sz="3600" b="1">
                <a:solidFill>
                  <a:srgbClr val="0000FF"/>
                </a:solidFill>
              </a:rPr>
              <a:t>The _______is too strong .What a _________day!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181600" y="18288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wind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572000" y="29718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wind</a:t>
            </a:r>
            <a:r>
              <a:rPr lang="en-US" altLang="zh-CN" sz="3600" b="1">
                <a:solidFill>
                  <a:srgbClr val="006600"/>
                </a:solidFill>
              </a:rPr>
              <a:t>y</a:t>
            </a:r>
          </a:p>
        </p:txBody>
      </p:sp>
      <p:pic>
        <p:nvPicPr>
          <p:cNvPr id="8209" name="Picture 17" descr="click10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5715000"/>
            <a:ext cx="1143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205" grpId="0" autoUpdateAnimBg="0"/>
      <p:bldP spid="8207" grpId="0" autoUpdateAnimBg="0"/>
      <p:bldP spid="8208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全屏显示(4:3)</PresentationFormat>
  <Paragraphs>88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黑体</vt:lpstr>
      <vt:lpstr>宋体</vt:lpstr>
      <vt:lpstr>微软雅黑</vt:lpstr>
      <vt:lpstr>Arial</vt:lpstr>
      <vt:lpstr>Arial Black</vt:lpstr>
      <vt:lpstr>Brush Script MT</vt:lpstr>
      <vt:lpstr>Calibri</vt:lpstr>
      <vt:lpstr>Monotype Corsiva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Different kinds of weather </vt:lpstr>
      <vt:lpstr>What’s the weather like?</vt:lpstr>
      <vt:lpstr>What’s the weather like?</vt:lpstr>
      <vt:lpstr>What’s the weather like?</vt:lpstr>
      <vt:lpstr>How is the weather?</vt:lpstr>
      <vt:lpstr>How is the weather ?</vt:lpstr>
      <vt:lpstr>How is the weather ?</vt:lpstr>
      <vt:lpstr>How is the weather ?</vt:lpstr>
      <vt:lpstr>What’s the weather like?</vt:lpstr>
      <vt:lpstr>PowerPoint 演示文稿</vt:lpstr>
      <vt:lpstr>PowerPoint 演示文稿</vt:lpstr>
      <vt:lpstr>Talk about favourite seasons</vt:lpstr>
      <vt:lpstr>Make up your dialogues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2004-12-17T09:31:00Z</dcterms:created>
  <dcterms:modified xsi:type="dcterms:W3CDTF">2023-01-16T19:36:48Z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4498B3A9A8974ED8BB662BD360A561E1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