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64" r:id="rId3"/>
    <p:sldId id="272" r:id="rId4"/>
    <p:sldId id="273" r:id="rId5"/>
    <p:sldId id="274" r:id="rId6"/>
    <p:sldId id="275" r:id="rId7"/>
    <p:sldId id="282" r:id="rId8"/>
    <p:sldId id="283" r:id="rId9"/>
    <p:sldId id="281" r:id="rId10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9C1462"/>
    <a:srgbClr val="FF0066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602AE5-580C-421A-86BB-0F833CD0FC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C9A6F1B-C17C-44A4-B6E4-26DCB2ACF0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A6F1B-C17C-44A4-B6E4-26DCB2ACF0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1C53-BF51-4829-A4C6-F05D5ABBAB3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3F32-DA58-40FE-A0D2-80C2B354528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7942-2CB2-44E3-9F9E-6C5A7E07DFC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D60B-9007-43BA-83A2-AFB6200A791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FBF4-B481-438A-999F-F98114AF531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0403-B30A-4B46-B487-AED0F02F07A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AA84-00BA-4155-911D-0CA0DC0C58C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A13A-1276-4B13-AF65-89E678C6E38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DCE1-9DBF-4992-8EF3-2DF45559748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B15-A783-443D-993C-31B9435A5C9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AF6869-C5EF-42E3-B1A3-E724F0541648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Revision1Letschant&#35838;&#25991;&#24405;&#38899;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2.mp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3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4.mp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20688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54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Unit7 Are These bears? </a:t>
            </a:r>
            <a: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4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000125" y="642938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Let’s chant—What’s this?</a:t>
            </a:r>
            <a:endParaRPr lang="zh-CN" altLang="en-US" sz="4000"/>
          </a:p>
        </p:txBody>
      </p:sp>
      <p:pic>
        <p:nvPicPr>
          <p:cNvPr id="3075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099" y="1484784"/>
            <a:ext cx="7235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928688" y="428625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Review—</a:t>
            </a:r>
            <a:r>
              <a:rPr lang="zh-CN" altLang="en-US" sz="4000"/>
              <a:t>找一找学过的动物单词</a:t>
            </a:r>
            <a:r>
              <a:rPr lang="en-US" altLang="zh-CN" sz="4000"/>
              <a:t> </a:t>
            </a:r>
            <a:endParaRPr lang="zh-CN" altLang="en-US" sz="4000"/>
          </a:p>
        </p:txBody>
      </p:sp>
      <p:pic>
        <p:nvPicPr>
          <p:cNvPr id="4099" name="图片 4" descr="P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428750"/>
            <a:ext cx="73723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785813" y="285750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Review—</a:t>
            </a:r>
            <a:r>
              <a:rPr lang="zh-CN" altLang="en-US" sz="4000" dirty="0"/>
              <a:t>句型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14375" y="114300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问别人“这是</a:t>
            </a:r>
            <a:r>
              <a:rPr lang="en-US" altLang="zh-CN" sz="3600" dirty="0"/>
              <a:t>/</a:t>
            </a:r>
            <a:r>
              <a:rPr lang="zh-CN" altLang="en-US" sz="3600" dirty="0"/>
              <a:t>那是</a:t>
            </a:r>
            <a:r>
              <a:rPr lang="en-US" altLang="zh-CN" sz="3600" dirty="0"/>
              <a:t>….</a:t>
            </a:r>
            <a:r>
              <a:rPr lang="zh-CN" altLang="en-US" sz="3600" dirty="0"/>
              <a:t>吗？”用句型</a:t>
            </a:r>
            <a:r>
              <a:rPr lang="zh-CN" altLang="en-US" sz="3600" b="1" dirty="0"/>
              <a:t>：</a:t>
            </a:r>
          </a:p>
        </p:txBody>
      </p:sp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642938" y="1857375"/>
            <a:ext cx="7143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FF"/>
                </a:solidFill>
              </a:rPr>
              <a:t>Are these/those…? </a:t>
            </a:r>
          </a:p>
          <a:p>
            <a:r>
              <a:rPr lang="zh-CN" altLang="en-US" sz="3600" dirty="0"/>
              <a:t>回答用：</a:t>
            </a:r>
            <a:endParaRPr lang="en-US" sz="3600" dirty="0"/>
          </a:p>
          <a:p>
            <a:r>
              <a:rPr lang="en-US" altLang="zh-CN" sz="3600" dirty="0">
                <a:solidFill>
                  <a:srgbClr val="FF00FF"/>
                </a:solidFill>
              </a:rPr>
              <a:t>Yes, they are. /No, they aren’t.</a:t>
            </a:r>
            <a:endParaRPr lang="zh-CN" altLang="en-US" sz="3600" dirty="0">
              <a:solidFill>
                <a:srgbClr val="FF00FF"/>
              </a:solidFill>
            </a:endParaRPr>
          </a:p>
        </p:txBody>
      </p:sp>
      <p:sp>
        <p:nvSpPr>
          <p:cNvPr id="5125" name="矩形 7"/>
          <p:cNvSpPr>
            <a:spLocks noChangeArrowheads="1"/>
          </p:cNvSpPr>
          <p:nvPr/>
        </p:nvSpPr>
        <p:spPr bwMode="auto">
          <a:xfrm>
            <a:off x="740311" y="4357688"/>
            <a:ext cx="62150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6600"/>
                </a:solidFill>
              </a:rPr>
              <a:t>How many…do you have?</a:t>
            </a:r>
          </a:p>
          <a:p>
            <a:r>
              <a:rPr lang="zh-CN" altLang="en-US" sz="3600" dirty="0"/>
              <a:t>回答用：</a:t>
            </a:r>
            <a:endParaRPr lang="en-US" altLang="zh-CN" sz="3600" dirty="0"/>
          </a:p>
          <a:p>
            <a:r>
              <a:rPr lang="en-US" altLang="zh-CN" sz="3600" dirty="0">
                <a:solidFill>
                  <a:srgbClr val="FF6600"/>
                </a:solidFill>
              </a:rPr>
              <a:t>I have…</a:t>
            </a:r>
          </a:p>
        </p:txBody>
      </p:sp>
      <p:sp>
        <p:nvSpPr>
          <p:cNvPr id="5126" name="矩形 8"/>
          <p:cNvSpPr>
            <a:spLocks noChangeArrowheads="1"/>
          </p:cNvSpPr>
          <p:nvPr/>
        </p:nvSpPr>
        <p:spPr bwMode="auto">
          <a:xfrm>
            <a:off x="517307" y="3714750"/>
            <a:ext cx="723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问别人“你有多少</a:t>
            </a:r>
            <a:r>
              <a:rPr lang="en-US" altLang="zh-CN" sz="3600" dirty="0"/>
              <a:t>…</a:t>
            </a:r>
            <a:r>
              <a:rPr lang="zh-CN" altLang="en-US" sz="3600" dirty="0"/>
              <a:t>？” 用句型：</a:t>
            </a:r>
            <a:endParaRPr lang="en-US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24" grpId="0"/>
      <p:bldP spid="5125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571625" y="571500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read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147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0025"/>
            <a:ext cx="5357813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715000" y="2357438"/>
            <a:ext cx="29289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—What’s this?</a:t>
            </a:r>
          </a:p>
          <a:p>
            <a:pPr eaLnBrk="1" hangingPunct="1"/>
            <a:r>
              <a:rPr lang="zh-CN" altLang="en-US" sz="3200" dirty="0">
                <a:solidFill>
                  <a:srgbClr val="FF3399"/>
                </a:solidFill>
              </a:rPr>
              <a:t>这是什么？</a:t>
            </a:r>
            <a:endParaRPr lang="en-US" altLang="zh-CN" sz="3200" dirty="0">
              <a:solidFill>
                <a:srgbClr val="FF3399"/>
              </a:solidFill>
            </a:endParaRPr>
          </a:p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—It’s…</a:t>
            </a:r>
          </a:p>
          <a:p>
            <a:pPr eaLnBrk="1" hangingPunct="1"/>
            <a:r>
              <a:rPr lang="zh-CN" altLang="en-US" sz="3200" dirty="0">
                <a:solidFill>
                  <a:srgbClr val="FF3399"/>
                </a:solidFill>
              </a:rPr>
              <a:t>这是</a:t>
            </a:r>
            <a:r>
              <a:rPr lang="en-US" altLang="zh-CN" sz="3200" dirty="0">
                <a:solidFill>
                  <a:srgbClr val="FF3399"/>
                </a:solidFill>
              </a:rPr>
              <a:t>…</a:t>
            </a:r>
            <a:endParaRPr lang="zh-CN" altLang="en-US" sz="32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81138"/>
            <a:ext cx="421481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5715000" y="2357438"/>
            <a:ext cx="29289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—What’s that?</a:t>
            </a:r>
          </a:p>
          <a:p>
            <a:pPr eaLnBrk="1" hangingPunct="1"/>
            <a:r>
              <a:rPr lang="zh-CN" altLang="en-US" sz="3200" dirty="0">
                <a:solidFill>
                  <a:srgbClr val="FF3399"/>
                </a:solidFill>
              </a:rPr>
              <a:t>那是是什么？</a:t>
            </a:r>
            <a:endParaRPr lang="en-US" altLang="zh-CN" sz="3200" dirty="0">
              <a:solidFill>
                <a:srgbClr val="FF3399"/>
              </a:solidFill>
            </a:endParaRPr>
          </a:p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—It’s…</a:t>
            </a:r>
          </a:p>
          <a:p>
            <a:pPr eaLnBrk="1" hangingPunct="1"/>
            <a:r>
              <a:rPr lang="zh-CN" altLang="en-US" sz="3200" dirty="0">
                <a:solidFill>
                  <a:srgbClr val="FF3399"/>
                </a:solidFill>
              </a:rPr>
              <a:t>那是</a:t>
            </a:r>
            <a:r>
              <a:rPr lang="en-US" altLang="zh-CN" sz="3200" dirty="0">
                <a:solidFill>
                  <a:srgbClr val="FF3399"/>
                </a:solidFill>
              </a:rPr>
              <a:t>…</a:t>
            </a:r>
            <a:endParaRPr lang="zh-CN" altLang="en-US" sz="32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6225"/>
            <a:ext cx="48577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57813" y="2357438"/>
            <a:ext cx="3571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99"/>
                </a:solidFill>
              </a:rPr>
              <a:t>—What are those?</a:t>
            </a:r>
          </a:p>
          <a:p>
            <a:pPr eaLnBrk="1" hangingPunct="1"/>
            <a:r>
              <a:rPr lang="zh-CN" altLang="en-US" sz="3200">
                <a:solidFill>
                  <a:srgbClr val="FF3399"/>
                </a:solidFill>
              </a:rPr>
              <a:t>那些是什么？</a:t>
            </a:r>
            <a:endParaRPr lang="en-US" altLang="zh-CN" sz="3200">
              <a:solidFill>
                <a:srgbClr val="FF3399"/>
              </a:solidFill>
            </a:endParaRPr>
          </a:p>
          <a:p>
            <a:pPr eaLnBrk="1" hangingPunct="1"/>
            <a:r>
              <a:rPr lang="en-US" altLang="zh-CN" sz="3200">
                <a:solidFill>
                  <a:srgbClr val="FF3399"/>
                </a:solidFill>
              </a:rPr>
              <a:t>—They are…</a:t>
            </a:r>
          </a:p>
          <a:p>
            <a:pPr eaLnBrk="1" hangingPunct="1"/>
            <a:r>
              <a:rPr lang="zh-CN" altLang="en-US" sz="3200">
                <a:solidFill>
                  <a:srgbClr val="FF3399"/>
                </a:solidFill>
              </a:rPr>
              <a:t>它们是</a:t>
            </a:r>
            <a:r>
              <a:rPr lang="en-US" altLang="zh-CN" sz="3200">
                <a:solidFill>
                  <a:srgbClr val="FF3399"/>
                </a:solidFill>
              </a:rPr>
              <a:t>…</a:t>
            </a:r>
            <a:endParaRPr lang="zh-CN" altLang="en-US" sz="320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25600"/>
            <a:ext cx="450056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286375" y="2286000"/>
            <a:ext cx="3643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—Are those…?</a:t>
            </a:r>
          </a:p>
          <a:p>
            <a:pPr eaLnBrk="1" hangingPunct="1"/>
            <a:r>
              <a:rPr lang="zh-CN" altLang="en-US" sz="3200" dirty="0">
                <a:solidFill>
                  <a:srgbClr val="FF3399"/>
                </a:solidFill>
              </a:rPr>
              <a:t>它们是</a:t>
            </a:r>
            <a:r>
              <a:rPr lang="en-US" altLang="zh-CN" sz="3200" dirty="0">
                <a:solidFill>
                  <a:srgbClr val="FF3399"/>
                </a:solidFill>
              </a:rPr>
              <a:t>…</a:t>
            </a:r>
            <a:r>
              <a:rPr lang="zh-CN" altLang="en-US" sz="3200" dirty="0">
                <a:solidFill>
                  <a:srgbClr val="FF3399"/>
                </a:solidFill>
              </a:rPr>
              <a:t>吗？</a:t>
            </a:r>
            <a:endParaRPr lang="en-US" altLang="zh-CN" sz="3200" dirty="0">
              <a:solidFill>
                <a:srgbClr val="FF3399"/>
              </a:solidFill>
            </a:endParaRPr>
          </a:p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—Yes, they are.</a:t>
            </a:r>
          </a:p>
          <a:p>
            <a:pPr eaLnBrk="1" hangingPunct="1"/>
            <a:r>
              <a:rPr lang="en-US" altLang="zh-CN" sz="3200" dirty="0">
                <a:solidFill>
                  <a:srgbClr val="FF3399"/>
                </a:solidFill>
              </a:rPr>
              <a:t>    /No, they aren’t.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571625" y="571500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Read 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number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214938" y="45005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99"/>
                </a:solidFill>
              </a:rPr>
              <a:t>3</a:t>
            </a:r>
            <a:endParaRPr lang="zh-CN" altLang="en-US" sz="2000" b="1">
              <a:solidFill>
                <a:srgbClr val="FF3399"/>
              </a:solidFill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3429000" y="30718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99"/>
                </a:solidFill>
              </a:rPr>
              <a:t>5</a:t>
            </a:r>
            <a:endParaRPr lang="zh-CN" altLang="en-US" sz="2000" b="1">
              <a:solidFill>
                <a:srgbClr val="FF3399"/>
              </a:solidFill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643063" y="25003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99"/>
                </a:solidFill>
              </a:rPr>
              <a:t>1</a:t>
            </a:r>
            <a:endParaRPr lang="zh-CN" altLang="en-US" sz="2000" b="1">
              <a:solidFill>
                <a:srgbClr val="FF3399"/>
              </a:solidFill>
            </a:endParaRP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3571875" y="21431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99"/>
                </a:solidFill>
              </a:rPr>
              <a:t>4</a:t>
            </a:r>
            <a:endParaRPr lang="zh-CN" altLang="en-US" sz="2000" b="1">
              <a:solidFill>
                <a:srgbClr val="FF3399"/>
              </a:solidFill>
            </a:endParaRP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1285875" y="30718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3399"/>
                </a:solidFill>
              </a:rPr>
              <a:t>2</a:t>
            </a:r>
            <a:endParaRPr lang="zh-CN" altLang="en-US" sz="20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694b44e67ba9a63a723283c33cc7f7acf78f8f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141</Words>
  <Application>Microsoft Office PowerPoint</Application>
  <PresentationFormat>全屏显示(4:3)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204382CB9FD7431195A31D5F2A09CAD3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