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5" r:id="rId2"/>
    <p:sldId id="316" r:id="rId3"/>
    <p:sldId id="317" r:id="rId4"/>
    <p:sldId id="318" r:id="rId5"/>
    <p:sldId id="340" r:id="rId6"/>
    <p:sldId id="341" r:id="rId7"/>
    <p:sldId id="319" r:id="rId8"/>
    <p:sldId id="320" r:id="rId9"/>
    <p:sldId id="321" r:id="rId10"/>
    <p:sldId id="322" r:id="rId11"/>
    <p:sldId id="323" r:id="rId12"/>
    <p:sldId id="324" r:id="rId13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>
          <p15:clr>
            <a:srgbClr val="A4A3A4"/>
          </p15:clr>
        </p15:guide>
        <p15:guide id="2" pos="3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954" y="-276"/>
      </p:cViewPr>
      <p:guideLst>
        <p:guide orient="horz" pos="2195"/>
        <p:guide pos="3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819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  <a:t>1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FD765A51-C95D-4FE1-ACD0-84524293FF6B}" type="slidenum">
              <a:rPr lang="zh-CN" altLang="en-US">
                <a:ea typeface="宋体" panose="02010600030101010101" pitchFamily="2" charset="-122"/>
              </a:rPr>
              <a:t>5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F3AB7EC5-7B7B-464D-92DF-024C816F8422}" type="slidenum">
              <a:rPr lang="zh-CN" altLang="en-US">
                <a:ea typeface="宋体" panose="02010600030101010101" pitchFamily="2" charset="-122"/>
              </a:rPr>
              <a:t>6</a:t>
            </a:fld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18" Type="http://schemas.openxmlformats.org/officeDocument/2006/relationships/image" Target="../media/image50.png"/><Relationship Id="rId3" Type="http://schemas.openxmlformats.org/officeDocument/2006/relationships/image" Target="../media/image36.png"/><Relationship Id="rId21" Type="http://schemas.openxmlformats.org/officeDocument/2006/relationships/image" Target="../media/image53.png"/><Relationship Id="rId7" Type="http://schemas.openxmlformats.org/officeDocument/2006/relationships/image" Target="../media/image26.png"/><Relationship Id="rId12" Type="http://schemas.openxmlformats.org/officeDocument/2006/relationships/image" Target="../media/image44.png"/><Relationship Id="rId17" Type="http://schemas.openxmlformats.org/officeDocument/2006/relationships/image" Target="../media/image49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48.png"/><Relationship Id="rId20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19" Type="http://schemas.openxmlformats.org/officeDocument/2006/relationships/image" Target="../media/image51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1.png"/><Relationship Id="rId3" Type="http://schemas.openxmlformats.org/officeDocument/2006/relationships/image" Target="../media/image1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3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13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31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2" name="组合 8"/>
          <p:cNvGrpSpPr/>
          <p:nvPr/>
        </p:nvGrpSpPr>
        <p:grpSpPr>
          <a:xfrm>
            <a:off x="1384434" y="1790695"/>
            <a:ext cx="5562600" cy="1856356"/>
            <a:chOff x="932335" y="1860941"/>
            <a:chExt cx="5562600" cy="1857119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322043" y="1860941"/>
              <a:ext cx="4922520" cy="646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</a:t>
              </a:r>
              <a:r>
                <a:rPr lang="zh-CN" alt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二单元    平行四边形的初步认识</a:t>
              </a:r>
              <a:endPara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932335" y="2948303"/>
              <a:ext cx="5562600" cy="769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4400" b="1" i="0" u="none" strike="noStrike" kern="1200" cap="none" spc="300" normalizeH="0" baseline="0" noProof="0" dirty="0" smtClean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认识多边形</a:t>
              </a:r>
            </a:p>
          </p:txBody>
        </p:sp>
      </p:grpSp>
      <p:pic>
        <p:nvPicPr>
          <p:cNvPr id="24" name="图片 23" descr="QQ图片2018072412573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59931" y="1539240"/>
            <a:ext cx="4038600" cy="531876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531" y="5641346"/>
            <a:ext cx="8159931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1541" y="1110685"/>
            <a:ext cx="1536000" cy="48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431371" y="2084851"/>
            <a:ext cx="1824203" cy="560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.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r>
              <a:rPr lang="en-US" altLang="zh-CN" sz="32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1871530" y="2084850"/>
            <a:ext cx="9313035" cy="960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你能把一张四边形纸剪成两个三角形吗？剪成一个三角形和一个四边形呢？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1531" y="3227811"/>
            <a:ext cx="2123440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1440" y="3227811"/>
            <a:ext cx="2316480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84299" y="3227811"/>
            <a:ext cx="2316480" cy="173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4389" y="3075411"/>
            <a:ext cx="2123440" cy="188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直接连接符 21"/>
          <p:cNvCxnSpPr/>
          <p:nvPr/>
        </p:nvCxnSpPr>
        <p:spPr>
          <a:xfrm flipV="1">
            <a:off x="1967541" y="3353021"/>
            <a:ext cx="1148192" cy="151614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 flipV="1">
            <a:off x="1960331" y="3733636"/>
            <a:ext cx="1911759" cy="113209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 flipV="1">
            <a:off x="3111797" y="3349109"/>
            <a:ext cx="0" cy="151200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5290112" y="3147258"/>
            <a:ext cx="1920000" cy="1920000"/>
          </a:xfrm>
          <a:prstGeom prst="rect">
            <a:avLst/>
          </a:prstGeom>
          <a:solidFill>
            <a:srgbClr val="41B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2601813" y="3147258"/>
            <a:ext cx="1920000" cy="1920000"/>
          </a:xfrm>
          <a:prstGeom prst="rect">
            <a:avLst/>
          </a:prstGeom>
          <a:solidFill>
            <a:srgbClr val="41B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33" name="直角三角形 32"/>
          <p:cNvSpPr/>
          <p:nvPr/>
        </p:nvSpPr>
        <p:spPr>
          <a:xfrm flipH="1" flipV="1">
            <a:off x="2601813" y="3147258"/>
            <a:ext cx="1920000" cy="1920000"/>
          </a:xfrm>
          <a:prstGeom prst="rtTriangle">
            <a:avLst/>
          </a:prstGeom>
          <a:solidFill>
            <a:srgbClr val="A2E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9573" y="1030572"/>
            <a:ext cx="1536000" cy="48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969418" y="1961263"/>
            <a:ext cx="1824203" cy="560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. 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r>
              <a:rPr lang="en-US" altLang="zh-CN" sz="3200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2409578" y="1927395"/>
            <a:ext cx="8160907" cy="10561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在一张正方形纸上剪下一个三角形，剩下的部分是什么图形？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标题 3"/>
          <p:cNvSpPr>
            <a:spLocks noGrp="1" noChangeArrowheads="1"/>
          </p:cNvSpPr>
          <p:nvPr/>
        </p:nvSpPr>
        <p:spPr bwMode="auto">
          <a:xfrm>
            <a:off x="5340752" y="5140713"/>
            <a:ext cx="1824203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四边形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8040956" y="5140713"/>
            <a:ext cx="1824203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五边形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2635467" y="5140713"/>
            <a:ext cx="1824203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2601813" y="3147258"/>
            <a:ext cx="1920000" cy="1920000"/>
          </a:xfrm>
          <a:prstGeom prst="line">
            <a:avLst/>
          </a:prstGeom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7978410" y="3152954"/>
            <a:ext cx="1920000" cy="1920000"/>
          </a:xfrm>
          <a:prstGeom prst="rect">
            <a:avLst/>
          </a:prstGeom>
          <a:solidFill>
            <a:srgbClr val="41B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cxnSp>
        <p:nvCxnSpPr>
          <p:cNvPr id="27" name="直接连接符 26"/>
          <p:cNvCxnSpPr/>
          <p:nvPr/>
        </p:nvCxnSpPr>
        <p:spPr>
          <a:xfrm>
            <a:off x="5290113" y="3147258"/>
            <a:ext cx="1919345" cy="96000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直角三角形 40"/>
          <p:cNvSpPr/>
          <p:nvPr/>
        </p:nvSpPr>
        <p:spPr>
          <a:xfrm flipH="1" flipV="1">
            <a:off x="5290112" y="3147258"/>
            <a:ext cx="1920000" cy="936000"/>
          </a:xfrm>
          <a:prstGeom prst="rtTriangle">
            <a:avLst/>
          </a:prstGeom>
          <a:solidFill>
            <a:srgbClr val="A2E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cxnSp>
        <p:nvCxnSpPr>
          <p:cNvPr id="43" name="直接连接符 42"/>
          <p:cNvCxnSpPr/>
          <p:nvPr/>
        </p:nvCxnSpPr>
        <p:spPr>
          <a:xfrm>
            <a:off x="2601814" y="3147258"/>
            <a:ext cx="1919345" cy="192000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直角三角形 44"/>
          <p:cNvSpPr/>
          <p:nvPr/>
        </p:nvSpPr>
        <p:spPr>
          <a:xfrm flipH="1" flipV="1">
            <a:off x="8938410" y="3152954"/>
            <a:ext cx="960000" cy="936000"/>
          </a:xfrm>
          <a:prstGeom prst="rtTriangle">
            <a:avLst/>
          </a:prstGeom>
          <a:solidFill>
            <a:srgbClr val="A2E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cxnSp>
        <p:nvCxnSpPr>
          <p:cNvPr id="29" name="直接连接符 28"/>
          <p:cNvCxnSpPr>
            <a:stCxn id="26" idx="0"/>
          </p:cNvCxnSpPr>
          <p:nvPr/>
        </p:nvCxnSpPr>
        <p:spPr>
          <a:xfrm>
            <a:off x="8938411" y="3152954"/>
            <a:ext cx="959132" cy="96000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2601600" y="5072128"/>
            <a:ext cx="192000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5290766" y="5072128"/>
            <a:ext cx="192000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7978197" y="5072128"/>
            <a:ext cx="192000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rot="5400000">
            <a:off x="1637888" y="4120102"/>
            <a:ext cx="192000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rot="5400000">
            <a:off x="4329898" y="4123417"/>
            <a:ext cx="192000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rot="5400000">
            <a:off x="7022794" y="4119988"/>
            <a:ext cx="192000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rot="5400000">
            <a:off x="6728458" y="4584937"/>
            <a:ext cx="96000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rot="5400000">
            <a:off x="9420252" y="4598498"/>
            <a:ext cx="96000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rot="10800000">
            <a:off x="7971338" y="3161432"/>
            <a:ext cx="96000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椭圆 55"/>
          <p:cNvSpPr/>
          <p:nvPr/>
        </p:nvSpPr>
        <p:spPr>
          <a:xfrm>
            <a:off x="8016213" y="6405331"/>
            <a:ext cx="384043" cy="288032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8688288" y="6405331"/>
            <a:ext cx="384043" cy="288032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9360363" y="6405331"/>
            <a:ext cx="384043" cy="288032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25" grpId="0" animBg="1"/>
      <p:bldP spid="22" grpId="0" animBg="1"/>
      <p:bldP spid="30" grpId="0"/>
      <p:bldP spid="14" grpId="0"/>
      <p:bldP spid="19" grpId="0"/>
      <p:bldP spid="20" grpId="0"/>
      <p:bldP spid="21" grpId="0"/>
      <p:bldP spid="26" grpId="0" animBg="1"/>
      <p:bldP spid="41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4363" y="2050533"/>
            <a:ext cx="1397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50900" y="2050532"/>
            <a:ext cx="15748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676" y="3094208"/>
            <a:ext cx="17272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38933" y="2768852"/>
            <a:ext cx="14605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137185" y="938269"/>
            <a:ext cx="1536000" cy="48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1137185" y="2158985"/>
            <a:ext cx="672075" cy="560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.</a:t>
            </a:r>
            <a:r>
              <a:rPr lang="en-US" altLang="zh-CN" sz="3200" b="1" dirty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标题 3"/>
          <p:cNvSpPr>
            <a:spLocks noGrp="1" noChangeArrowheads="1"/>
          </p:cNvSpPr>
          <p:nvPr/>
        </p:nvSpPr>
        <p:spPr bwMode="auto">
          <a:xfrm>
            <a:off x="1651107" y="2162808"/>
            <a:ext cx="5280587" cy="95628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在右边的图形中，你能找出几个四边形？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1－15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61922" y="2062973"/>
            <a:ext cx="2644775" cy="234251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74363" y="2069814"/>
            <a:ext cx="1397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676" y="3070837"/>
            <a:ext cx="17272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50900" y="2069813"/>
            <a:ext cx="15748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35413" y="2759931"/>
            <a:ext cx="14605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95726" y="2069814"/>
            <a:ext cx="24257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37039" y="2768852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99246" y="2034571"/>
            <a:ext cx="24257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9480" y="2781293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677" y="2050532"/>
            <a:ext cx="17399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2890" y="2066493"/>
            <a:ext cx="17399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63342" y="2062974"/>
            <a:ext cx="17399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75784" y="2059454"/>
            <a:ext cx="17399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28118" y="2050533"/>
            <a:ext cx="26670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697E-6 L -0.51511 0.1781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75147E-6 L -0.49184 0.1892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19574E-6 L -0.28351 0.02809 " pathEditMode="relative" ptsTypes="AA">
                                      <p:cBhvr>
                                        <p:cTn id="4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4137E-6 L -0.25955 0.0129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0235E-6 L -0.51181 0.3853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00" y="1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4137E-6 L -0.29635 0.251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31553E-7 L -0.07535 0.34085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1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6.39086E-7 L -0.05868 0.33097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1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421746" y="1133045"/>
            <a:ext cx="480000" cy="507043"/>
            <a:chOff x="719592" y="1018103"/>
            <a:chExt cx="360000" cy="380282"/>
          </a:xfrm>
        </p:grpSpPr>
        <p:pic>
          <p:nvPicPr>
            <p:cNvPr id="20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791580" y="102357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1103445" y="1386567"/>
            <a:ext cx="9313035" cy="10262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下面是我国古代建筑上一种常见的窗格图案。你能从中找出边数相同的图形吗？在图中描一描。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2" name="图片 31" descr="1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75521" y="2508846"/>
            <a:ext cx="7349759" cy="3970843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7595" y="3276932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35627" y="4943641"/>
            <a:ext cx="8890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7648" y="4813103"/>
            <a:ext cx="10414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5625" y="4078002"/>
            <a:ext cx="12319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1645" y="2688426"/>
            <a:ext cx="11049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8021" y="4237039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280576" y="5179968"/>
            <a:ext cx="589336" cy="60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utoShape 12"/>
          <p:cNvSpPr>
            <a:spLocks noChangeArrowheads="1"/>
          </p:cNvSpPr>
          <p:nvPr/>
        </p:nvSpPr>
        <p:spPr bwMode="auto">
          <a:xfrm flipH="1">
            <a:off x="9168342" y="3660975"/>
            <a:ext cx="2496277" cy="1344149"/>
          </a:xfrm>
          <a:prstGeom prst="wedgeRoundRectCallout">
            <a:avLst>
              <a:gd name="adj1" fmla="val -32460"/>
              <a:gd name="adj2" fmla="val 69718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 lIns="121917" tIns="60958" rIns="121917" bIns="60958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9168342" y="3825219"/>
            <a:ext cx="2496277" cy="10561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9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我找出的图形都有</a:t>
            </a:r>
            <a:r>
              <a:rPr lang="en-US" altLang="zh-CN" sz="2900" dirty="0" smtClean="0">
                <a:ea typeface="楷体_GB2312" panose="0201060903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9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条边，是三角形。</a:t>
            </a:r>
            <a:endParaRPr lang="zh-CN" altLang="en-US" sz="29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17" name="图片 16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353579" y="4676116"/>
            <a:ext cx="838421" cy="61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9168341" y="4004041"/>
            <a:ext cx="2304256" cy="864096"/>
          </a:xfrm>
          <a:prstGeom prst="wedgeRoundRectCallout">
            <a:avLst>
              <a:gd name="adj1" fmla="val 52073"/>
              <a:gd name="adj2" fmla="val 67280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 lIns="121917" tIns="60958" rIns="121917" bIns="60958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标题 3"/>
          <p:cNvSpPr>
            <a:spLocks noGrp="1" noChangeArrowheads="1"/>
          </p:cNvSpPr>
          <p:nvPr/>
        </p:nvSpPr>
        <p:spPr bwMode="auto">
          <a:xfrm>
            <a:off x="9072331" y="3913485"/>
            <a:ext cx="2592288" cy="10561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9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我找出的图形都有</a:t>
            </a:r>
            <a:r>
              <a:rPr lang="en-US" altLang="zh-CN" sz="2900" dirty="0" smtClean="0">
                <a:ea typeface="楷体_GB2312" panose="0201060903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9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条边。</a:t>
            </a:r>
            <a:endParaRPr lang="zh-CN" altLang="en-US" sz="29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80576" y="4865629"/>
            <a:ext cx="576064" cy="77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AutoShape 12"/>
          <p:cNvSpPr>
            <a:spLocks noChangeArrowheads="1"/>
          </p:cNvSpPr>
          <p:nvPr/>
        </p:nvSpPr>
        <p:spPr bwMode="auto">
          <a:xfrm flipV="1">
            <a:off x="9264352" y="3902761"/>
            <a:ext cx="2400267" cy="864096"/>
          </a:xfrm>
          <a:prstGeom prst="wedgeRoundRectCallout">
            <a:avLst>
              <a:gd name="adj1" fmla="val 42711"/>
              <a:gd name="adj2" fmla="val -69009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 lIns="121917" tIns="60958" rIns="121917" bIns="60958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9168341" y="3852996"/>
            <a:ext cx="2592288" cy="960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我找出的图形都有</a:t>
            </a:r>
            <a:r>
              <a:rPr lang="en-US" altLang="zh-CN" sz="2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29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条边。</a:t>
            </a:r>
            <a:endParaRPr lang="zh-CN" altLang="en-US" sz="2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5" grpId="0" animBg="1"/>
      <p:bldP spid="15" grpId="1" animBg="1"/>
      <p:bldP spid="15" grpId="2" animBg="1"/>
      <p:bldP spid="16" grpId="0"/>
      <p:bldP spid="16" grpId="1"/>
      <p:bldP spid="16" grpId="2"/>
      <p:bldP spid="18" grpId="0" animBg="1"/>
      <p:bldP spid="18" grpId="1" animBg="1"/>
      <p:bldP spid="19" grpId="0"/>
      <p:bldP spid="19" grpId="1"/>
      <p:bldP spid="22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1-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82451" y="1382073"/>
            <a:ext cx="4409855" cy="2382505"/>
          </a:xfrm>
          <a:prstGeom prst="rect">
            <a:avLst/>
          </a:prstGeom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696" y="1842923"/>
            <a:ext cx="6858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58515" y="2842948"/>
            <a:ext cx="53340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3728" y="2764626"/>
            <a:ext cx="62484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0514" y="2323566"/>
            <a:ext cx="739140" cy="63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8126" y="1489820"/>
            <a:ext cx="6629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9951" y="2418988"/>
            <a:ext cx="54864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7"/>
          <p:cNvGrpSpPr/>
          <p:nvPr/>
        </p:nvGrpSpPr>
        <p:grpSpPr>
          <a:xfrm>
            <a:off x="614251" y="982777"/>
            <a:ext cx="480000" cy="507043"/>
            <a:chOff x="719592" y="1018103"/>
            <a:chExt cx="360000" cy="380282"/>
          </a:xfrm>
        </p:grpSpPr>
        <p:pic>
          <p:nvPicPr>
            <p:cNvPr id="21" name="Picture 6"/>
            <p:cNvPicPr>
              <a:picLocks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791580" y="102357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组合 23"/>
          <p:cNvGrpSpPr/>
          <p:nvPr/>
        </p:nvGrpSpPr>
        <p:grpSpPr>
          <a:xfrm>
            <a:off x="1382095" y="3887496"/>
            <a:ext cx="9505056" cy="2106608"/>
            <a:chOff x="251520" y="555526"/>
            <a:chExt cx="6480720" cy="576064"/>
          </a:xfrm>
        </p:grpSpPr>
        <p:sp>
          <p:nvSpPr>
            <p:cNvPr id="25" name="矩形 24"/>
            <p:cNvSpPr/>
            <p:nvPr/>
          </p:nvSpPr>
          <p:spPr>
            <a:xfrm>
              <a:off x="251520" y="555526"/>
              <a:ext cx="6480720" cy="576064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2411760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4573673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图片 28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50447" y="4676944"/>
            <a:ext cx="838421" cy="61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19065" y="5017503"/>
            <a:ext cx="576064" cy="77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8105" y="5208842"/>
            <a:ext cx="589336" cy="608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AutoShape 12"/>
          <p:cNvSpPr>
            <a:spLocks noChangeArrowheads="1"/>
          </p:cNvSpPr>
          <p:nvPr/>
        </p:nvSpPr>
        <p:spPr bwMode="auto">
          <a:xfrm flipV="1">
            <a:off x="8102841" y="4054635"/>
            <a:ext cx="2400267" cy="864096"/>
          </a:xfrm>
          <a:prstGeom prst="wedgeRoundRectCallout">
            <a:avLst>
              <a:gd name="adj1" fmla="val 42711"/>
              <a:gd name="adj2" fmla="val -69009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 lIns="121917" tIns="60958" rIns="121917" bIns="60958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" name="AutoShape 12"/>
          <p:cNvSpPr>
            <a:spLocks noChangeArrowheads="1"/>
          </p:cNvSpPr>
          <p:nvPr/>
        </p:nvSpPr>
        <p:spPr bwMode="auto">
          <a:xfrm flipH="1">
            <a:off x="1862148" y="4004870"/>
            <a:ext cx="2496277" cy="1344149"/>
          </a:xfrm>
          <a:prstGeom prst="wedgeRoundRectCallout">
            <a:avLst>
              <a:gd name="adj1" fmla="val 35817"/>
              <a:gd name="adj2" fmla="val 66941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 lIns="121917" tIns="60958" rIns="121917" bIns="60958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AutoShape 12"/>
          <p:cNvSpPr>
            <a:spLocks noChangeArrowheads="1"/>
          </p:cNvSpPr>
          <p:nvPr/>
        </p:nvSpPr>
        <p:spPr bwMode="auto">
          <a:xfrm flipH="1">
            <a:off x="5318532" y="4029699"/>
            <a:ext cx="2304256" cy="864096"/>
          </a:xfrm>
          <a:prstGeom prst="wedgeRoundRectCallout">
            <a:avLst>
              <a:gd name="adj1" fmla="val 52073"/>
              <a:gd name="adj2" fmla="val 67280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 lIns="121917" tIns="60958" rIns="121917" bIns="60958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1862148" y="4169114"/>
            <a:ext cx="2496277" cy="10561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我找出的图形都有</a:t>
            </a:r>
            <a:r>
              <a:rPr lang="en-US" altLang="zh-CN" sz="2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条边，是三角形。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5222521" y="3939143"/>
            <a:ext cx="2592288" cy="10561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我找出的图形都有</a:t>
            </a:r>
            <a:r>
              <a:rPr lang="en-US" altLang="zh-CN" sz="2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</a:t>
            </a:r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条边。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8006831" y="4004870"/>
            <a:ext cx="2592288" cy="960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我找出的图形都有</a:t>
            </a:r>
            <a:r>
              <a:rPr lang="en-US" altLang="zh-CN" sz="2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条边。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4329" y="5457246"/>
            <a:ext cx="6858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6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2255" y="5322030"/>
            <a:ext cx="533400" cy="67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8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74959" y="5257954"/>
            <a:ext cx="62484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0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66671" y="5196994"/>
            <a:ext cx="739140" cy="63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1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62949" y="5133819"/>
            <a:ext cx="6629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2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90873" y="5130009"/>
            <a:ext cx="54864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35" grpId="0" animBg="1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755903" y="868010"/>
            <a:ext cx="480000" cy="507043"/>
            <a:chOff x="719592" y="1018103"/>
            <a:chExt cx="360000" cy="380282"/>
          </a:xfrm>
        </p:grpSpPr>
        <p:pic>
          <p:nvPicPr>
            <p:cNvPr id="20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791580" y="1023578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AutoShape 12"/>
          <p:cNvSpPr>
            <a:spLocks noChangeArrowheads="1"/>
          </p:cNvSpPr>
          <p:nvPr/>
        </p:nvSpPr>
        <p:spPr bwMode="auto">
          <a:xfrm flipH="1">
            <a:off x="2362177" y="2707909"/>
            <a:ext cx="4896544" cy="480053"/>
          </a:xfrm>
          <a:prstGeom prst="wedgeRoundRectCallout">
            <a:avLst>
              <a:gd name="adj1" fmla="val 55933"/>
              <a:gd name="adj2" fmla="val 12857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 lIns="121917" tIns="60958" rIns="121917" bIns="60958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2362178" y="2679506"/>
            <a:ext cx="4800533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长方形和正方形都是几边形？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1498081" y="1274789"/>
            <a:ext cx="3360373" cy="10561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32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像这样有</a:t>
            </a:r>
            <a:r>
              <a:rPr lang="en-US" altLang="zh-CN" sz="3200" dirty="0" smtClean="0">
                <a:ea typeface="楷体_GB2312" panose="0201060903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32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条边的图形是四边形。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98081" y="2364710"/>
            <a:ext cx="748736" cy="91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47536" y="1116572"/>
            <a:ext cx="1847851" cy="1581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1298" y="1370800"/>
            <a:ext cx="1562100" cy="127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9308" y="1370799"/>
            <a:ext cx="1701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47020" y="1370799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1498081" y="3324817"/>
            <a:ext cx="8352928" cy="4800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下面的图形各有几条边？是几边形呢？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AutoShape 12"/>
          <p:cNvSpPr>
            <a:spLocks noChangeArrowheads="1"/>
          </p:cNvSpPr>
          <p:nvPr/>
        </p:nvSpPr>
        <p:spPr bwMode="auto">
          <a:xfrm>
            <a:off x="5530529" y="4022600"/>
            <a:ext cx="3744416" cy="908848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 lIns="121917" tIns="60958" rIns="121917" bIns="60958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5434519" y="4021774"/>
            <a:ext cx="3936437" cy="8640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这两个图形各有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条边，是五边形。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AutoShape 12"/>
          <p:cNvSpPr>
            <a:spLocks noChangeArrowheads="1"/>
          </p:cNvSpPr>
          <p:nvPr/>
        </p:nvSpPr>
        <p:spPr bwMode="auto">
          <a:xfrm flipV="1">
            <a:off x="2458189" y="5341867"/>
            <a:ext cx="3937199" cy="864096"/>
          </a:xfrm>
          <a:prstGeom prst="wedgeRoundRectCallout">
            <a:avLst>
              <a:gd name="adj1" fmla="val -59489"/>
              <a:gd name="adj2" fmla="val -26186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 lIns="121917" tIns="60958" rIns="121917" bIns="60958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4" name="标题 3"/>
          <p:cNvSpPr>
            <a:spLocks noGrp="1" noChangeArrowheads="1"/>
          </p:cNvSpPr>
          <p:nvPr/>
        </p:nvSpPr>
        <p:spPr bwMode="auto">
          <a:xfrm>
            <a:off x="2458949" y="5341040"/>
            <a:ext cx="3936437" cy="8640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这两个图形各有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条边，是六边形。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711" y="5169320"/>
            <a:ext cx="1436371" cy="14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82924" y="5169320"/>
            <a:ext cx="1584960" cy="141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594092" y="5533889"/>
            <a:ext cx="576064" cy="77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62977" y="4214622"/>
            <a:ext cx="672075" cy="7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QQ截图20160620154952.png"/>
          <p:cNvPicPr>
            <a:picLocks noChangeAspect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2125" y="3900881"/>
            <a:ext cx="2688297" cy="1298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8" grpId="0"/>
      <p:bldP spid="35" grpId="0"/>
      <p:bldP spid="39" grpId="0" animBg="1"/>
      <p:bldP spid="40" grpId="0"/>
      <p:bldP spid="42" grpId="0" animBg="1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41120"/>
            <a:ext cx="10363200" cy="1143000"/>
          </a:xfrm>
        </p:spPr>
        <p:txBody>
          <a:bodyPr/>
          <a:lstStyle/>
          <a:p>
            <a:pPr eaLnBrk="1" hangingPunct="1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生活中的四边形</a:t>
            </a:r>
          </a:p>
        </p:txBody>
      </p:sp>
      <p:pic>
        <p:nvPicPr>
          <p:cNvPr id="6" name="Picture 3" descr="2007822945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7351" y="1719263"/>
            <a:ext cx="7112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无标题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61217" y="692150"/>
            <a:ext cx="6096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1341120"/>
            <a:ext cx="10363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生活中的四边形</a:t>
            </a:r>
            <a:endParaRPr kumimoji="0" lang="zh-CN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1424" y="1220755"/>
            <a:ext cx="1536000" cy="48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815413" y="1892829"/>
            <a:ext cx="7505627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.  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在四边形下面的</a:t>
            </a:r>
            <a:r>
              <a:rPr lang="zh-CN" altLang="en-US" sz="3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（  ）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里画“  ”。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0624" y="1987813"/>
            <a:ext cx="432000" cy="37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图片 60" descr="1－1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99456" y="2564905"/>
            <a:ext cx="10048875" cy="1428751"/>
          </a:xfrm>
          <a:prstGeom prst="rect">
            <a:avLst/>
          </a:prstGeom>
        </p:spPr>
      </p:pic>
      <p:sp>
        <p:nvSpPr>
          <p:cNvPr id="63" name="标题 3"/>
          <p:cNvSpPr>
            <a:spLocks noGrp="1" noChangeArrowheads="1"/>
          </p:cNvSpPr>
          <p:nvPr/>
        </p:nvSpPr>
        <p:spPr bwMode="auto">
          <a:xfrm>
            <a:off x="1319445" y="4005064"/>
            <a:ext cx="1920213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4" name="标题 3"/>
          <p:cNvSpPr>
            <a:spLocks noGrp="1" noChangeArrowheads="1"/>
          </p:cNvSpPr>
          <p:nvPr/>
        </p:nvSpPr>
        <p:spPr bwMode="auto">
          <a:xfrm>
            <a:off x="4367808" y="4005064"/>
            <a:ext cx="1647981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" name="标题 3"/>
          <p:cNvSpPr>
            <a:spLocks noGrp="1" noChangeArrowheads="1"/>
          </p:cNvSpPr>
          <p:nvPr/>
        </p:nvSpPr>
        <p:spPr bwMode="auto">
          <a:xfrm>
            <a:off x="7152117" y="4005064"/>
            <a:ext cx="1722376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2" name="标题 3"/>
          <p:cNvSpPr>
            <a:spLocks noGrp="1" noChangeArrowheads="1"/>
          </p:cNvSpPr>
          <p:nvPr/>
        </p:nvSpPr>
        <p:spPr bwMode="auto">
          <a:xfrm>
            <a:off x="9648395" y="4005064"/>
            <a:ext cx="1690165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3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24459" y="4147320"/>
            <a:ext cx="432000" cy="37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43872" y="4147320"/>
            <a:ext cx="432000" cy="37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3552" y="4172203"/>
            <a:ext cx="432000" cy="378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63" grpId="0"/>
      <p:bldP spid="64" grpId="0"/>
      <p:bldP spid="71" grpId="0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1424" y="932723"/>
            <a:ext cx="1536000" cy="48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815413" y="1553945"/>
            <a:ext cx="672075" cy="5600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.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1295466" y="1549934"/>
            <a:ext cx="9889099" cy="960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钉子板上围出的各是什么图形？你能围出四边形、五边形和六边形吗？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14" descr="1－13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88468" y="2815162"/>
            <a:ext cx="7010400" cy="2948940"/>
          </a:xfrm>
          <a:prstGeom prst="rect">
            <a:avLst/>
          </a:prstGeom>
        </p:spPr>
      </p:pic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3120879" y="5578526"/>
            <a:ext cx="1440160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四边形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5233114" y="5578526"/>
            <a:ext cx="1440160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五边形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标题 3"/>
          <p:cNvSpPr>
            <a:spLocks noGrp="1" noChangeArrowheads="1"/>
          </p:cNvSpPr>
          <p:nvPr/>
        </p:nvSpPr>
        <p:spPr bwMode="auto">
          <a:xfrm>
            <a:off x="7729391" y="5578526"/>
            <a:ext cx="1440160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六边形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4" grpId="0"/>
      <p:bldP spid="16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1424" y="836712"/>
            <a:ext cx="1536000" cy="48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911424" y="1518373"/>
            <a:ext cx="10753195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.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数数下面的图形各有几条边，照样子写一写，再填表。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 descr="1－14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273936" y="2210464"/>
            <a:ext cx="9645651" cy="2551429"/>
          </a:xfrm>
          <a:prstGeom prst="rect">
            <a:avLst/>
          </a:prstGeom>
        </p:spPr>
      </p:pic>
      <p:sp>
        <p:nvSpPr>
          <p:cNvPr id="15" name="标题 3"/>
          <p:cNvSpPr>
            <a:spLocks noGrp="1" noChangeArrowheads="1"/>
          </p:cNvSpPr>
          <p:nvPr/>
        </p:nvSpPr>
        <p:spPr bwMode="auto">
          <a:xfrm>
            <a:off x="3599723" y="2458463"/>
            <a:ext cx="576064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700" dirty="0" smtClean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700" b="1" dirty="0">
              <a:solidFill>
                <a:srgbClr val="FF0000"/>
              </a:solidFill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8112224" y="2554474"/>
            <a:ext cx="576064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700" dirty="0" smtClean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700" b="1" dirty="0">
              <a:solidFill>
                <a:srgbClr val="FF0000"/>
              </a:solidFill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5903979" y="2517150"/>
            <a:ext cx="576064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700" dirty="0" smtClean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700" b="1" dirty="0">
              <a:solidFill>
                <a:srgbClr val="FF0000"/>
              </a:solidFill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" name="标题 3"/>
          <p:cNvSpPr>
            <a:spLocks noGrp="1" noChangeArrowheads="1"/>
          </p:cNvSpPr>
          <p:nvPr/>
        </p:nvSpPr>
        <p:spPr bwMode="auto">
          <a:xfrm>
            <a:off x="3599723" y="3802613"/>
            <a:ext cx="576064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700" dirty="0" smtClean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700" b="1" dirty="0">
              <a:solidFill>
                <a:srgbClr val="FF0000"/>
              </a:solidFill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10032438" y="2458463"/>
            <a:ext cx="576064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700" dirty="0" smtClean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700" b="1" dirty="0">
              <a:solidFill>
                <a:srgbClr val="FF0000"/>
              </a:solidFill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8112225" y="3802613"/>
            <a:ext cx="480053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700" dirty="0" smtClean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700" b="1" dirty="0">
              <a:solidFill>
                <a:srgbClr val="FF0000"/>
              </a:solidFill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" name="标题 3"/>
          <p:cNvSpPr>
            <a:spLocks noGrp="1" noChangeArrowheads="1"/>
          </p:cNvSpPr>
          <p:nvPr/>
        </p:nvSpPr>
        <p:spPr bwMode="auto">
          <a:xfrm>
            <a:off x="5903979" y="3802613"/>
            <a:ext cx="576064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700" dirty="0" smtClean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700" b="1" dirty="0">
              <a:solidFill>
                <a:srgbClr val="FF0000"/>
              </a:solidFill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10032438" y="3790171"/>
            <a:ext cx="480053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700" dirty="0" smtClean="0">
                <a:solidFill>
                  <a:srgbClr val="FF0000"/>
                </a:solidFill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700" b="1" dirty="0">
              <a:solidFill>
                <a:srgbClr val="FF0000"/>
              </a:solidFill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2831638" y="4898762"/>
            <a:ext cx="5760640" cy="0"/>
          </a:xfrm>
          <a:prstGeom prst="line">
            <a:avLst/>
          </a:prstGeom>
          <a:ln w="19050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2831638" y="5379229"/>
            <a:ext cx="5760640" cy="0"/>
          </a:xfrm>
          <a:prstGeom prst="line">
            <a:avLst/>
          </a:prstGeom>
          <a:ln w="19050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2831638" y="5859695"/>
            <a:ext cx="5760640" cy="0"/>
          </a:xfrm>
          <a:prstGeom prst="line">
            <a:avLst/>
          </a:prstGeom>
          <a:ln w="19050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4751851" y="4898762"/>
            <a:ext cx="0" cy="960933"/>
          </a:xfrm>
          <a:prstGeom prst="line">
            <a:avLst/>
          </a:prstGeom>
          <a:ln w="19050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6672064" y="4898762"/>
            <a:ext cx="0" cy="960933"/>
          </a:xfrm>
          <a:prstGeom prst="line">
            <a:avLst/>
          </a:prstGeom>
          <a:ln w="19050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标题 3"/>
          <p:cNvSpPr>
            <a:spLocks noGrp="1" noChangeArrowheads="1"/>
          </p:cNvSpPr>
          <p:nvPr/>
        </p:nvSpPr>
        <p:spPr bwMode="auto">
          <a:xfrm>
            <a:off x="2927648" y="4874399"/>
            <a:ext cx="1824203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四边形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4751851" y="4874399"/>
            <a:ext cx="1920213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五边形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6672065" y="4874399"/>
            <a:ext cx="1920213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六边形</a:t>
            </a:r>
            <a:endParaRPr lang="zh-CN" altLang="en-US" sz="2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2831638" y="5366374"/>
            <a:ext cx="1920213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r>
              <a:rPr lang="zh-CN" altLang="en-US" sz="29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个</a:t>
            </a:r>
            <a:endParaRPr lang="zh-CN" altLang="en-US" sz="29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4751851" y="5366374"/>
            <a:ext cx="1920213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zh-CN" altLang="en-US" sz="2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lang="zh-CN" altLang="en-US" sz="29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个</a:t>
            </a:r>
            <a:endParaRPr lang="zh-CN" altLang="en-US" sz="29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6672065" y="5366374"/>
            <a:ext cx="1920213" cy="480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zh-CN" altLang="en-US" sz="29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9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lang="zh-CN" altLang="en-US" sz="29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个</a:t>
            </a:r>
            <a:endParaRPr lang="zh-CN" altLang="en-US" sz="29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3311691" y="5341491"/>
            <a:ext cx="576064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9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9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5231904" y="5341491"/>
            <a:ext cx="576064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900" dirty="0" smtClean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900" b="1" dirty="0"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7152118" y="5341491"/>
            <a:ext cx="576064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 anchor="ctr"/>
          <a:lstStyle/>
          <a:p>
            <a:pPr algn="ctr"/>
            <a:r>
              <a:rPr lang="en-US" altLang="zh-CN" sz="2900" dirty="0" smtClean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900" b="1" dirty="0"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宽屏</PresentationFormat>
  <Paragraphs>69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楷体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生活中的四边形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2023-01-16T19:37:29Z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F7C729242A6B40D1B0E2F41B21BBD525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