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1" r:id="rId3"/>
    <p:sldId id="266" r:id="rId4"/>
    <p:sldId id="264" r:id="rId5"/>
    <p:sldId id="268" r:id="rId6"/>
    <p:sldId id="269" r:id="rId7"/>
    <p:sldId id="279" r:id="rId8"/>
    <p:sldId id="281" r:id="rId9"/>
    <p:sldId id="270" r:id="rId10"/>
    <p:sldId id="278" r:id="rId11"/>
    <p:sldId id="280" r:id="rId12"/>
    <p:sldId id="272" r:id="rId13"/>
    <p:sldId id="277" r:id="rId14"/>
    <p:sldId id="273" r:id="rId15"/>
    <p:sldId id="276" r:id="rId16"/>
    <p:sldId id="274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DC"/>
    <a:srgbClr val="CE100F"/>
    <a:srgbClr val="02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36F91703-0D3F-4E28-8B03-A39AC3EEAD4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1ECD5D5-EE7A-43D8-940B-20FAEC8CFE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49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F73E6-F5EE-41A0-8908-6022FE5387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328F5-6FF7-4EEC-B5D5-37BDC8B54E1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15AA1-FD14-4C98-B58D-8CB83BC3DAC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F93D7-7EA3-4C75-8680-79E44C2D7D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350C3-2D10-4BB6-9C5F-45BB5B20E2F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F38A6-B5C2-4010-9148-D2971A9E124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9A78F-D1F2-461B-AABB-ABD614969E5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EE72-C260-4106-BF15-8D3F2BA9EA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57C2-FF9E-445B-B3F8-ED4AC19723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F2C61-25A3-436B-BF98-EBB6EAFC44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4813C-6DC9-487B-BDCC-D86CEBA172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标题和内容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DCE87-8AA1-4A47-944B-8C9BAF8000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E898-CB29-4C64-BCF2-7C4423FEF02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A6F05-7C17-4E90-92ED-62B64FDCBB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62C8-36F8-4302-BD59-258A8986E6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343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旧知回顾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146A-ED32-4DF3-B319-58BB8B3F6A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问题探究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EE288-E863-4B6B-84B3-2D33823C95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A6B70-ADA4-476C-BC4B-766E25AAFF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D9265-0DDD-4CF8-A8D6-104D30A97DF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36E43-0FD0-46D5-847B-3EDE364C127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759F73-1FD8-4145-A733-B3934128406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1320113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  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</a:t>
            </a:r>
            <a:endParaRPr lang="en-US" altLang="zh-CN" sz="6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60400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5651500" y="3506788"/>
          <a:ext cx="290512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5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众数</a:t>
                      </a:r>
                    </a:p>
                  </a:txBody>
                  <a:tcPr marL="91433" marR="91433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中位数</a:t>
                      </a:r>
                    </a:p>
                  </a:txBody>
                  <a:tcPr marL="91433" marR="91433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甲</a:t>
                      </a:r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乙</a:t>
                      </a:r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dirty="0" smtClean="0"/>
                    </a:p>
                  </a:txBody>
                  <a:tcPr marL="91433" marR="91433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/>
                        <a:t>平均数</a:t>
                      </a:r>
                    </a:p>
                  </a:txBody>
                  <a:tcPr marL="91433" marR="91433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/>
                        <a:t>方差</a:t>
                      </a:r>
                    </a:p>
                  </a:txBody>
                  <a:tcPr marL="91433" marR="91433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甲</a:t>
                      </a:r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乙</a:t>
                      </a:r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33" marR="91433">
                    <a:solidFill>
                      <a:srgbClr val="E7F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9888" y="1957388"/>
            <a:ext cx="8129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      (1)</a:t>
            </a:r>
            <a:r>
              <a:rPr lang="zh-CN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为了计算方便，先统计两组数据，再分别求平均数、方差、中位数及众数：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369888" y="725488"/>
            <a:ext cx="7915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        (3)</a:t>
            </a:r>
            <a:r>
              <a:rPr lang="zh-CN" altLang="en-US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根据</a:t>
            </a:r>
            <a:r>
              <a:rPr lang="zh-CN" altLang="zh-CN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折线</a:t>
            </a:r>
            <a:r>
              <a:rPr lang="zh-CN" altLang="en-US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统计图，</a:t>
            </a:r>
            <a:r>
              <a:rPr lang="zh-CN" altLang="zh-CN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分析</a:t>
            </a:r>
            <a:r>
              <a:rPr lang="zh-CN" altLang="en-US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两家公司该品牌汽车销售量的变化趋势</a:t>
            </a:r>
            <a:r>
              <a:rPr lang="en-US" altLang="zh-CN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zh-CN" sz="2400" b="1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9488" y="2033588"/>
            <a:ext cx="512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解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254125" y="3511550"/>
          <a:ext cx="422275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511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一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二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三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四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五</a:t>
                      </a:r>
                      <a:endParaRPr lang="zh-CN" alt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甲</a:t>
                      </a:r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乙</a:t>
                      </a:r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六</a:t>
                      </a:r>
                      <a:endParaRPr lang="zh-CN" altLang="en-US" sz="2400" dirty="0"/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七</a:t>
                      </a:r>
                      <a:endParaRPr lang="zh-CN" altLang="en-US" sz="2400" dirty="0"/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八</a:t>
                      </a:r>
                      <a:endParaRPr lang="zh-CN" altLang="en-US" sz="2400" dirty="0"/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九</a:t>
                      </a:r>
                      <a:endParaRPr lang="zh-CN" altLang="en-US" sz="2400" dirty="0"/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十</a:t>
                      </a:r>
                      <a:endParaRPr lang="zh-CN" altLang="en-US" sz="2400" dirty="0"/>
                    </a:p>
                  </a:txBody>
                  <a:tcPr marL="91420" marR="9142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甲</a:t>
                      </a:r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乙</a:t>
                      </a:r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91420" marR="91420">
                    <a:solidFill>
                      <a:srgbClr val="E7F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05038" y="3992563"/>
            <a:ext cx="512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11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65350" y="4454525"/>
            <a:ext cx="51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3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36863" y="4454525"/>
            <a:ext cx="51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4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76550" y="3992563"/>
            <a:ext cx="514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9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06788" y="4454525"/>
            <a:ext cx="51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5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48063" y="3992563"/>
            <a:ext cx="514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6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178300" y="4454525"/>
            <a:ext cx="51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8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221163" y="3992563"/>
            <a:ext cx="512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9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849813" y="4454525"/>
            <a:ext cx="51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12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892675" y="3992563"/>
            <a:ext cx="51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14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165350" y="5749925"/>
            <a:ext cx="51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8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836863" y="5749925"/>
            <a:ext cx="51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8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06788" y="5749925"/>
            <a:ext cx="51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13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178300" y="5749925"/>
            <a:ext cx="512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13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49813" y="5749925"/>
            <a:ext cx="51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16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165350" y="5367338"/>
            <a:ext cx="51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7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836863" y="5367338"/>
            <a:ext cx="512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7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506788" y="5367338"/>
            <a:ext cx="514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7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178300" y="5367338"/>
            <a:ext cx="51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10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49813" y="5367338"/>
            <a:ext cx="512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10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624638" y="4454525"/>
            <a:ext cx="51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8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618288" y="3978275"/>
            <a:ext cx="51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7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615238" y="4454525"/>
            <a:ext cx="51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8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7658100" y="3992563"/>
            <a:ext cx="512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9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618288" y="5788025"/>
            <a:ext cx="512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9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615238" y="5749925"/>
            <a:ext cx="769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17.0</a:t>
            </a:r>
            <a:endParaRPr lang="zh-CN" altLang="zh-CN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6618288" y="5367338"/>
            <a:ext cx="512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9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7658100" y="5349875"/>
            <a:ext cx="62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5.2</a:t>
            </a:r>
            <a:endParaRPr lang="zh-CN" altLang="zh-C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9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9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9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9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9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9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19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39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9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9"/>
                            </p:stCondLst>
                            <p:childTnLst>
                              <p:par>
                                <p:cTn id="10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9"/>
                            </p:stCondLst>
                            <p:childTnLst>
                              <p:par>
                                <p:cTn id="10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9"/>
                            </p:stCondLst>
                            <p:childTnLst>
                              <p:par>
                                <p:cTn id="1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39"/>
                            </p:stCondLst>
                            <p:childTnLst>
                              <p:par>
                                <p:cTn id="1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19"/>
                            </p:stCondLst>
                            <p:childTnLst>
                              <p:par>
                                <p:cTn id="1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99"/>
                            </p:stCondLst>
                            <p:childTnLst>
                              <p:par>
                                <p:cTn id="1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19"/>
                            </p:stCondLst>
                            <p:childTnLst>
                              <p:par>
                                <p:cTn id="1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39"/>
                            </p:stCondLst>
                            <p:childTnLst>
                              <p:par>
                                <p:cTn id="1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9"/>
                            </p:stCondLst>
                            <p:childTnLst>
                              <p:par>
                                <p:cTn id="1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9"/>
                            </p:stCondLst>
                            <p:childTnLst>
                              <p:par>
                                <p:cTn id="1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39"/>
                            </p:stCondLst>
                            <p:childTnLst>
                              <p:par>
                                <p:cTn id="17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9"/>
                            </p:stCondLst>
                            <p:childTnLst>
                              <p:par>
                                <p:cTn id="18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9"/>
                            </p:stCondLst>
                            <p:childTnLst>
                              <p:par>
                                <p:cTn id="19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39"/>
                            </p:stCondLst>
                            <p:childTnLst>
                              <p:par>
                                <p:cTn id="19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600075" y="849313"/>
            <a:ext cx="8189913" cy="1200150"/>
          </a:xfrm>
          <a:prstGeom prst="rect">
            <a:avLst/>
          </a:prstGeom>
          <a:noFill/>
          <a:ln w="9525">
            <a:solidFill>
              <a:srgbClr val="E7F9D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 smtClean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(2)</a:t>
            </a:r>
            <a:r>
              <a:rPr lang="zh-CN" altLang="en-US" sz="2400" b="1" dirty="0" smtClean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试从平均数和方差</a:t>
            </a:r>
            <a:r>
              <a:rPr lang="zh-CN" altLang="zh-CN" sz="2400" b="1" dirty="0" smtClean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对甲、乙两公司的销售情况</a:t>
            </a:r>
            <a:r>
              <a:rPr lang="zh-CN" altLang="en-US" sz="2400" b="1" dirty="0" smtClean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加以分析</a:t>
            </a:r>
            <a:r>
              <a:rPr lang="zh-CN" altLang="zh-CN" sz="2400" b="1" dirty="0" smtClean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：</a:t>
            </a:r>
            <a:endParaRPr lang="zh-CN" altLang="zh-CN" sz="2400" b="1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600075" y="2049463"/>
            <a:ext cx="8189913" cy="1754187"/>
          </a:xfrm>
          <a:prstGeom prst="rect">
            <a:avLst/>
          </a:prstGeom>
          <a:noFill/>
          <a:ln w="9525">
            <a:solidFill>
              <a:srgbClr val="E7F9D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 smtClean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两家公司的月平均销售量都是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9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辆，但由于乙的数据比较分散，乙的方差是甲的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倍还多，较多数据偏离平均数的程度比较大。</a:t>
            </a:r>
            <a:endParaRPr lang="zh-CN" altLang="zh-CN" sz="2400" b="1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600075" y="4202113"/>
            <a:ext cx="8189913" cy="1754187"/>
          </a:xfrm>
          <a:prstGeom prst="rect">
            <a:avLst/>
          </a:prstGeom>
          <a:noFill/>
          <a:ln w="9525">
            <a:solidFill>
              <a:srgbClr val="E7F9D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 smtClean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     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 (3)</a:t>
            </a:r>
            <a:r>
              <a:rPr lang="zh-CN" altLang="en-US" sz="2400" b="1" dirty="0" smtClean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从折线图看，乙公司的销售量在不断增加，开始低于甲，三月份开始接近甲，六月份开始超过甲，以后均比甲高，说明乙公司比较有潜力</a:t>
            </a:r>
            <a:r>
              <a:rPr lang="en-US" altLang="zh-CN" sz="2400" b="1" dirty="0" smtClean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.</a:t>
            </a:r>
            <a:endParaRPr lang="zh-CN" altLang="zh-CN" sz="2400" b="1" dirty="0" smtClean="0"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04800" y="958850"/>
            <a:ext cx="82137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我市某中学举行“中国梦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校园好声音”歌手大赛，初、高中部根据初赛成绩，各选出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名选手组成初中代表队和高中代表队参加学校决赛。两个队各选出的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名选手的决赛成绩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满分为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100</a:t>
            </a:r>
            <a:r>
              <a:rPr lang="zh-CN" altLang="en-US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分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如下图所示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zh-CN" sz="2400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(1)</a:t>
            </a:r>
            <a:r>
              <a:rPr lang="zh-CN" altLang="en-US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根据图示填写下表；</a:t>
            </a:r>
            <a:endParaRPr lang="zh-CN" altLang="en-US" sz="2400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结合两队成绩的平均数和中位数，分析哪个队的决赛成绩较好；</a:t>
            </a:r>
            <a:endParaRPr lang="zh-CN" altLang="en-US" sz="2400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(3)</a:t>
            </a:r>
            <a:r>
              <a:rPr lang="zh-CN" altLang="en-US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计算两队决赛成绩的方差并判断哪一个代表队选手成绩较为稳定</a:t>
            </a:r>
            <a:r>
              <a:rPr lang="zh-CN" altLang="zh-CN" sz="2400" dirty="0">
                <a:solidFill>
                  <a:srgbClr val="000000"/>
                </a:solidFill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endParaRPr lang="zh-CN" altLang="zh-CN" sz="24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zsx.cooco.net.cn/files/down/test/2013/07/07/04/2013070704332765693242.files/image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0550" y="3816350"/>
            <a:ext cx="4241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http://czsx.cooco.net.cn/files/down/test/2013/07/07/04/2013070704332765693242.files/image02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8213" y="889000"/>
            <a:ext cx="38941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21"/>
          <p:cNvSpPr txBox="1">
            <a:spLocks noChangeArrowheads="1"/>
          </p:cNvSpPr>
          <p:nvPr/>
        </p:nvSpPr>
        <p:spPr bwMode="auto">
          <a:xfrm>
            <a:off x="1066800" y="2535238"/>
            <a:ext cx="6888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Times New Roman Italic" pitchFamily="18" charset="0"/>
                <a:ea typeface="黑体" panose="02010609060101010101" pitchFamily="49" charset="-122"/>
              </a:rPr>
              <a:t>本节课你有什么收获与大家分享？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533400" y="1876425"/>
            <a:ext cx="7667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57175"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     </a:t>
            </a:r>
            <a:r>
              <a:rPr lang="zh-CN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①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若不需分析数据的离散程度，就不必计算分析数据的方差；</a:t>
            </a:r>
            <a:endParaRPr lang="en-US" altLang="zh-CN" sz="2800" b="1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 indent="257175"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     ②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方差是衡量一组数据偏离其平均数的大小（即波动大小）的特征数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方差较大的数据波动较大，方差较小的数据波动较小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363663" y="2443163"/>
            <a:ext cx="5559425" cy="2693987"/>
            <a:chOff x="1037092" y="2442708"/>
            <a:chExt cx="5559650" cy="2693987"/>
          </a:xfrm>
        </p:grpSpPr>
        <p:sp>
          <p:nvSpPr>
            <p:cNvPr id="13319" name="云形标注 7"/>
            <p:cNvSpPr>
              <a:spLocks noChangeArrowheads="1"/>
            </p:cNvSpPr>
            <p:nvPr/>
          </p:nvSpPr>
          <p:spPr bwMode="auto">
            <a:xfrm>
              <a:off x="1037092" y="2442708"/>
              <a:ext cx="5559650" cy="2693987"/>
            </a:xfrm>
            <a:prstGeom prst="cloudCallout">
              <a:avLst>
                <a:gd name="adj1" fmla="val -41539"/>
                <a:gd name="adj2" fmla="val 36865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zh-CN" altLang="en-US" smtClean="0"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1883263" y="2890383"/>
              <a:ext cx="4221334" cy="1395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defRPr/>
              </a:pP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作业：</a:t>
              </a:r>
              <a:endPara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endParaRPr>
            </a:p>
            <a:p>
              <a:pPr eaLnBrk="0" hangingPunct="0">
                <a:lnSpc>
                  <a:spcPct val="150000"/>
                </a:lnSpc>
                <a:defRPr/>
              </a:pPr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     第</a:t>
              </a:r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141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页练习第</a:t>
              </a:r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3,5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题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1"/>
          <p:cNvGrpSpPr/>
          <p:nvPr/>
        </p:nvGrpSpPr>
        <p:grpSpPr bwMode="auto">
          <a:xfrm>
            <a:off x="4330700" y="974725"/>
            <a:ext cx="3756025" cy="736600"/>
            <a:chOff x="4192588" y="1246188"/>
            <a:chExt cx="3755231" cy="735012"/>
          </a:xfrm>
        </p:grpSpPr>
        <p:sp>
          <p:nvSpPr>
            <p:cNvPr id="26626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27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01</a:t>
              </a:r>
            </a:p>
          </p:txBody>
        </p:sp>
        <p:sp>
          <p:nvSpPr>
            <p:cNvPr id="26628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学习目标</a:t>
              </a:r>
            </a:p>
          </p:txBody>
        </p:sp>
      </p:grpSp>
      <p:grpSp>
        <p:nvGrpSpPr>
          <p:cNvPr id="26629" name="组合 3"/>
          <p:cNvGrpSpPr/>
          <p:nvPr/>
        </p:nvGrpSpPr>
        <p:grpSpPr bwMode="auto">
          <a:xfrm>
            <a:off x="2311400" y="4633913"/>
            <a:ext cx="3808413" cy="736600"/>
            <a:chOff x="3246438" y="2955925"/>
            <a:chExt cx="3808412" cy="736600"/>
          </a:xfrm>
        </p:grpSpPr>
        <p:grpSp>
          <p:nvGrpSpPr>
            <p:cNvPr id="26630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26631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32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05</a:t>
                </a:r>
              </a:p>
            </p:txBody>
          </p:sp>
        </p:grpSp>
        <p:sp>
          <p:nvSpPr>
            <p:cNvPr id="26633" name="文本框 37"/>
            <p:cNvSpPr txBox="1">
              <a:spLocks noChangeArrowheads="1"/>
            </p:cNvSpPr>
            <p:nvPr/>
          </p:nvSpPr>
          <p:spPr bwMode="auto">
            <a:xfrm>
              <a:off x="3981450" y="31210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随堂练习</a:t>
              </a:r>
            </a:p>
          </p:txBody>
        </p:sp>
      </p:grpSp>
      <p:grpSp>
        <p:nvGrpSpPr>
          <p:cNvPr id="26634" name="组合 4"/>
          <p:cNvGrpSpPr/>
          <p:nvPr/>
        </p:nvGrpSpPr>
        <p:grpSpPr bwMode="auto">
          <a:xfrm>
            <a:off x="1803400" y="5527675"/>
            <a:ext cx="3808413" cy="736600"/>
            <a:chOff x="2773363" y="3849688"/>
            <a:chExt cx="3808412" cy="735012"/>
          </a:xfrm>
        </p:grpSpPr>
        <p:grpSp>
          <p:nvGrpSpPr>
            <p:cNvPr id="26635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26636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37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06</a:t>
                </a:r>
              </a:p>
            </p:txBody>
          </p:sp>
        </p:grpSp>
        <p:sp>
          <p:nvSpPr>
            <p:cNvPr id="26638" name="文本框 38"/>
            <p:cNvSpPr txBox="1">
              <a:spLocks noChangeArrowheads="1"/>
            </p:cNvSpPr>
            <p:nvPr/>
          </p:nvSpPr>
          <p:spPr bwMode="auto">
            <a:xfrm>
              <a:off x="3508375" y="4032250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课堂小结</a:t>
              </a:r>
            </a:p>
          </p:txBody>
        </p:sp>
      </p:grpSp>
      <p:grpSp>
        <p:nvGrpSpPr>
          <p:cNvPr id="26639" name="组合 2"/>
          <p:cNvGrpSpPr/>
          <p:nvPr/>
        </p:nvGrpSpPr>
        <p:grpSpPr bwMode="auto">
          <a:xfrm>
            <a:off x="3321050" y="2795588"/>
            <a:ext cx="3802063" cy="736600"/>
            <a:chOff x="3709988" y="2103438"/>
            <a:chExt cx="3802062" cy="736600"/>
          </a:xfrm>
        </p:grpSpPr>
        <p:sp>
          <p:nvSpPr>
            <p:cNvPr id="26640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1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03</a:t>
              </a:r>
            </a:p>
          </p:txBody>
        </p:sp>
        <p:sp>
          <p:nvSpPr>
            <p:cNvPr id="26642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情境引入</a:t>
              </a:r>
            </a:p>
          </p:txBody>
        </p:sp>
      </p:grpSp>
      <p:grpSp>
        <p:nvGrpSpPr>
          <p:cNvPr id="26643" name="组合 2"/>
          <p:cNvGrpSpPr/>
          <p:nvPr/>
        </p:nvGrpSpPr>
        <p:grpSpPr bwMode="auto">
          <a:xfrm>
            <a:off x="3822700" y="1879600"/>
            <a:ext cx="3808413" cy="736600"/>
            <a:chOff x="3709988" y="2103438"/>
            <a:chExt cx="3808412" cy="736600"/>
          </a:xfrm>
        </p:grpSpPr>
        <p:sp>
          <p:nvSpPr>
            <p:cNvPr id="26644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5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02</a:t>
              </a:r>
            </a:p>
          </p:txBody>
        </p:sp>
        <p:sp>
          <p:nvSpPr>
            <p:cNvPr id="26646" name="文本框 37"/>
            <p:cNvSpPr txBox="1">
              <a:spLocks noChangeArrowheads="1"/>
            </p:cNvSpPr>
            <p:nvPr/>
          </p:nvSpPr>
          <p:spPr bwMode="auto">
            <a:xfrm>
              <a:off x="4445000" y="2223418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旧知回顾</a:t>
              </a:r>
            </a:p>
          </p:txBody>
        </p:sp>
      </p:grpSp>
      <p:grpSp>
        <p:nvGrpSpPr>
          <p:cNvPr id="26647" name="组合 2"/>
          <p:cNvGrpSpPr/>
          <p:nvPr/>
        </p:nvGrpSpPr>
        <p:grpSpPr bwMode="auto">
          <a:xfrm>
            <a:off x="2819400" y="3711575"/>
            <a:ext cx="3802063" cy="736600"/>
            <a:chOff x="3709988" y="2103438"/>
            <a:chExt cx="3802062" cy="736600"/>
          </a:xfrm>
        </p:grpSpPr>
        <p:sp>
          <p:nvSpPr>
            <p:cNvPr id="26648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9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04</a:t>
              </a:r>
            </a:p>
          </p:txBody>
        </p:sp>
        <p:sp>
          <p:nvSpPr>
            <p:cNvPr id="26650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例题精讲</a:t>
              </a: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782638" y="1606550"/>
            <a:ext cx="74009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t" hangingPunct="0">
              <a:lnSpc>
                <a:spcPct val="150000"/>
              </a:lnSpc>
            </a:pP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       1.</a:t>
            </a:r>
            <a:r>
              <a:rPr lang="zh-CN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知道可以用样本方差去推断总体方差；</a:t>
            </a:r>
            <a:endParaRPr lang="en-US" altLang="zh-CN" sz="3200" b="1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0" fontAlgn="t" hangingPunct="0">
              <a:lnSpc>
                <a:spcPct val="150000"/>
              </a:lnSpc>
            </a:pPr>
            <a:r>
              <a:rPr lang="en-US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       2.</a:t>
            </a:r>
            <a:r>
              <a:rPr lang="zh-CN" altLang="zh-CN" sz="3200" b="1" dirty="0">
                <a:latin typeface="Times New Roman Italic" pitchFamily="18" charset="0"/>
                <a:ea typeface="黑体" panose="02010609060101010101" pitchFamily="49" charset="-122"/>
              </a:rPr>
              <a:t>能运用方差解释统计结果，根据结果作出简单的判断。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07975" y="1293813"/>
            <a:ext cx="85090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         1.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反映一组数据集中趋势的统计量有</a:t>
            </a:r>
            <a:r>
              <a:rPr lang="zh-CN" altLang="en-US" sz="2800" b="1" u="sng" dirty="0">
                <a:latin typeface="Times New Roman Italic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         2.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一组数据的离散程度，就是通常所指的这组数据的稳定性，离散程度越</a:t>
            </a:r>
            <a:r>
              <a:rPr lang="zh-CN" altLang="en-US" sz="2800" b="1" u="sng" dirty="0">
                <a:latin typeface="Times New Roman Italic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，稳定性越</a:t>
            </a:r>
            <a:r>
              <a:rPr lang="zh-CN" altLang="en-US" sz="2800" b="1" u="sng" dirty="0">
                <a:latin typeface="Times New Roman Italic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；反映一组数据离散程度的统计量有</a:t>
            </a:r>
            <a:r>
              <a:rPr lang="zh-CN" altLang="en-US" sz="2800" b="1" u="sng" dirty="0">
                <a:latin typeface="Times New Roman Italic" pitchFamily="18" charset="0"/>
                <a:ea typeface="黑体" panose="02010609060101010101" pitchFamily="49" charset="-122"/>
              </a:rPr>
              <a:t>          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Times New Roman Italic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        3.</a:t>
            </a:r>
            <a:r>
              <a:rPr lang="zh-CN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甲、乙两名同学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次数学测试的平均成绩均为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93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</a:rPr>
              <a:t>，要选一人参加数学竞赛，你认为应从哪个角度来分析，让谁去更合适</a:t>
            </a:r>
            <a:r>
              <a:rPr lang="en-US" altLang="zh-CN" sz="2800" b="1" dirty="0">
                <a:latin typeface="Times New Roman Italic" pitchFamily="18" charset="0"/>
                <a:ea typeface="黑体" panose="02010609060101010101" pitchFamily="49" charset="-122"/>
              </a:rPr>
              <a:t>?</a:t>
            </a:r>
            <a:endParaRPr lang="zh-CN" altLang="en-US" sz="2800" b="1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2"/>
          <p:cNvSpPr>
            <a:spLocks noChangeArrowheads="1"/>
          </p:cNvSpPr>
          <p:nvPr/>
        </p:nvSpPr>
        <p:spPr bwMode="auto">
          <a:xfrm>
            <a:off x="557213" y="1970088"/>
            <a:ext cx="792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200" dirty="0">
                <a:latin typeface="Times New Roman Italic" pitchFamily="18" charset="0"/>
                <a:ea typeface="黑体" panose="02010609060101010101" pitchFamily="49" charset="-122"/>
              </a:rPr>
              <a:t>若你是工厂的老板，想对你的车床工人的技术进行测试，你将用什么办法？请说说你的想法？</a:t>
            </a:r>
            <a:endParaRPr lang="zh-CN" altLang="en-US" sz="40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36550" y="595313"/>
            <a:ext cx="8509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ts val="4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甲、乙两位车工同时加工一种球形零件，图纸规定球形零件的直径为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(15±0.05)mm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，两人的工作效率相同，现在从他们加工的零件中分别随机抽取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个进行检验，测得零件的直径如下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精确到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0.01mm)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：</a:t>
            </a:r>
          </a:p>
          <a:p>
            <a:pPr eaLnBrk="0" hangingPunct="0">
              <a:lnSpc>
                <a:spcPts val="4000"/>
              </a:lnSpc>
            </a:pP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    甲加工的零件：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15.05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15.02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14.97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14.96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15.00</a:t>
            </a:r>
          </a:p>
          <a:p>
            <a:pPr eaLnBrk="0" hangingPunct="0">
              <a:lnSpc>
                <a:spcPts val="4000"/>
              </a:lnSpc>
            </a:pP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    乙加工的零件：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15.00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15.01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15.02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14.97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15.00</a:t>
            </a:r>
          </a:p>
          <a:p>
            <a:pPr eaLnBrk="0" hangingPunct="0">
              <a:lnSpc>
                <a:spcPts val="4000"/>
              </a:lnSpc>
            </a:pPr>
            <a:r>
              <a:rPr lang="en-US" altLang="zh-CN" sz="2400" b="1" dirty="0">
                <a:latin typeface="Times New Roman Italic" pitchFamily="18" charset="0"/>
                <a:ea typeface="黑体" panose="02010609060101010101" pitchFamily="49" charset="-122"/>
              </a:rPr>
              <a:t>    ①</a:t>
            </a: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分别求两个样本的平均数和方差；</a:t>
            </a:r>
          </a:p>
          <a:p>
            <a:pPr eaLnBrk="0" hangingPunct="0">
              <a:lnSpc>
                <a:spcPts val="4000"/>
              </a:lnSpc>
            </a:pPr>
            <a:r>
              <a:rPr lang="zh-CN" altLang="en-US" sz="2400" b="1" dirty="0">
                <a:latin typeface="Times New Roman Italic" pitchFamily="18" charset="0"/>
                <a:ea typeface="黑体" panose="02010609060101010101" pitchFamily="49" charset="-122"/>
              </a:rPr>
              <a:t>    ②如果从两人中推荐一人参加即将举办的全场技术比赛，你认为应该派谁参加？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36550" y="5491163"/>
            <a:ext cx="8667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       </a:t>
            </a:r>
            <a:r>
              <a:rPr lang="zh-CN" sz="2000" b="1" dirty="0" smtClean="0">
                <a:solidFill>
                  <a:srgbClr val="C00000"/>
                </a:solidFill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思维点拨：</a:t>
            </a:r>
            <a:r>
              <a:rPr lang="zh-CN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方差是描述一组数据波动大小的特征数，可通过比较其大小判断波动的大</a:t>
            </a:r>
            <a:r>
              <a:rPr lang="zh-CN" altLang="zh-CN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小，方差越小越稳定，说明</a:t>
            </a:r>
            <a:r>
              <a:rPr lang="zh-CN" alt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工人的技术水平好。</a:t>
            </a:r>
            <a:endParaRPr lang="zh-CN" altLang="zh-CN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0723" name="Picture 2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55650" y="798513"/>
            <a:ext cx="5127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800" b="1" dirty="0" smtClean="0">
                <a:solidFill>
                  <a:srgbClr val="C00000"/>
                </a:solidFill>
                <a:latin typeface="Times New Roman Italic" pitchFamily="18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解</a:t>
            </a:r>
            <a:endParaRPr lang="zh-CN" altLang="zh-CN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68413" y="715963"/>
            <a:ext cx="5645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(1)</a:t>
            </a:r>
            <a:r>
              <a:rPr lang="zh-CN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rPr>
              <a:t>分别计算样本的平均数和方差：</a:t>
            </a:r>
            <a:endParaRPr lang="zh-CN" altLang="zh-CN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30263" y="1536700"/>
          <a:ext cx="69326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r:id="rId3" imgW="3556000" imgH="406400" progId="Equation.DSMT4">
                  <p:embed/>
                </p:oleObj>
              </mc:Choice>
              <mc:Fallback>
                <p:oleObj r:id="rId3" imgW="35560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1536700"/>
                        <a:ext cx="69326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30263" y="2473325"/>
          <a:ext cx="69326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r:id="rId5" imgW="3556000" imgH="406400" progId="Equation.DSMT4">
                  <p:embed/>
                </p:oleObj>
              </mc:Choice>
              <mc:Fallback>
                <p:oleObj r:id="rId5" imgW="35560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2473325"/>
                        <a:ext cx="69326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30263" y="3482975"/>
          <a:ext cx="7827962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r:id="rId7" imgW="4152900" imgH="1219200" progId="Equation.DSMT4">
                  <p:embed/>
                </p:oleObj>
              </mc:Choice>
              <mc:Fallback>
                <p:oleObj r:id="rId7" imgW="4152900" imgH="12192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482975"/>
                        <a:ext cx="7827962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71513" y="936625"/>
          <a:ext cx="7827962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r:id="rId3" imgW="4152900" imgH="1219200" progId="Equation.DSMT4">
                  <p:embed/>
                </p:oleObj>
              </mc:Choice>
              <mc:Fallback>
                <p:oleObj r:id="rId3" imgW="4152900" imgH="12192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936625"/>
                        <a:ext cx="7827962" cy="263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 bwMode="auto">
          <a:xfrm>
            <a:off x="485775" y="3778250"/>
            <a:ext cx="7743825" cy="2678113"/>
            <a:chOff x="485192" y="3777926"/>
            <a:chExt cx="7744408" cy="267765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485192" y="3777926"/>
              <a:ext cx="7744408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FontTx/>
                <a:buNone/>
                <a:defRPr/>
              </a:pPr>
              <a:r>
                <a:rPr lang="en-US" altLang="zh-CN" sz="28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        (2)</a:t>
              </a:r>
              <a:r>
                <a:rPr lang="zh-CN" altLang="en-US" sz="28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比较两个样本，</a:t>
              </a:r>
              <a:r>
                <a:rPr lang="zh-CN" alt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他们</a:t>
              </a:r>
              <a:r>
                <a:rPr lang="zh-CN" altLang="en-US" sz="28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都在规定的范围内，并且平均数相等，但方差            ，因而估计在他们加工的所有零件中，甲加工的零件的直径较稳定，所有应推荐甲参加比赛。</a:t>
              </a:r>
              <a:endParaRPr lang="zh-CN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  <a:sym typeface="+mn-ea"/>
              </a:endParaRPr>
            </a:p>
          </p:txBody>
        </p:sp>
        <p:graphicFrame>
          <p:nvGraphicFramePr>
            <p:cNvPr id="32772" name="对象 4"/>
            <p:cNvGraphicFramePr>
              <a:graphicFrameLocks noChangeAspect="1"/>
            </p:cNvGraphicFramePr>
            <p:nvPr/>
          </p:nvGraphicFramePr>
          <p:xfrm>
            <a:off x="4585996" y="4574930"/>
            <a:ext cx="993710" cy="555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2" r:id="rId5" imgW="495300" imgH="241300" progId="Equation.DSMT4">
                    <p:embed/>
                  </p:oleObj>
                </mc:Choice>
                <mc:Fallback>
                  <p:oleObj r:id="rId5" imgW="495300" imgH="241300" progId="Equation.DSMT4">
                    <p:embed/>
                    <p:pic>
                      <p:nvPicPr>
                        <p:cNvPr id="0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5996" y="4574930"/>
                          <a:ext cx="993710" cy="5550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77825" y="714375"/>
            <a:ext cx="80565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Times New Roman Italic" pitchFamily="18" charset="0"/>
                <a:ea typeface="黑体" panose="02010609060101010101" pitchFamily="49" charset="-122"/>
              </a:rPr>
              <a:t>        例</a:t>
            </a:r>
            <a:r>
              <a:rPr lang="en-US" altLang="zh-CN" sz="2400" dirty="0">
                <a:solidFill>
                  <a:srgbClr val="C00000"/>
                </a:solidFill>
                <a:latin typeface="Times New Roman Italic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C00000"/>
                </a:solidFill>
                <a:latin typeface="Times New Roman Italic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400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某市甲、乙两个汽车销售公司，去年一至十月份每月销售同种品牌汽车的情况如图所示：</a:t>
            </a:r>
            <a:endParaRPr lang="zh-CN" altLang="en-US" sz="24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pic>
        <p:nvPicPr>
          <p:cNvPr id="33794" name="Picture 4" descr="http://pic2.mofangge.com/upload/papers/20140823/201408230056116576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-441325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59350" y="2120900"/>
            <a:ext cx="3698875" cy="2308225"/>
          </a:xfrm>
          <a:prstGeom prst="rect">
            <a:avLst/>
          </a:prstGeom>
          <a:noFill/>
          <a:ln w="9525">
            <a:solidFill>
              <a:srgbClr val="E7F9D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2400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）分别求出甲、乙两公司去年</a:t>
            </a:r>
            <a:r>
              <a:rPr lang="zh-CN" altLang="zh-CN" sz="2400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一至十月份</a:t>
            </a:r>
            <a:r>
              <a:rPr lang="zh-CN" altLang="en-US" sz="2400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汽车销售量的平均数、方差、中位数和众数：</a:t>
            </a:r>
            <a:endParaRPr lang="zh-CN" altLang="en-US" sz="2400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pic>
        <p:nvPicPr>
          <p:cNvPr id="8" name="Picture 5" descr="http://pic2.mofangge.com/upload/papers/20140823/201408230056116887588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83"/>
          <a:stretch>
            <a:fillRect/>
          </a:stretch>
        </p:blipFill>
        <p:spPr bwMode="auto">
          <a:xfrm>
            <a:off x="542925" y="2120900"/>
            <a:ext cx="490537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468313" y="5356225"/>
            <a:ext cx="8189912" cy="1200150"/>
          </a:xfrm>
          <a:prstGeom prst="rect">
            <a:avLst/>
          </a:prstGeom>
          <a:noFill/>
          <a:ln w="9525">
            <a:solidFill>
              <a:srgbClr val="E7F9D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        (2)</a:t>
            </a:r>
            <a:r>
              <a:rPr lang="zh-CN" altLang="en-US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试从平均数和方差</a:t>
            </a:r>
            <a:r>
              <a:rPr lang="zh-CN" altLang="zh-CN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对甲、乙两公司的销售情况</a:t>
            </a:r>
            <a:r>
              <a:rPr lang="zh-CN" altLang="en-US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加以分析</a:t>
            </a:r>
            <a:r>
              <a:rPr lang="zh-CN" altLang="zh-CN" sz="2400" b="1" dirty="0">
                <a:solidFill>
                  <a:srgbClr val="333333"/>
                </a:solidFill>
                <a:latin typeface="Times New Roman Italic" pitchFamily="18" charset="0"/>
                <a:ea typeface="黑体" panose="02010609060101010101" pitchFamily="49" charset="-122"/>
              </a:rPr>
              <a:t>：</a:t>
            </a:r>
            <a:endParaRPr lang="zh-CN" altLang="zh-CN" sz="2400" b="1" dirty="0">
              <a:latin typeface="Times New Roman Italic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864</Words>
  <Application>Microsoft Office PowerPoint</Application>
  <PresentationFormat>全屏显示(4:3)</PresentationFormat>
  <Paragraphs>98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Times New Roman Italic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2023-01-16T19:37:34Z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840101199799414BACA50979B5F7B0FC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