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7" r:id="rId2"/>
    <p:sldId id="269" r:id="rId3"/>
    <p:sldId id="275" r:id="rId4"/>
    <p:sldId id="272" r:id="rId5"/>
    <p:sldId id="271" r:id="rId6"/>
    <p:sldId id="274" r:id="rId7"/>
    <p:sldId id="270" r:id="rId8"/>
    <p:sldId id="259" r:id="rId9"/>
    <p:sldId id="260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55FF2F5-ACD0-4556-8BD8-C83C8FB65D5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12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3C2CDD-9483-4F46-85B1-592773625A58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406650" y="2660650"/>
            <a:ext cx="6153150" cy="1536700"/>
          </a:xfrm>
        </p:spPr>
        <p:txBody>
          <a:bodyPr lIns="90170" tIns="46990" rIns="90170" bIns="46990" anchor="b" anchorCtr="1"/>
          <a:lstStyle>
            <a:lvl1pPr>
              <a:defRPr sz="5000">
                <a:solidFill>
                  <a:srgbClr val="83B403"/>
                </a:solidFill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单击此处编辑标</a:t>
            </a:r>
            <a:r>
              <a:rPr lang="zh-CN" altLang="en-US" noProof="0" dirty="0" smtClean="0">
                <a:sym typeface="Arial" panose="020B0604020202020204" pitchFamily="34" charset="0"/>
              </a:rPr>
              <a:t>题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6650" y="4197350"/>
            <a:ext cx="615315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DC624A"/>
                </a:solidFill>
              </a:defRPr>
            </a:lvl1pPr>
          </a:lstStyle>
          <a:p>
            <a:pPr lvl="0"/>
            <a:r>
              <a:rPr lang="zh-CN" altLang="zh-CN" noProof="0" dirty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951F5-6F95-4023-870D-78BD7C94A5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30698" y="457518"/>
            <a:ext cx="1356102" cy="5851525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518"/>
            <a:ext cx="667202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70452-D5D9-4006-8142-2559EE4474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5765"/>
            <a:ext cx="8229600" cy="51433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CDABE-B7E5-4287-B6D6-EE93B26AE9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11528"/>
            <a:ext cx="8229600" cy="6444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CB32B-30A7-4864-9250-5EB3525CB3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1939-0814-4D34-ABDF-E12211D294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57200" y="611528"/>
            <a:ext cx="8229600" cy="644400"/>
          </a:xfrm>
        </p:spPr>
        <p:txBody>
          <a:bodyPr>
            <a:norm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BBF2-5CB5-434C-BD33-2A80026DE1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90688"/>
            <a:ext cx="3868737" cy="8143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90688"/>
            <a:ext cx="388778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788" cy="3684589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817B-6472-46B3-A189-8DC5B0BD9E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35088" y="2718000"/>
            <a:ext cx="6286500" cy="765175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EF9B37"/>
                </a:solidFill>
                <a:latin typeface="+mj-lt"/>
              </a:defRPr>
            </a:lvl1pPr>
          </a:lstStyle>
          <a:p>
            <a:r>
              <a:rPr lang="zh-CN" altLang="en-US" noProof="1" smtClean="0"/>
              <a:t>编辑标题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339F-D313-4F9C-8A56-2AE96ED17E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15EFB-22E8-4011-90E3-8DB70CEA6C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965200"/>
            <a:ext cx="3196800" cy="1600200"/>
          </a:xfrm>
        </p:spPr>
        <p:txBody>
          <a:bodyPr anchor="t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noProof="1" smtClean="0"/>
              <a:t>单击此处编辑标题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987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65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2B8B7-D832-4D06-99F5-A47392C9CC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g"/>
          <p:cNvPicPr>
            <a:picLocks noChangeAspect="1" noChangeArrowheads="1"/>
          </p:cNvPicPr>
          <p:nvPr/>
        </p:nvPicPr>
        <p:blipFill>
          <a:blip r:embed="rId13" cstate="screen"/>
          <a:srcRect t="9091"/>
          <a:stretch>
            <a:fillRect/>
          </a:stretch>
        </p:blipFill>
        <p:spPr bwMode="auto">
          <a:xfrm>
            <a:off x="0" y="0"/>
            <a:ext cx="91424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5613" y="1852613"/>
            <a:ext cx="8229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2809875"/>
            <a:ext cx="8229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3350"/>
            <a:ext cx="213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defRPr sz="1400" noProof="1" smtClean="0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737484AA-A758-466E-B362-EB7EFEEAAB7C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3350"/>
            <a:ext cx="2895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fontAlgn="auto" hangingPunct="1">
              <a:defRPr sz="1400" noProof="1"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3350"/>
            <a:ext cx="213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ym typeface="Arial" panose="020B0604020202020204" pitchFamily="34" charset="0"/>
              </a:defRPr>
            </a:lvl1pPr>
          </a:lstStyle>
          <a:p>
            <a:fld id="{EFEEDC66-7812-421A-93CB-F71A926C70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黑体" panose="02010609060101010101" pitchFamily="49" charset="-122"/>
          <a:ea typeface="黑体" panose="02010609060101010101" pitchFamily="49" charset="-122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sym typeface="Arial" panose="020B0604020202020204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EF9B37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EF9B37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ern="1200">
          <a:solidFill>
            <a:srgbClr val="EF9B37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EF9B37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rgbClr val="EF9B37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99844" y="2204898"/>
            <a:ext cx="6153150" cy="15367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chemeClr val="tx2"/>
                </a:solidFill>
                <a:latin typeface="+mj-lt"/>
              </a:rPr>
              <a:t>Unit 3</a:t>
            </a:r>
            <a:br>
              <a:rPr lang="en-US" altLang="zh-CN" dirty="0">
                <a:solidFill>
                  <a:schemeClr val="tx2"/>
                </a:solidFill>
                <a:latin typeface="+mj-lt"/>
              </a:rPr>
            </a:br>
            <a:r>
              <a:rPr lang="en-US" altLang="zh-CN" dirty="0" smtClean="0">
                <a:solidFill>
                  <a:schemeClr val="tx2"/>
                </a:solidFill>
                <a:latin typeface="+mj-lt"/>
              </a:rPr>
              <a:t>Would </a:t>
            </a:r>
            <a:r>
              <a:rPr lang="en-US" altLang="zh-CN" dirty="0">
                <a:solidFill>
                  <a:schemeClr val="tx2"/>
                </a:solidFill>
                <a:latin typeface="+mj-lt"/>
              </a:rPr>
              <a:t>you like to come to my birthday party</a:t>
            </a:r>
            <a:endParaRPr lang="en-US" altLang="zh-CN" noProof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7232" y="594921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A</a:t>
            </a:r>
            <a:r>
              <a:rPr lang="zh-CN" altLang="en-US" sz="2800" dirty="0" smtClean="0"/>
              <a:t>你想要什么种类的蛋糕，丽萨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B</a:t>
            </a:r>
            <a:r>
              <a:rPr lang="zh-CN" altLang="en-US" sz="2800" dirty="0" smtClean="0"/>
              <a:t>我想要一个巧克力蛋糕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A</a:t>
            </a:r>
            <a:r>
              <a:rPr lang="zh-CN" altLang="en-US" sz="2800" dirty="0" smtClean="0"/>
              <a:t>你想要什么形状的，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 smtClean="0"/>
              <a:t>这个星星形状的蛋糕怎么样？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B Well</a:t>
            </a:r>
            <a:r>
              <a:rPr lang="zh-CN" altLang="en-US" sz="2800" dirty="0" smtClean="0"/>
              <a:t>，妈妈，我真的喜欢那个心形蛋糕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A</a:t>
            </a:r>
            <a:r>
              <a:rPr lang="zh-CN" altLang="en-US" sz="2800" dirty="0" smtClean="0"/>
              <a:t>那太棒了，它可以显示我们对你的爱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B</a:t>
            </a:r>
            <a:r>
              <a:rPr lang="zh-CN" altLang="en-US" sz="2800" dirty="0" smtClean="0"/>
              <a:t>谢谢，妈妈，它也可以显示我对你和爸爸的爱。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800" dirty="0" smtClean="0"/>
              <a:t>好女孩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A</a:t>
            </a:r>
            <a:r>
              <a:rPr lang="zh-CN" altLang="en-US" sz="2800" dirty="0" smtClean="0"/>
              <a:t>我能买一些冰淇淋和一些果冻吗？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B</a:t>
            </a:r>
            <a:r>
              <a:rPr lang="zh-CN" altLang="en-US" sz="2800" dirty="0" smtClean="0"/>
              <a:t>当然，而我会为你拿一些糖果和蔬菜派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800" dirty="0" smtClean="0"/>
              <a:t>A</a:t>
            </a:r>
            <a:r>
              <a:rPr lang="zh-CN" altLang="en-US" sz="2800" dirty="0" smtClean="0"/>
              <a:t>谢谢，妈妈，我将会有一场盛大的生日聚会。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3467100" cy="644525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noProof="1"/>
              <a:t>Fill in the blanks</a:t>
            </a:r>
            <a:r>
              <a:rPr lang="en-US" altLang="zh-CN" u="sng" noProof="1"/>
              <a:t>     </a:t>
            </a:r>
            <a:endParaRPr lang="en-US" altLang="zh-CN" noProof="1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7338"/>
            <a:ext cx="8229600" cy="33147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A; What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 of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would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like?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B;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Like a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 cake.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A: what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would you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?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B: How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star-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cake?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A: Well, Mum, I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like that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cake.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B: That’s 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! It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show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love for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u="sng" dirty="0" smtClean="0">
                <a:latin typeface="Times New Roman" panose="02020603050405020304" pitchFamily="18" charset="0"/>
              </a:rPr>
              <a:t>A: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you ,mum, it can also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my love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you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and dad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3600" u="sng" dirty="0" smtClean="0">
                <a:latin typeface="Times New Roman" panose="02020603050405020304" pitchFamily="18" charset="0"/>
              </a:rPr>
              <a:t>B: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girl.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       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2138363" cy="644525"/>
          </a:xfr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noProof="1"/>
              <a:t>知识点拨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229600" cy="33162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1.How about a cake?</a:t>
            </a:r>
          </a:p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How about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going 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fishing?</a:t>
            </a:r>
          </a:p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How about </a:t>
            </a:r>
            <a:r>
              <a:rPr lang="en-US" altLang="zh-CN" sz="36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6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（去购物）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?</a:t>
            </a:r>
          </a:p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2.It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show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our love </a:t>
            </a:r>
          </a:p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It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shows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our love </a:t>
            </a:r>
          </a:p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Show sb. </a:t>
            </a:r>
            <a:r>
              <a:rPr lang="en-US" altLang="zh-CN" sz="3600" dirty="0" err="1" smtClean="0">
                <a:latin typeface="Times New Roman" panose="02020603050405020304" pitchFamily="18" charset="0"/>
              </a:rPr>
              <a:t>Sth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= show </a:t>
            </a:r>
            <a:r>
              <a:rPr lang="en-US" altLang="zh-CN" sz="3600" dirty="0" err="1" smtClean="0">
                <a:latin typeface="Times New Roman" panose="02020603050405020304" pitchFamily="18" charset="0"/>
              </a:rPr>
              <a:t>sth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. 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r>
              <a:rPr lang="en-US" altLang="zh-CN" sz="3600" dirty="0" smtClean="0">
                <a:latin typeface="Times New Roman" panose="02020603050405020304" pitchFamily="18" charset="0"/>
              </a:rPr>
              <a:t> sb.</a:t>
            </a:r>
          </a:p>
          <a:p>
            <a:pPr>
              <a:buFontTx/>
              <a:buNone/>
            </a:pPr>
            <a:r>
              <a:rPr lang="en-US" altLang="zh-CN" sz="3600" dirty="0" smtClean="0">
                <a:latin typeface="Times New Roman" panose="02020603050405020304" pitchFamily="18" charset="0"/>
              </a:rPr>
              <a:t>3.I’d like </a:t>
            </a:r>
            <a:r>
              <a:rPr lang="en-US" altLang="zh-CN" sz="3600" u="sng" dirty="0" smtClean="0">
                <a:latin typeface="Times New Roman" panose="02020603050405020304" pitchFamily="18" charset="0"/>
              </a:rPr>
              <a:t>a star-shaped cake.</a:t>
            </a:r>
            <a:r>
              <a:rPr lang="zh-CN" altLang="en-US" sz="3600" u="sng" dirty="0" smtClean="0">
                <a:latin typeface="Times New Roman" panose="02020603050405020304" pitchFamily="18" charset="0"/>
              </a:rPr>
              <a:t>划线部分提问</a:t>
            </a:r>
          </a:p>
          <a:p>
            <a:pPr>
              <a:buFontTx/>
              <a:buNone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What would you like?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777875"/>
          </a:xfr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sz="320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Some </a:t>
            </a:r>
            <a:r>
              <a:rPr lang="zh-CN" altLang="en-US" sz="320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既可用来修饰可数名词也可修饰不可数名词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3200" b="1" noProof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3314700"/>
          </a:xfrm>
        </p:spPr>
        <p:txBody>
          <a:bodyPr/>
          <a:lstStyle/>
          <a:p>
            <a:pPr>
              <a:buFontTx/>
              <a:buNone/>
            </a:pPr>
            <a:endParaRPr lang="en-US" altLang="zh-CN" smtClean="0"/>
          </a:p>
          <a:p>
            <a:pPr>
              <a:buFontTx/>
              <a:buNone/>
            </a:pPr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Some jelly, ice cream, fruit, candy, tea ( un.) coffee, water</a:t>
            </a:r>
            <a:r>
              <a:rPr lang="zh-CN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meat, bread, rice, milk</a:t>
            </a:r>
          </a:p>
          <a:p>
            <a:pPr>
              <a:buFontTx/>
              <a:buNone/>
            </a:pPr>
            <a:r>
              <a:rPr lang="en-US" altLang="zh-CN" sz="4000" smtClean="0">
                <a:solidFill>
                  <a:srgbClr val="0000FF"/>
                </a:solidFill>
                <a:latin typeface="Times New Roman" panose="02020603050405020304" pitchFamily="18" charset="0"/>
              </a:rPr>
              <a:t>Some cakes, pies, apples, boxes, chocolate, flowers, stories, stamps,, maps, cars, colors, photo, cards (cn.)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2997200" cy="644525"/>
          </a:xfrm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/>
            </a:r>
            <a:br>
              <a:rPr lang="zh-CN" altLang="en-US" sz="4000" dirty="0">
                <a:solidFill>
                  <a:srgbClr val="FF0000"/>
                </a:solidFill>
              </a:rPr>
            </a:br>
            <a:r>
              <a:rPr lang="zh-CN" altLang="en-US" sz="4000" noProof="1">
                <a:solidFill>
                  <a:schemeClr val="tx1"/>
                </a:solidFill>
              </a:rPr>
              <a:t>观察句子特征</a:t>
            </a:r>
            <a:r>
              <a:rPr lang="zh-CN" altLang="en-US" sz="4000" dirty="0">
                <a:solidFill>
                  <a:srgbClr val="FF0000"/>
                </a:solidFill>
              </a:rPr>
              <a:t/>
            </a:r>
            <a:br>
              <a:rPr lang="zh-CN" altLang="en-US" sz="4000" dirty="0">
                <a:solidFill>
                  <a:srgbClr val="FF0000"/>
                </a:solidFill>
              </a:rPr>
            </a:br>
            <a:endParaRPr lang="zh-CN" altLang="en-US" sz="4000" noProof="1">
              <a:solidFill>
                <a:srgbClr val="FF0000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1800"/>
            <a:ext cx="8229600" cy="33147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1.I will go to school</a:t>
            </a:r>
            <a:r>
              <a:rPr lang="zh-CN" altLang="en-US" sz="2800" dirty="0" smtClean="0">
                <a:solidFill>
                  <a:srgbClr val="FF0000"/>
                </a:solidFill>
              </a:rPr>
              <a:t>变一般疑问句</a:t>
            </a:r>
          </a:p>
          <a:p>
            <a:pPr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He will go to work </a:t>
            </a:r>
          </a:p>
          <a:p>
            <a:pPr>
              <a:buFontTx/>
              <a:buNone/>
            </a:pPr>
            <a:r>
              <a:rPr lang="en-US" altLang="zh-CN" sz="2800" dirty="0" smtClean="0"/>
              <a:t>2.Will =be going to do </a:t>
            </a:r>
            <a:r>
              <a:rPr lang="en-US" altLang="zh-CN" sz="2800" dirty="0" err="1" smtClean="0"/>
              <a:t>sth</a:t>
            </a:r>
            <a:r>
              <a:rPr lang="en-US" altLang="zh-CN" sz="2800" dirty="0" smtClean="0"/>
              <a:t>.</a:t>
            </a:r>
            <a:r>
              <a:rPr lang="zh-CN" altLang="en-US" sz="2800" dirty="0" smtClean="0"/>
              <a:t>将要</a:t>
            </a:r>
          </a:p>
          <a:p>
            <a:pPr>
              <a:buFontTx/>
              <a:buNone/>
            </a:pPr>
            <a:r>
              <a:rPr lang="en-US" altLang="zh-CN" sz="2800" dirty="0" smtClean="0"/>
              <a:t>He will have a birthday party on January.= </a:t>
            </a:r>
          </a:p>
          <a:p>
            <a:pPr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He is going to have a birthday party</a:t>
            </a:r>
          </a:p>
          <a:p>
            <a:pPr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3.</a:t>
            </a:r>
            <a:r>
              <a:rPr lang="zh-CN" altLang="en-US" sz="2800" dirty="0" smtClean="0">
                <a:solidFill>
                  <a:srgbClr val="FF0000"/>
                </a:solidFill>
              </a:rPr>
              <a:t>今天是丽萨在中国的第一个生日</a:t>
            </a:r>
          </a:p>
          <a:p>
            <a:pPr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</a:rPr>
              <a:t>Today is Lisa’s first birthday in China.</a:t>
            </a:r>
          </a:p>
          <a:p>
            <a:pPr>
              <a:buFontTx/>
              <a:buNone/>
            </a:pPr>
            <a:endParaRPr lang="en-US" altLang="zh-CN" sz="28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zh-CN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横卷形 3"/>
          <p:cNvSpPr>
            <a:spLocks noChangeArrowheads="1"/>
          </p:cNvSpPr>
          <p:nvPr/>
        </p:nvSpPr>
        <p:spPr bwMode="auto">
          <a:xfrm>
            <a:off x="395288" y="333375"/>
            <a:ext cx="4783137" cy="9350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Just </a:t>
            </a:r>
            <a:r>
              <a:rPr lang="en-US" altLang="zh-CN" sz="4400" b="1" dirty="0" err="1">
                <a:latin typeface="Times New Roman" panose="02020603050405020304" pitchFamily="18" charset="0"/>
              </a:rPr>
              <a:t>resd</a:t>
            </a:r>
            <a:r>
              <a:rPr lang="en-US" altLang="zh-CN" sz="4400" b="1" dirty="0">
                <a:latin typeface="Times New Roman" panose="02020603050405020304" pitchFamily="18" charset="0"/>
              </a:rPr>
              <a:t> and talk</a:t>
            </a:r>
          </a:p>
        </p:txBody>
      </p:sp>
      <p:sp>
        <p:nvSpPr>
          <p:cNvPr id="6146" name="矩形 4"/>
          <p:cNvSpPr>
            <a:spLocks noChangeArrowheads="1"/>
          </p:cNvSpPr>
          <p:nvPr/>
        </p:nvSpPr>
        <p:spPr bwMode="auto">
          <a:xfrm>
            <a:off x="433388" y="1628775"/>
            <a:ext cx="8310562" cy="4824413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2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Kate,Gao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</a:rPr>
              <a:t>Wei&amp;Peter:Happy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</a:rPr>
              <a:t>birthday!Lisa</a:t>
            </a:r>
            <a:r>
              <a:rPr lang="en-US" altLang="zh-CN" sz="3600" dirty="0">
                <a:latin typeface="Times New Roman" panose="02020603050405020304" pitchFamily="18" charset="0"/>
              </a:rPr>
              <a:t>!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Lisa:Thank</a:t>
            </a:r>
            <a:r>
              <a:rPr lang="en-US" altLang="zh-CN" sz="3600" dirty="0">
                <a:latin typeface="Times New Roman" panose="02020603050405020304" pitchFamily="18" charset="0"/>
              </a:rPr>
              <a:t> you ! </a:t>
            </a:r>
            <a:r>
              <a:rPr lang="en-US" altLang="zh-CN" sz="3600" dirty="0" err="1">
                <a:latin typeface="Times New Roman" panose="02020603050405020304" pitchFamily="18" charset="0"/>
              </a:rPr>
              <a:t>Welcom</a:t>
            </a:r>
            <a:r>
              <a:rPr lang="en-US" altLang="zh-CN" sz="3600" dirty="0">
                <a:latin typeface="Times New Roman" panose="02020603050405020304" pitchFamily="18" charset="0"/>
              </a:rPr>
              <a:t> to my birthday party.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Kate:Here</a:t>
            </a:r>
            <a:r>
              <a:rPr lang="en-US" altLang="zh-CN" sz="3600" dirty="0">
                <a:latin typeface="Times New Roman" panose="02020603050405020304" pitchFamily="18" charset="0"/>
              </a:rPr>
              <a:t> is a teddy bear for you!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Gao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</a:rPr>
              <a:t>Wei:I</a:t>
            </a:r>
            <a:r>
              <a:rPr lang="en-US" altLang="zh-CN" sz="3600" dirty="0">
                <a:latin typeface="Times New Roman" panose="02020603050405020304" pitchFamily="18" charset="0"/>
              </a:rPr>
              <a:t> have a new storybook for you!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Peter:Look!Here</a:t>
            </a:r>
            <a:r>
              <a:rPr lang="en-US" altLang="zh-CN" sz="3600" dirty="0">
                <a:latin typeface="Times New Roman" panose="02020603050405020304" pitchFamily="18" charset="0"/>
              </a:rPr>
              <a:t> are some chocolates for you</a:t>
            </a:r>
            <a:r>
              <a:rPr lang="zh-CN" altLang="zh-CN" sz="3600" dirty="0">
                <a:latin typeface="Times New Roman" panose="02020603050405020304" pitchFamily="18" charset="0"/>
              </a:rPr>
              <a:t>！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600" dirty="0" err="1">
                <a:latin typeface="Times New Roman" panose="02020603050405020304" pitchFamily="18" charset="0"/>
              </a:rPr>
              <a:t>Lisa:Thank</a:t>
            </a:r>
            <a:r>
              <a:rPr lang="en-US" altLang="zh-CN" sz="3600" dirty="0">
                <a:latin typeface="Times New Roman" panose="02020603050405020304" pitchFamily="18" charset="0"/>
              </a:rPr>
              <a:t> you very much!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横卷形 3"/>
          <p:cNvSpPr>
            <a:spLocks noChangeArrowheads="1"/>
          </p:cNvSpPr>
          <p:nvPr/>
        </p:nvSpPr>
        <p:spPr bwMode="auto">
          <a:xfrm>
            <a:off x="395288" y="333375"/>
            <a:ext cx="4783137" cy="9350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b="1">
                <a:latin typeface="Times New Roman" panose="02020603050405020304" pitchFamily="18" charset="0"/>
              </a:rPr>
              <a:t>Just resd and talk</a:t>
            </a:r>
          </a:p>
        </p:txBody>
      </p:sp>
      <p:pic>
        <p:nvPicPr>
          <p:cNvPr id="7170" name="图片 1" descr="6968caecccb32a14286e6458a86cd0a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060575"/>
            <a:ext cx="2998788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 descr="7c1e61b04a966b7eac971e0d49be9c0d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3300" y="1989138"/>
            <a:ext cx="2711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5" descr="3ca7c363fc19ceb0605272dcfd0342b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79838" y="2205038"/>
            <a:ext cx="18288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横卷形 3"/>
          <p:cNvSpPr>
            <a:spLocks noChangeArrowheads="1"/>
          </p:cNvSpPr>
          <p:nvPr/>
        </p:nvSpPr>
        <p:spPr bwMode="auto">
          <a:xfrm>
            <a:off x="395288" y="333375"/>
            <a:ext cx="4783137" cy="9350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b="1">
                <a:latin typeface="Times New Roman" panose="02020603050405020304" pitchFamily="18" charset="0"/>
              </a:rPr>
              <a:t>Just resd and talk</a:t>
            </a:r>
          </a:p>
        </p:txBody>
      </p:sp>
      <p:sp>
        <p:nvSpPr>
          <p:cNvPr id="8194" name="圆角矩形 4"/>
          <p:cNvSpPr>
            <a:spLocks noChangeArrowheads="1"/>
          </p:cNvSpPr>
          <p:nvPr/>
        </p:nvSpPr>
        <p:spPr bwMode="auto">
          <a:xfrm>
            <a:off x="1403350" y="1773238"/>
            <a:ext cx="6289675" cy="3860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>
            <a:solidFill>
              <a:schemeClr val="bg2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000" dirty="0" err="1">
                <a:latin typeface="Times New Roman" panose="02020603050405020304" pitchFamily="18" charset="0"/>
              </a:rPr>
              <a:t>Mum:Shall</a:t>
            </a:r>
            <a:r>
              <a:rPr lang="en-US" altLang="zh-CN" sz="4000" dirty="0">
                <a:latin typeface="Times New Roman" panose="02020603050405020304" pitchFamily="18" charset="0"/>
              </a:rPr>
              <a:t> we begin the party?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000" dirty="0" err="1">
                <a:latin typeface="Times New Roman" panose="02020603050405020304" pitchFamily="18" charset="0"/>
              </a:rPr>
              <a:t>All:Yeah</a:t>
            </a:r>
            <a:r>
              <a:rPr lang="en-US" altLang="zh-CN" sz="4000" dirty="0">
                <a:latin typeface="Times New Roman" panose="02020603050405020304" pitchFamily="18" charset="0"/>
              </a:rPr>
              <a:t>!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000" dirty="0" err="1">
                <a:latin typeface="Times New Roman" panose="02020603050405020304" pitchFamily="18" charset="0"/>
              </a:rPr>
              <a:t>Mum:Let's</a:t>
            </a:r>
            <a:r>
              <a:rPr lang="en-US" altLang="zh-CN" sz="4000" dirty="0">
                <a:latin typeface="Times New Roman" panose="02020603050405020304" pitchFamily="18" charset="0"/>
              </a:rPr>
              <a:t> light the candles and sing birthday song.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000" dirty="0" err="1">
                <a:latin typeface="Times New Roman" panose="02020603050405020304" pitchFamily="18" charset="0"/>
              </a:rPr>
              <a:t>All:Ok</a:t>
            </a:r>
            <a:r>
              <a:rPr lang="en-US" altLang="zh-CN" sz="4000" dirty="0">
                <a:latin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横卷形 3"/>
          <p:cNvSpPr>
            <a:spLocks noChangeArrowheads="1"/>
          </p:cNvSpPr>
          <p:nvPr/>
        </p:nvSpPr>
        <p:spPr bwMode="auto">
          <a:xfrm>
            <a:off x="395288" y="333375"/>
            <a:ext cx="4783137" cy="9350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b="1">
                <a:latin typeface="Times New Roman" panose="02020603050405020304" pitchFamily="18" charset="0"/>
              </a:rPr>
              <a:t>Just resd and talk</a:t>
            </a:r>
          </a:p>
        </p:txBody>
      </p:sp>
      <p:pic>
        <p:nvPicPr>
          <p:cNvPr id="9218" name="图片 4" descr="7dac2227e6f4cc80e3cd7efa2dbedab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2625" y="2420938"/>
            <a:ext cx="3302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5" descr="f0f9690c0702255e3af2b9f26b78f8d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7900" y="2349500"/>
            <a:ext cx="36004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横卷形 3"/>
          <p:cNvSpPr>
            <a:spLocks noChangeArrowheads="1"/>
          </p:cNvSpPr>
          <p:nvPr/>
        </p:nvSpPr>
        <p:spPr bwMode="auto">
          <a:xfrm>
            <a:off x="395288" y="333375"/>
            <a:ext cx="4783137" cy="9350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b="1">
                <a:latin typeface="Times New Roman" panose="02020603050405020304" pitchFamily="18" charset="0"/>
              </a:rPr>
              <a:t>Just resd and talk</a:t>
            </a:r>
          </a:p>
        </p:txBody>
      </p:sp>
      <p:sp>
        <p:nvSpPr>
          <p:cNvPr id="10242" name="圆角矩形 4"/>
          <p:cNvSpPr>
            <a:spLocks noChangeArrowheads="1"/>
          </p:cNvSpPr>
          <p:nvPr/>
        </p:nvSpPr>
        <p:spPr bwMode="auto">
          <a:xfrm>
            <a:off x="1187450" y="2133600"/>
            <a:ext cx="6524625" cy="3721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 err="1">
                <a:latin typeface="Times New Roman" panose="02020603050405020304" pitchFamily="18" charset="0"/>
              </a:rPr>
              <a:t>All:Make</a:t>
            </a:r>
            <a:r>
              <a:rPr lang="en-US" altLang="zh-CN" sz="3200" dirty="0">
                <a:latin typeface="Times New Roman" panose="02020603050405020304" pitchFamily="18" charset="0"/>
              </a:rPr>
              <a:t> a wish and blow out the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candles,Lisa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 err="1">
                <a:latin typeface="Times New Roman" panose="02020603050405020304" pitchFamily="18" charset="0"/>
              </a:rPr>
              <a:t>Lisa:All</a:t>
            </a:r>
            <a:r>
              <a:rPr lang="en-US" altLang="zh-CN" sz="3200" dirty="0">
                <a:latin typeface="Times New Roman" panose="02020603050405020304" pitchFamily="18" charset="0"/>
              </a:rPr>
              <a:t> right. Let me make a wish!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 err="1">
                <a:latin typeface="Times New Roman" panose="02020603050405020304" pitchFamily="18" charset="0"/>
              </a:rPr>
              <a:t>All:And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</a:rPr>
              <a:t>now,cut</a:t>
            </a:r>
            <a:r>
              <a:rPr lang="en-US" altLang="zh-CN" sz="3200" dirty="0">
                <a:latin typeface="Times New Roman" panose="02020603050405020304" pitchFamily="18" charset="0"/>
              </a:rPr>
              <a:t> the </a:t>
            </a:r>
            <a:r>
              <a:rPr lang="en-US" altLang="zh-CN" sz="3200" dirty="0" err="1">
                <a:latin typeface="Times New Roman" panose="02020603050405020304" pitchFamily="18" charset="0"/>
              </a:rPr>
              <a:t>cake,Lisa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 err="1">
                <a:latin typeface="Times New Roman" panose="02020603050405020304" pitchFamily="18" charset="0"/>
              </a:rPr>
              <a:t>Lisa:Ok.I</a:t>
            </a:r>
            <a:r>
              <a:rPr lang="en-US" altLang="zh-CN" sz="3200" dirty="0">
                <a:latin typeface="Times New Roman" panose="02020603050405020304" pitchFamily="18" charset="0"/>
              </a:rPr>
              <a:t> have a piece of cake ,please!</a:t>
            </a:r>
          </a:p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3200" dirty="0" err="1">
                <a:latin typeface="Times New Roman" panose="02020603050405020304" pitchFamily="18" charset="0"/>
              </a:rPr>
              <a:t>All:Thank</a:t>
            </a:r>
            <a:r>
              <a:rPr lang="en-US" altLang="zh-CN" sz="3200" dirty="0">
                <a:latin typeface="Times New Roman" panose="02020603050405020304" pitchFamily="18" charset="0"/>
              </a:rPr>
              <a:t> you,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横卷形 3"/>
          <p:cNvSpPr>
            <a:spLocks noChangeArrowheads="1"/>
          </p:cNvSpPr>
          <p:nvPr/>
        </p:nvSpPr>
        <p:spPr bwMode="auto">
          <a:xfrm>
            <a:off x="395288" y="333375"/>
            <a:ext cx="4783137" cy="9350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4400" b="1">
                <a:latin typeface="Times New Roman" panose="02020603050405020304" pitchFamily="18" charset="0"/>
              </a:rPr>
              <a:t>Just resd and talk</a:t>
            </a:r>
          </a:p>
        </p:txBody>
      </p:sp>
      <p:pic>
        <p:nvPicPr>
          <p:cNvPr id="11266" name="图片 5" descr="f06836e79704dd152acd172228c72f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060575"/>
            <a:ext cx="24288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6" descr="eeb7504d52d70338f21622a93d23c2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989138"/>
            <a:ext cx="2719388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7" descr="8752f2934e50e3422ad4de8374b75c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2054225"/>
            <a:ext cx="239077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17475"/>
            <a:ext cx="3813175" cy="644525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noProof="1"/>
              <a:t>Read and Answer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229600" cy="331628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1.What kind of cake would Lisa like?</a:t>
            </a:r>
          </a:p>
          <a:p>
            <a:pPr>
              <a:buFontTx/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She’d like a chocolate cake</a:t>
            </a:r>
          </a:p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2.What shape of cake does Lisa like?</a:t>
            </a:r>
          </a:p>
          <a:p>
            <a:pPr>
              <a:buFontTx/>
              <a:buNone/>
            </a:pP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she likes a hear-shaped cake</a:t>
            </a:r>
          </a:p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3..Why does Lisa choose a heart-shaped cake?</a:t>
            </a:r>
          </a:p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 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Because it shows Lisa’s love for her mother and father.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4324350" cy="644525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noProof="1"/>
              <a:t>Pair-work (T or F)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196975"/>
            <a:ext cx="8229600" cy="331628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1.Lisa wants to buy a chocolate star-shaped cake.</a:t>
            </a:r>
          </a:p>
          <a:p>
            <a:pPr>
              <a:buFontTx/>
              <a:buNone/>
            </a:pPr>
            <a:endParaRPr lang="en-US" altLang="zh-CN" sz="4000" dirty="0" smtClean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2.The cake can show her love for her parents</a:t>
            </a:r>
          </a:p>
          <a:p>
            <a:pPr>
              <a:buFontTx/>
              <a:buNone/>
            </a:pPr>
            <a:endParaRPr lang="en-US" altLang="zh-CN" sz="4000" dirty="0" smtClean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4000" dirty="0" smtClean="0">
                <a:latin typeface="Times New Roman" panose="02020603050405020304" pitchFamily="18" charset="0"/>
              </a:rPr>
              <a:t>3.Lisa is a good girl in her mother’s eyes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419475" y="2276475"/>
            <a:ext cx="1871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黑体" panose="02010609060101010101" pitchFamily="49" charset="-122"/>
              </a:rPr>
              <a:t>F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771775" y="42926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051050" y="6165850"/>
            <a:ext cx="1593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7、10、12、15、19、21、25"/>
  <p:tag name="KSO_WM_SLIDE_ID" val="custom50_1"/>
  <p:tag name="KSO_WM_SLIDE_INDEX" val="1"/>
  <p:tag name="KSO_WM_SLIDE_LAYOUT" val="a_b"/>
  <p:tag name="KSO_WM_SLIDE_LAYOUT_CNT" val="1_1"/>
  <p:tag name="KSO_WM_SLIDE_TYPE" val="title"/>
  <p:tag name="KSO_WM_BEAUTIFY_FLAG" val="#wm#"/>
  <p:tag name="KSO_WM_SLIDE_ITEM_CNT" val="2"/>
  <p:tag name="KSO_WM_TEMPLATE_CATEGORY" val="custom"/>
  <p:tag name="KSO_WM_TEMPLATE_INDEX" val="50"/>
  <p:tag name="KSO_WM_TAG_VERSION" val="1.0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50"/>
  <p:tag name="KSO_WM_SPECIAL_SOURCE" val="bdnull"/>
</p:tagLst>
</file>

<file path=ppt/theme/theme1.xml><?xml version="1.0" encoding="utf-8"?>
<a:theme xmlns:a="http://schemas.openxmlformats.org/drawingml/2006/main" name="WWW.2PPT.COM&#10;">
  <a:themeElements>
    <a:clrScheme name="自定义 34">
      <a:dk1>
        <a:srgbClr val="000000"/>
      </a:dk1>
      <a:lt1>
        <a:srgbClr val="FFFFFF"/>
      </a:lt1>
      <a:dk2>
        <a:srgbClr val="83B403"/>
      </a:dk2>
      <a:lt2>
        <a:srgbClr val="808080"/>
      </a:lt2>
      <a:accent1>
        <a:srgbClr val="DC624A"/>
      </a:accent1>
      <a:accent2>
        <a:srgbClr val="EF9B37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全屏显示(4:3)</PresentationFormat>
  <Paragraphs>82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黑体</vt:lpstr>
      <vt:lpstr>宋体</vt:lpstr>
      <vt:lpstr>微软雅黑</vt:lpstr>
      <vt:lpstr>Arial</vt:lpstr>
      <vt:lpstr>Calibri</vt:lpstr>
      <vt:lpstr>Times New Roman</vt:lpstr>
      <vt:lpstr>WWW.2PPT.COM
</vt:lpstr>
      <vt:lpstr>Unit 3 Would you like to come to my birthday party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Answer</vt:lpstr>
      <vt:lpstr>Pair-work (T or F)</vt:lpstr>
      <vt:lpstr>PowerPoint 演示文稿</vt:lpstr>
      <vt:lpstr>Fill in the blanks     </vt:lpstr>
      <vt:lpstr>知识点拨</vt:lpstr>
      <vt:lpstr> Some 既可用来修饰可数名词也可修饰不可数名词 </vt:lpstr>
      <vt:lpstr> 观察句子特征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2014-12-03T02:59:00Z</dcterms:created>
  <dcterms:modified xsi:type="dcterms:W3CDTF">2023-01-16T19:37:43Z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0C953DF37AAC4430AF38F36BA00A2A93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