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309" r:id="rId2"/>
    <p:sldId id="264" r:id="rId3"/>
    <p:sldId id="312" r:id="rId4"/>
    <p:sldId id="313" r:id="rId5"/>
    <p:sldId id="314" r:id="rId6"/>
    <p:sldId id="306" r:id="rId7"/>
    <p:sldId id="315" r:id="rId8"/>
    <p:sldId id="316" r:id="rId9"/>
    <p:sldId id="317" r:id="rId10"/>
    <p:sldId id="318" r:id="rId11"/>
    <p:sldId id="319" r:id="rId12"/>
    <p:sldId id="320" r:id="rId13"/>
    <p:sldId id="260" r:id="rId14"/>
    <p:sldId id="321" r:id="rId15"/>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28" autoAdjust="0"/>
  </p:normalViewPr>
  <p:slideViewPr>
    <p:cSldViewPr snapToGrid="0">
      <p:cViewPr varScale="1">
        <p:scale>
          <a:sx n="106" d="100"/>
          <a:sy n="106" d="100"/>
        </p:scale>
        <p:origin x="-102" y="-702"/>
      </p:cViewPr>
      <p:guideLst>
        <p:guide orient="horz" pos="1610"/>
        <p:guide pos="2880"/>
      </p:guideLst>
    </p:cSldViewPr>
  </p:slideViewPr>
  <p:notesTextViewPr>
    <p:cViewPr>
      <p:scale>
        <a:sx n="1" d="1"/>
        <a:sy n="1" d="1"/>
      </p:scale>
      <p:origin x="0" y="0"/>
    </p:cViewPr>
  </p:notesTextViewPr>
  <p:sorterViewPr>
    <p:cViewPr>
      <p:scale>
        <a:sx n="170" d="100"/>
        <a:sy n="170" d="100"/>
      </p:scale>
      <p:origin x="0" y="0"/>
    </p:cViewPr>
  </p:sorterViewPr>
  <p:notesViewPr>
    <p:cSldViewPr snapToGrid="0">
      <p:cViewPr varScale="1">
        <p:scale>
          <a:sx n="83" d="100"/>
          <a:sy n="83" d="100"/>
        </p:scale>
        <p:origin x="14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5FF495-4796-4AB3-A537-51C479D3066F}"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E8C7F-294C-4290-BA48-9EC926C5C33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8AE8C7F-294C-4290-BA48-9EC926C5C33A}"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1790700"/>
            <a:ext cx="9144000" cy="138112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6" name="标题 1"/>
          <p:cNvSpPr>
            <a:spLocks noGrp="1"/>
          </p:cNvSpPr>
          <p:nvPr>
            <p:ph type="ctrTitle"/>
          </p:nvPr>
        </p:nvSpPr>
        <p:spPr>
          <a:xfrm>
            <a:off x="0" y="1790700"/>
            <a:ext cx="9144000" cy="1381125"/>
          </a:xfrm>
          <a:prstGeom prst="rect">
            <a:avLst/>
          </a:prstGeom>
        </p:spPr>
        <p:txBody>
          <a:bodyPr lIns="68580" tIns="34290" rIns="68580" bIns="34290" anchor="ctr"/>
          <a:lstStyle>
            <a:lvl1pPr algn="ctr">
              <a:defRPr sz="33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3"/>
            <a:ext cx="1971675" cy="4358879"/>
          </a:xfrm>
          <a:prstGeom prst="rect">
            <a:avLst/>
          </a:prstGeom>
        </p:spPr>
        <p:txBody>
          <a:bodyPr vert="eaVert"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273843"/>
            <a:ext cx="5800725" cy="4358879"/>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131471" y="352409"/>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知识要点基础练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4233767"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综合能力提升练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
        <p:nvSpPr>
          <p:cNvPr id="3" name="矩形 2"/>
          <p:cNvSpPr/>
          <p:nvPr userDrawn="1"/>
        </p:nvSpPr>
        <p:spPr>
          <a:xfrm>
            <a:off x="350174" y="1916832"/>
            <a:ext cx="735006" cy="241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www.1ppt.com/moban/                  PPT</a:t>
            </a:r>
            <a:r>
              <a:rPr lang="zh-CN" altLang="en-US" sz="100" dirty="0">
                <a:solidFill>
                  <a:schemeClr val="bg1"/>
                </a:solidFill>
              </a:rPr>
              <a:t>素材：</a:t>
            </a:r>
            <a:r>
              <a:rPr lang="en-US" altLang="zh-CN" sz="100" dirty="0">
                <a:solidFill>
                  <a:schemeClr val="bg1"/>
                </a:solidFill>
              </a:rPr>
              <a:t>www.1ppt.com/sucai/</a:t>
            </a:r>
          </a:p>
          <a:p>
            <a:r>
              <a:rPr lang="en-US" altLang="zh-CN" sz="100" dirty="0">
                <a:solidFill>
                  <a:schemeClr val="bg1"/>
                </a:solidFill>
              </a:rPr>
              <a:t>PPT</a:t>
            </a:r>
            <a:r>
              <a:rPr lang="zh-CN" altLang="en-US" sz="100" dirty="0">
                <a:solidFill>
                  <a:schemeClr val="bg1"/>
                </a:solidFill>
              </a:rPr>
              <a:t>背景：</a:t>
            </a:r>
            <a:r>
              <a:rPr lang="en-US" altLang="zh-CN" sz="100" dirty="0">
                <a:solidFill>
                  <a:schemeClr val="bg1"/>
                </a:solidFill>
              </a:rPr>
              <a:t>www.1ppt.com/beijing/                   PPT</a:t>
            </a:r>
            <a:r>
              <a:rPr lang="zh-CN" altLang="en-US" sz="100" dirty="0">
                <a:solidFill>
                  <a:schemeClr val="bg1"/>
                </a:solidFill>
              </a:rPr>
              <a:t>图表：</a:t>
            </a:r>
            <a:r>
              <a:rPr lang="en-US" altLang="zh-CN" sz="100" dirty="0">
                <a:solidFill>
                  <a:schemeClr val="bg1"/>
                </a:solidFill>
              </a:rPr>
              <a:t>www.1ppt.com/tubiao/      </a:t>
            </a:r>
          </a:p>
          <a:p>
            <a:r>
              <a:rPr lang="en-US" altLang="zh-CN" sz="100" dirty="0">
                <a:solidFill>
                  <a:schemeClr val="bg1"/>
                </a:solidFill>
              </a:rPr>
              <a:t>PPT</a:t>
            </a:r>
            <a:r>
              <a:rPr lang="zh-CN" altLang="en-US" sz="100" dirty="0">
                <a:solidFill>
                  <a:schemeClr val="bg1"/>
                </a:solidFill>
              </a:rPr>
              <a:t>下载：</a:t>
            </a:r>
            <a:r>
              <a:rPr lang="en-US" altLang="zh-CN" sz="100" dirty="0">
                <a:solidFill>
                  <a:schemeClr val="bg1"/>
                </a:solidFill>
              </a:rPr>
              <a:t>www.1ppt.com/xiazai/                     PPT</a:t>
            </a:r>
            <a:r>
              <a:rPr lang="zh-CN" altLang="en-US" sz="100" dirty="0">
                <a:solidFill>
                  <a:schemeClr val="bg1"/>
                </a:solidFill>
              </a:rPr>
              <a:t>教程： </a:t>
            </a:r>
            <a:r>
              <a:rPr lang="en-US" altLang="zh-CN" sz="100" dirty="0">
                <a:solidFill>
                  <a:schemeClr val="bg1"/>
                </a:solidFill>
              </a:rPr>
              <a:t>www.1ppt.com/powerpoint/      </a:t>
            </a:r>
          </a:p>
          <a:p>
            <a:r>
              <a:rPr lang="zh-CN" altLang="en-US" sz="100" dirty="0">
                <a:solidFill>
                  <a:schemeClr val="bg1"/>
                </a:solidFill>
              </a:rPr>
              <a:t>资料下载：</a:t>
            </a:r>
            <a:r>
              <a:rPr lang="en-US" altLang="zh-CN" sz="100" dirty="0">
                <a:solidFill>
                  <a:schemeClr val="bg1"/>
                </a:solidFill>
              </a:rPr>
              <a:t>www.1ppt.com/ziliao/                   </a:t>
            </a:r>
            <a:r>
              <a:rPr lang="zh-CN" altLang="en-US" sz="100" dirty="0">
                <a:solidFill>
                  <a:schemeClr val="bg1"/>
                </a:solidFill>
              </a:rPr>
              <a:t>个人简历：</a:t>
            </a:r>
            <a:r>
              <a:rPr lang="en-US" altLang="zh-CN" sz="100" dirty="0">
                <a:solidFill>
                  <a:schemeClr val="bg1"/>
                </a:solidFill>
              </a:rPr>
              <a:t>www.1ppt.com/jianli/             </a:t>
            </a:r>
          </a:p>
          <a:p>
            <a:r>
              <a:rPr lang="zh-CN" altLang="en-US" sz="100" dirty="0">
                <a:solidFill>
                  <a:schemeClr val="bg1"/>
                </a:solidFill>
              </a:rPr>
              <a:t>试卷下载：</a:t>
            </a:r>
            <a:r>
              <a:rPr lang="en-US" altLang="zh-CN" sz="100" dirty="0">
                <a:solidFill>
                  <a:schemeClr val="bg1"/>
                </a:solidFill>
              </a:rPr>
              <a:t>www.1ppt.com/shiti/                     </a:t>
            </a:r>
            <a:r>
              <a:rPr lang="zh-CN" altLang="en-US" sz="100" dirty="0">
                <a:solidFill>
                  <a:schemeClr val="bg1"/>
                </a:solidFill>
              </a:rPr>
              <a:t>教案下载：</a:t>
            </a:r>
            <a:r>
              <a:rPr lang="en-US" altLang="zh-CN" sz="100" dirty="0">
                <a:solidFill>
                  <a:schemeClr val="bg1"/>
                </a:solidFill>
              </a:rPr>
              <a:t>www.1ppt.com/jiaoan/               </a:t>
            </a:r>
          </a:p>
          <a:p>
            <a:r>
              <a:rPr lang="zh-CN" altLang="en-US" sz="100" dirty="0">
                <a:solidFill>
                  <a:schemeClr val="bg1"/>
                </a:solidFill>
              </a:rPr>
              <a:t>手抄报：</a:t>
            </a:r>
            <a:r>
              <a:rPr lang="en-US" altLang="zh-CN" sz="100" dirty="0">
                <a:solidFill>
                  <a:schemeClr val="bg1"/>
                </a:solidFill>
              </a:rPr>
              <a:t>www.1ppt.com/shouchaobao/          PPT</a:t>
            </a:r>
            <a:r>
              <a:rPr lang="zh-CN" altLang="en-US" sz="100" dirty="0">
                <a:solidFill>
                  <a:schemeClr val="bg1"/>
                </a:solidFill>
              </a:rPr>
              <a:t>课件：</a:t>
            </a:r>
            <a:r>
              <a:rPr lang="en-US" altLang="zh-CN" sz="100" dirty="0">
                <a:solidFill>
                  <a:schemeClr val="bg1"/>
                </a:solidFill>
              </a:rPr>
              <a:t>www.1ppt.com/kejian/ </a:t>
            </a:r>
          </a:p>
          <a:p>
            <a:r>
              <a:rPr lang="zh-CN" altLang="en-US" sz="100" dirty="0">
                <a:solidFill>
                  <a:schemeClr val="bg1"/>
                </a:solidFill>
              </a:rPr>
              <a:t>语文课件：</a:t>
            </a:r>
            <a:r>
              <a:rPr lang="en-US" altLang="zh-CN" sz="100" dirty="0">
                <a:solidFill>
                  <a:schemeClr val="bg1"/>
                </a:solidFill>
              </a:rPr>
              <a:t>www.1ppt.com/kejian/yuwen/    </a:t>
            </a:r>
            <a:r>
              <a:rPr lang="zh-CN" altLang="en-US" sz="100" dirty="0">
                <a:solidFill>
                  <a:schemeClr val="bg1"/>
                </a:solidFill>
              </a:rPr>
              <a:t>数学课件：</a:t>
            </a:r>
            <a:r>
              <a:rPr lang="en-US" altLang="zh-CN" sz="100" dirty="0">
                <a:solidFill>
                  <a:schemeClr val="bg1"/>
                </a:solidFill>
              </a:rPr>
              <a:t>www.1ppt.com/kejian/shuxue/ </a:t>
            </a:r>
          </a:p>
          <a:p>
            <a:r>
              <a:rPr lang="zh-CN" altLang="en-US" sz="100" dirty="0">
                <a:solidFill>
                  <a:schemeClr val="bg1"/>
                </a:solidFill>
              </a:rPr>
              <a:t>英语课件：</a:t>
            </a:r>
            <a:r>
              <a:rPr lang="en-US" altLang="zh-CN" sz="100" dirty="0">
                <a:solidFill>
                  <a:schemeClr val="bg1"/>
                </a:solidFill>
              </a:rPr>
              <a:t>www.1ppt.com/kejian/yingyu/    </a:t>
            </a:r>
            <a:r>
              <a:rPr lang="zh-CN" altLang="en-US" sz="100" dirty="0">
                <a:solidFill>
                  <a:schemeClr val="bg1"/>
                </a:solidFill>
              </a:rPr>
              <a:t>美术课件：</a:t>
            </a:r>
            <a:r>
              <a:rPr lang="en-US" altLang="zh-CN" sz="100" dirty="0">
                <a:solidFill>
                  <a:schemeClr val="bg1"/>
                </a:solidFill>
              </a:rPr>
              <a:t>www.1ppt.com/kejian/meishu/ </a:t>
            </a:r>
          </a:p>
          <a:p>
            <a:r>
              <a:rPr lang="zh-CN" altLang="en-US" sz="100" dirty="0">
                <a:solidFill>
                  <a:schemeClr val="bg1"/>
                </a:solidFill>
              </a:rPr>
              <a:t>科学课件：</a:t>
            </a:r>
            <a:r>
              <a:rPr lang="en-US" altLang="zh-CN" sz="100" dirty="0">
                <a:solidFill>
                  <a:schemeClr val="bg1"/>
                </a:solidFill>
              </a:rPr>
              <a:t>www.1ppt.com/kejian/kexue/     </a:t>
            </a:r>
            <a:r>
              <a:rPr lang="zh-CN" altLang="en-US" sz="100" dirty="0">
                <a:solidFill>
                  <a:schemeClr val="bg1"/>
                </a:solidFill>
              </a:rPr>
              <a:t>物理课件：</a:t>
            </a:r>
            <a:r>
              <a:rPr lang="en-US" altLang="zh-CN" sz="100" dirty="0">
                <a:solidFill>
                  <a:schemeClr val="bg1"/>
                </a:solidFill>
              </a:rPr>
              <a:t>www.1ppt.com/kejian/wuli/ </a:t>
            </a:r>
          </a:p>
          <a:p>
            <a:r>
              <a:rPr lang="zh-CN" altLang="en-US" sz="100" dirty="0">
                <a:solidFill>
                  <a:schemeClr val="bg1"/>
                </a:solidFill>
              </a:rPr>
              <a:t>化学课件：</a:t>
            </a:r>
            <a:r>
              <a:rPr lang="en-US" altLang="zh-CN" sz="100" dirty="0">
                <a:solidFill>
                  <a:schemeClr val="bg1"/>
                </a:solidFill>
              </a:rPr>
              <a:t>www.1ppt.com/kejian/huaxue/  </a:t>
            </a:r>
            <a:r>
              <a:rPr lang="zh-CN" altLang="en-US" sz="100" dirty="0">
                <a:solidFill>
                  <a:schemeClr val="bg1"/>
                </a:solidFill>
              </a:rPr>
              <a:t>生物课件：</a:t>
            </a:r>
            <a:r>
              <a:rPr lang="en-US" altLang="zh-CN" sz="100" dirty="0">
                <a:solidFill>
                  <a:schemeClr val="bg1"/>
                </a:solidFill>
              </a:rPr>
              <a:t>www.1ppt.com/kejian/shengwu/ </a:t>
            </a:r>
          </a:p>
          <a:p>
            <a:r>
              <a:rPr lang="zh-CN" altLang="en-US" sz="100" dirty="0">
                <a:solidFill>
                  <a:schemeClr val="bg1"/>
                </a:solidFill>
              </a:rPr>
              <a:t>地理课件：</a:t>
            </a:r>
            <a:r>
              <a:rPr lang="en-US" altLang="zh-CN" sz="100" dirty="0">
                <a:solidFill>
                  <a:schemeClr val="bg1"/>
                </a:solidFill>
              </a:rPr>
              <a:t>www.1ppt.com/kejian/dili/          </a:t>
            </a:r>
            <a:r>
              <a:rPr lang="zh-CN" altLang="en-US" sz="100" dirty="0">
                <a:solidFill>
                  <a:schemeClr val="bg1"/>
                </a:solidFill>
              </a:rPr>
              <a:t>历史课件：</a:t>
            </a:r>
            <a:r>
              <a:rPr lang="en-US" altLang="zh-CN" sz="100" dirty="0">
                <a:solidFill>
                  <a:schemeClr val="bg1"/>
                </a:solidFill>
              </a:rPr>
              <a:t>www.1ppt.com/kejian/lishi/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rId2" action="ppaction://hlinksldjump" tooltip="点击进入"/>
          </p:cNvPr>
          <p:cNvSpPr/>
          <p:nvPr userDrawn="1"/>
        </p:nvSpPr>
        <p:spPr>
          <a:xfrm>
            <a:off x="6259666" y="352408"/>
            <a:ext cx="1367032" cy="323433"/>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rgbClr val="C00000"/>
                </a:solidFill>
                <a:latin typeface="微软雅黑" panose="020B0503020204020204" pitchFamily="34" charset="-122"/>
                <a:ea typeface="微软雅黑" panose="020B0503020204020204" pitchFamily="34" charset="-122"/>
              </a:rPr>
              <a:t>拓展探究突破练</a:t>
            </a:r>
            <a:endParaRPr lang="zh-CN" altLang="en-US" sz="1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a:prstGeom prst="rect">
            <a:avLst/>
          </a:prstGeom>
        </p:spPr>
        <p:txBody>
          <a:bodyPr lIns="68580" tIns="34290" rIns="68580" bIns="34290"/>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lIns="68580" tIns="34290" rIns="68580" bIns="34290"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a:prstGeom prst="rect">
            <a:avLst/>
          </a:prstGeom>
        </p:spPr>
        <p:txBody>
          <a:bodyPr lIns="68580" tIns="34290" rIns="68580" bIns="34290"/>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p>
        </p:txBody>
      </p:sp>
      <p:sp>
        <p:nvSpPr>
          <p:cNvPr id="4" name="文本占位符 3"/>
          <p:cNvSpPr>
            <a:spLocks noGrp="1"/>
          </p:cNvSpPr>
          <p:nvPr>
            <p:ph type="body" sz="half" idx="2"/>
          </p:nvPr>
        </p:nvSpPr>
        <p:spPr>
          <a:xfrm>
            <a:off x="629841" y="1543050"/>
            <a:ext cx="2949178" cy="2858691"/>
          </a:xfrm>
          <a:prstGeom prst="rect">
            <a:avLst/>
          </a:prstGeom>
        </p:spPr>
        <p:txBody>
          <a:bodyPr lIns="68580" tIns="34290" rIns="68580" bIns="34290"/>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849057" y="0"/>
            <a:ext cx="6829425" cy="350535"/>
          </a:xfrm>
          <a:prstGeom prst="rect">
            <a:avLst/>
          </a:prstGeom>
        </p:spPr>
        <p:txBody>
          <a:bodyPr lIns="68580" tIns="34290" rIns="68580" bIns="34290"/>
          <a:lstStyle/>
          <a:p>
            <a:r>
              <a:rPr lang="zh-CN" altLang="en-US"/>
              <a:t>单击此处编辑母版标题样式</a:t>
            </a:r>
          </a:p>
        </p:txBody>
      </p:sp>
      <p:sp>
        <p:nvSpPr>
          <p:cNvPr id="3" name="竖排文字占位符 2"/>
          <p:cNvSpPr>
            <a:spLocks noGrp="1"/>
          </p:cNvSpPr>
          <p:nvPr>
            <p:ph type="body" orient="vert" idx="1"/>
          </p:nvPr>
        </p:nvSpPr>
        <p:spPr>
          <a:xfrm>
            <a:off x="628650" y="1352551"/>
            <a:ext cx="7886700" cy="3280172"/>
          </a:xfrm>
          <a:prstGeom prst="rect">
            <a:avLst/>
          </a:prstGeom>
        </p:spPr>
        <p:txBody>
          <a:bodyPr vert="eaVert" lIns="68580" tIns="34290" rIns="68580" bIns="3429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a:prstGeom prst="rect">
            <a:avLst/>
          </a:prstGeom>
        </p:spPr>
        <p:txBody>
          <a:bodyPr lIns="68580" tIns="34290" rIns="68580" bIns="34290"/>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lIns="68580" tIns="34290" rIns="68580" bIns="34290"/>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lIns="68580" tIns="34290" rIns="68580" bIns="34290"/>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1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1849058" y="350535"/>
            <a:ext cx="6272543"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p>
        </p:txBody>
      </p:sp>
      <p:sp>
        <p:nvSpPr>
          <p:cNvPr id="8" name="矩形 7"/>
          <p:cNvSpPr/>
          <p:nvPr/>
        </p:nvSpPr>
        <p:spPr>
          <a:xfrm>
            <a:off x="0" y="5053785"/>
            <a:ext cx="9157036" cy="96190"/>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dirty="0"/>
          </a:p>
        </p:txBody>
      </p:sp>
      <p:sp>
        <p:nvSpPr>
          <p:cNvPr id="9" name="矩形 8"/>
          <p:cNvSpPr/>
          <p:nvPr/>
        </p:nvSpPr>
        <p:spPr>
          <a:xfrm>
            <a:off x="8172400" y="350535"/>
            <a:ext cx="971600" cy="331005"/>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400">
              <a:solidFill>
                <a:srgbClr val="FFC000"/>
              </a:solidFill>
            </a:endParaRPr>
          </a:p>
        </p:txBody>
      </p:sp>
      <p:sp>
        <p:nvSpPr>
          <p:cNvPr id="10" name="矩形 9"/>
          <p:cNvSpPr/>
          <p:nvPr/>
        </p:nvSpPr>
        <p:spPr>
          <a:xfrm>
            <a:off x="1" y="0"/>
            <a:ext cx="1817694" cy="6815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2400" b="1" dirty="0">
                <a:latin typeface="黑体" panose="02010609060101010101" pitchFamily="2" charset="-122"/>
                <a:ea typeface="黑体" panose="02010609060101010101" pitchFamily="2" charset="-122"/>
              </a:rPr>
              <a:t>第六章</a:t>
            </a:r>
          </a:p>
        </p:txBody>
      </p:sp>
      <p:sp>
        <p:nvSpPr>
          <p:cNvPr id="12" name="同侧圆角矩形 11">
            <a:hlinkClick r:id="rId13" action="ppaction://hlinksldjump" tooltip="点击进入"/>
          </p:cNvPr>
          <p:cNvSpPr/>
          <p:nvPr/>
        </p:nvSpPr>
        <p:spPr>
          <a:xfrm>
            <a:off x="2124980"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知识要点基础练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8226106" y="368538"/>
            <a:ext cx="917895" cy="300755"/>
          </a:xfrm>
          <a:prstGeom prst="rect">
            <a:avLst/>
          </a:prstGeom>
        </p:spPr>
        <p:txBody>
          <a:bodyPr lIns="68580" tIns="34290" rIns="68580" bIns="34290"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4231894"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综合能力提升练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同侧圆角矩形 18">
            <a:hlinkClick r:id="rId15" action="ppaction://hlinksldjump" tooltip="点击进入"/>
          </p:cNvPr>
          <p:cNvSpPr/>
          <p:nvPr/>
        </p:nvSpPr>
        <p:spPr>
          <a:xfrm>
            <a:off x="6256921" y="364298"/>
            <a:ext cx="1367032" cy="29403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200">
                <a:solidFill>
                  <a:schemeClr val="bg1"/>
                </a:solidFill>
                <a:latin typeface="微软雅黑" panose="020B0503020204020204" pitchFamily="34" charset="-122"/>
                <a:ea typeface="微软雅黑" panose="020B0503020204020204" pitchFamily="34" charset="-122"/>
              </a:rPr>
              <a:t>拓展探究突破练</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039557" y="0"/>
            <a:ext cx="6829425" cy="350535"/>
          </a:xfrm>
          <a:prstGeom prst="rect">
            <a:avLst/>
          </a:prstGeom>
        </p:spPr>
        <p:txBody>
          <a:bodyPr lIns="68580" tIns="34290" rIns="68580" bIns="34290"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en-US" altLang="zh-CN" sz="1500" b="1" i="0" kern="1200" dirty="0">
                <a:solidFill>
                  <a:schemeClr val="tx1"/>
                </a:solidFill>
                <a:effectLst/>
                <a:latin typeface="+mj-lt"/>
                <a:ea typeface="+mj-ea"/>
                <a:cs typeface="+mj-cs"/>
              </a:rPr>
              <a:t>6</a:t>
            </a:r>
            <a:r>
              <a:rPr lang="en-US" altLang="zh-CN" sz="1500" b="1" i="1" kern="1200" dirty="0">
                <a:solidFill>
                  <a:schemeClr val="tx1"/>
                </a:solidFill>
                <a:effectLst/>
                <a:latin typeface="+mj-lt"/>
                <a:ea typeface="+mj-ea"/>
                <a:cs typeface="+mj-cs"/>
              </a:rPr>
              <a:t>.</a:t>
            </a:r>
            <a:r>
              <a:rPr lang="en-US" altLang="zh-CN" sz="1500" b="1" i="0" kern="1200" dirty="0">
                <a:solidFill>
                  <a:schemeClr val="tx1"/>
                </a:solidFill>
                <a:effectLst/>
                <a:latin typeface="+mj-lt"/>
                <a:ea typeface="+mj-ea"/>
                <a:cs typeface="+mj-cs"/>
              </a:rPr>
              <a:t>1</a:t>
            </a:r>
            <a:r>
              <a:rPr lang="zh-CN" altLang="zh-CN" sz="1500" b="1" i="1" kern="1200" dirty="0">
                <a:solidFill>
                  <a:schemeClr val="tx1"/>
                </a:solidFill>
                <a:effectLst/>
                <a:latin typeface="+mj-lt"/>
                <a:ea typeface="+mj-ea"/>
                <a:cs typeface="+mj-cs"/>
              </a:rPr>
              <a:t>　</a:t>
            </a:r>
            <a:r>
              <a:rPr lang="zh-CN" altLang="zh-CN" sz="1500" b="1" i="0" kern="1200" dirty="0">
                <a:solidFill>
                  <a:schemeClr val="tx1"/>
                </a:solidFill>
                <a:effectLst/>
                <a:latin typeface="+mj-lt"/>
                <a:ea typeface="+mj-ea"/>
                <a:cs typeface="+mj-cs"/>
              </a:rPr>
              <a:t>平均数</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lang="zh-CN" altLang="zh-CN" sz="1500" b="1" i="0" kern="1200" smtClean="0">
          <a:solidFill>
            <a:schemeClr val="tx1"/>
          </a:solidFill>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__3.docx"/><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__4.docx"/><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__5.docx"/><Relationship Id="rId2" Type="http://schemas.openxmlformats.org/officeDocument/2006/relationships/slideLayout" Target="../slideLayouts/slideLayout5.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__6.docx"/><Relationship Id="rId2" Type="http://schemas.openxmlformats.org/officeDocument/2006/relationships/slideLayout" Target="../slideLayouts/slideLayout5.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__1.doc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2.docx"/><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792123"/>
            <a:ext cx="9144000" cy="1381125"/>
          </a:xfrm>
        </p:spPr>
        <p:txBody>
          <a:bodyPr/>
          <a:lstStyle/>
          <a:p>
            <a:r>
              <a:rPr lang="zh-CN" altLang="zh-CN" sz="5400" dirty="0"/>
              <a:t>平均数</a:t>
            </a:r>
          </a:p>
        </p:txBody>
      </p:sp>
      <p:sp>
        <p:nvSpPr>
          <p:cNvPr id="3" name="矩形 2"/>
          <p:cNvSpPr/>
          <p:nvPr/>
        </p:nvSpPr>
        <p:spPr>
          <a:xfrm>
            <a:off x="0" y="828710"/>
            <a:ext cx="9144000" cy="438581"/>
          </a:xfrm>
          <a:prstGeom prst="rect">
            <a:avLst/>
          </a:prstGeom>
        </p:spPr>
        <p:txBody>
          <a:bodyPr wrap="square" lIns="68580" tIns="34290" rIns="68580" bIns="34290">
            <a:spAutoFit/>
          </a:bodyPr>
          <a:lstStyle/>
          <a:p>
            <a:pPr algn="ctr"/>
            <a:r>
              <a:rPr lang="zh-CN" altLang="zh-CN" sz="2400" dirty="0"/>
              <a:t>第六章</a:t>
            </a:r>
            <a:r>
              <a:rPr lang="zh-CN" altLang="zh-CN" sz="2400" i="1" dirty="0"/>
              <a:t>　</a:t>
            </a:r>
            <a:r>
              <a:rPr lang="zh-CN" altLang="zh-CN" sz="2400" dirty="0"/>
              <a:t>数据的分析</a:t>
            </a:r>
            <a:endParaRPr lang="zh-CN" altLang="en-US" sz="2400" dirty="0"/>
          </a:p>
        </p:txBody>
      </p:sp>
      <p:sp>
        <p:nvSpPr>
          <p:cNvPr id="4" name="矩形 3"/>
          <p:cNvSpPr/>
          <p:nvPr/>
        </p:nvSpPr>
        <p:spPr>
          <a:xfrm>
            <a:off x="0" y="4261721"/>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772046"/>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14</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某省现在正处于</a:t>
            </a:r>
            <a:r>
              <a:rPr lang="en-US" altLang="zh-CN" sz="1700" dirty="0">
                <a:solidFill>
                  <a:srgbClr val="000000"/>
                </a:solidFill>
                <a:latin typeface="Times New Roman" panose="02020603050405020304" pitchFamily="18" charset="0"/>
                <a:cs typeface="Times New Roman" panose="02020603050405020304" pitchFamily="18" charset="0"/>
              </a:rPr>
              <a:t>50</a:t>
            </a:r>
            <a:r>
              <a:rPr lang="zh-CN" altLang="zh-CN" sz="1700" dirty="0">
                <a:solidFill>
                  <a:srgbClr val="000000"/>
                </a:solidFill>
                <a:latin typeface="Times New Roman" panose="02020603050405020304" pitchFamily="18" charset="0"/>
                <a:cs typeface="Times New Roman" panose="02020603050405020304" pitchFamily="18" charset="0"/>
              </a:rPr>
              <a:t>年不遇的干旱时期</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某中学七年级</a:t>
            </a: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班共</a:t>
            </a:r>
            <a:r>
              <a:rPr lang="en-US" altLang="zh-CN" sz="1700" dirty="0">
                <a:solidFill>
                  <a:srgbClr val="000000"/>
                </a:solidFill>
                <a:latin typeface="Times New Roman" panose="02020603050405020304" pitchFamily="18" charset="0"/>
                <a:cs typeface="Times New Roman" panose="02020603050405020304" pitchFamily="18" charset="0"/>
              </a:rPr>
              <a:t>50</a:t>
            </a:r>
            <a:r>
              <a:rPr lang="zh-CN" altLang="zh-CN" sz="1700" dirty="0">
                <a:solidFill>
                  <a:srgbClr val="000000"/>
                </a:solidFill>
                <a:latin typeface="Times New Roman" panose="02020603050405020304" pitchFamily="18" charset="0"/>
                <a:cs typeface="Times New Roman" panose="02020603050405020304" pitchFamily="18" charset="0"/>
              </a:rPr>
              <a:t>名同学</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开展了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献爱心</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捐款活动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活动结束后</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班长将捐款情况进行了统计</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并绘制成了如图所示的统计图</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pic>
        <p:nvPicPr>
          <p:cNvPr id="4" name="18ZKSK211.EPS" descr="id:2147497401;FounderCES"/>
          <p:cNvPicPr/>
          <p:nvPr/>
        </p:nvPicPr>
        <p:blipFill>
          <a:blip r:embed="rId2" cstate="email"/>
          <a:stretch>
            <a:fillRect/>
          </a:stretch>
        </p:blipFill>
        <p:spPr>
          <a:xfrm>
            <a:off x="5204156" y="1618720"/>
            <a:ext cx="2593456" cy="1724883"/>
          </a:xfrm>
          <a:prstGeom prst="rect">
            <a:avLst/>
          </a:prstGeom>
        </p:spPr>
      </p:pic>
      <p:sp>
        <p:nvSpPr>
          <p:cNvPr id="5" name="矩形 4"/>
          <p:cNvSpPr>
            <a:spLocks noChangeAspect="1"/>
          </p:cNvSpPr>
          <p:nvPr/>
        </p:nvSpPr>
        <p:spPr>
          <a:xfrm>
            <a:off x="680605" y="3062923"/>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求这</a:t>
            </a:r>
            <a:r>
              <a:rPr lang="en-US" altLang="zh-CN" sz="1700" dirty="0">
                <a:solidFill>
                  <a:srgbClr val="000000"/>
                </a:solidFill>
                <a:latin typeface="Times New Roman" panose="02020603050405020304" pitchFamily="18" charset="0"/>
                <a:cs typeface="Times New Roman" panose="02020603050405020304" pitchFamily="18" charset="0"/>
              </a:rPr>
              <a:t>50</a:t>
            </a:r>
            <a:r>
              <a:rPr lang="zh-CN" altLang="zh-CN" sz="1700" dirty="0">
                <a:solidFill>
                  <a:srgbClr val="000000"/>
                </a:solidFill>
                <a:latin typeface="Times New Roman" panose="02020603050405020304" pitchFamily="18" charset="0"/>
                <a:cs typeface="Times New Roman" panose="02020603050405020304" pitchFamily="18" charset="0"/>
              </a:rPr>
              <a:t>名同学的捐款平均数</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该中学共有学生</a:t>
            </a:r>
            <a:r>
              <a:rPr lang="en-US" altLang="zh-CN" sz="1700" dirty="0">
                <a:solidFill>
                  <a:srgbClr val="000000"/>
                </a:solidFill>
                <a:latin typeface="Times New Roman" panose="02020603050405020304" pitchFamily="18" charset="0"/>
                <a:cs typeface="Times New Roman" panose="02020603050405020304" pitchFamily="18" charset="0"/>
              </a:rPr>
              <a:t>2000</a:t>
            </a:r>
            <a:r>
              <a:rPr lang="zh-CN" altLang="zh-CN" sz="1700" dirty="0">
                <a:solidFill>
                  <a:srgbClr val="000000"/>
                </a:solidFill>
                <a:latin typeface="Times New Roman" panose="02020603050405020304" pitchFamily="18" charset="0"/>
                <a:cs typeface="Times New Roman" panose="02020603050405020304" pitchFamily="18" charset="0"/>
              </a:rPr>
              <a:t>名</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请根据该班的捐款情况</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估计这所中学的捐款数</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
        <p:nvSpPr>
          <p:cNvPr id="6" name="矩形 5"/>
          <p:cNvSpPr>
            <a:spLocks noChangeAspect="1"/>
          </p:cNvSpPr>
          <p:nvPr/>
        </p:nvSpPr>
        <p:spPr>
          <a:xfrm>
            <a:off x="727364" y="3782697"/>
            <a:ext cx="8572500" cy="1638910"/>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解</a:t>
            </a:r>
            <a:r>
              <a:rPr lang="en-US" altLang="zh-CN" sz="1700" dirty="0">
                <a:solidFill>
                  <a:srgbClr val="FF00FF"/>
                </a:solidFill>
                <a:latin typeface="Times New Roman" panose="02020603050405020304" pitchFamily="18" charset="0"/>
                <a:cs typeface="Times New Roman" panose="02020603050405020304" pitchFamily="18" charset="0"/>
              </a:rPr>
              <a:t>:(  1  )(  20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15</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25</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50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7</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100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3  )</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50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34(  </a:t>
            </a:r>
            <a:r>
              <a:rPr lang="zh-CN" altLang="zh-CN" sz="1700" dirty="0">
                <a:solidFill>
                  <a:srgbClr val="FF00FF"/>
                </a:solidFill>
                <a:latin typeface="Times New Roman" panose="02020603050405020304" pitchFamily="18" charset="0"/>
                <a:cs typeface="Times New Roman" panose="02020603050405020304" pitchFamily="18" charset="0"/>
              </a:rPr>
              <a:t>元</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答</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这</a:t>
            </a:r>
            <a:r>
              <a:rPr lang="en-US" altLang="zh-CN" sz="1700" dirty="0">
                <a:solidFill>
                  <a:srgbClr val="FF00FF"/>
                </a:solidFill>
                <a:latin typeface="Times New Roman" panose="02020603050405020304" pitchFamily="18" charset="0"/>
                <a:cs typeface="Times New Roman" panose="02020603050405020304" pitchFamily="18" charset="0"/>
              </a:rPr>
              <a:t>50</a:t>
            </a:r>
            <a:r>
              <a:rPr lang="zh-CN" altLang="zh-CN" sz="1700" dirty="0">
                <a:solidFill>
                  <a:srgbClr val="FF00FF"/>
                </a:solidFill>
                <a:latin typeface="Times New Roman" panose="02020603050405020304" pitchFamily="18" charset="0"/>
                <a:cs typeface="Times New Roman" panose="02020603050405020304" pitchFamily="18" charset="0"/>
              </a:rPr>
              <a:t>名同学的捐款平均数是</a:t>
            </a:r>
            <a:r>
              <a:rPr lang="en-US" altLang="zh-CN" sz="1700" dirty="0">
                <a:solidFill>
                  <a:srgbClr val="FF00FF"/>
                </a:solidFill>
                <a:latin typeface="Times New Roman" panose="02020603050405020304" pitchFamily="18" charset="0"/>
                <a:cs typeface="Times New Roman" panose="02020603050405020304" pitchFamily="18" charset="0"/>
              </a:rPr>
              <a:t>34</a:t>
            </a:r>
            <a:r>
              <a:rPr lang="zh-CN" altLang="zh-CN" sz="1700" dirty="0">
                <a:solidFill>
                  <a:srgbClr val="FF00FF"/>
                </a:solidFill>
                <a:latin typeface="Times New Roman" panose="02020603050405020304" pitchFamily="18" charset="0"/>
                <a:cs typeface="Times New Roman" panose="02020603050405020304" pitchFamily="18" charset="0"/>
              </a:rPr>
              <a:t>元</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  2  )34</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2000</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68000(  </a:t>
            </a:r>
            <a:r>
              <a:rPr lang="zh-CN" altLang="zh-CN" sz="1700" dirty="0">
                <a:solidFill>
                  <a:srgbClr val="FF00FF"/>
                </a:solidFill>
                <a:latin typeface="Times New Roman" panose="02020603050405020304" pitchFamily="18" charset="0"/>
                <a:cs typeface="Times New Roman" panose="02020603050405020304" pitchFamily="18" charset="0"/>
              </a:rPr>
              <a:t>元</a:t>
            </a:r>
            <a:r>
              <a:rPr lang="en-US" altLang="zh-CN" sz="1700"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答</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估计这所中学的捐款数是</a:t>
            </a:r>
            <a:r>
              <a:rPr lang="en-US" altLang="zh-CN" sz="1700" dirty="0">
                <a:solidFill>
                  <a:srgbClr val="FF00FF"/>
                </a:solidFill>
                <a:latin typeface="Times New Roman" panose="02020603050405020304" pitchFamily="18" charset="0"/>
                <a:cs typeface="Times New Roman" panose="02020603050405020304" pitchFamily="18" charset="0"/>
              </a:rPr>
              <a:t>68000</a:t>
            </a:r>
            <a:r>
              <a:rPr lang="zh-CN" altLang="zh-CN" sz="1700" dirty="0">
                <a:solidFill>
                  <a:srgbClr val="FF00FF"/>
                </a:solidFill>
                <a:latin typeface="Times New Roman" panose="02020603050405020304" pitchFamily="18" charset="0"/>
                <a:cs typeface="Times New Roman" panose="02020603050405020304" pitchFamily="18" charset="0"/>
              </a:rPr>
              <a:t>元</a:t>
            </a:r>
            <a:r>
              <a:rPr lang="en-US" altLang="zh-CN" sz="1700" i="1"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41613" y="944275"/>
            <a:ext cx="8572500" cy="226677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15</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学校广播站要招聘一名播音员</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需考查应聘学生的应变能力、知识面和朗读水平三个项目</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决赛中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小文和小明两位同学的各项成绩如下表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评委计算三项测试的平均成绩</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发现小明与小文的相同</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评委按应变能力占</a:t>
            </a:r>
            <a:r>
              <a:rPr lang="en-US" altLang="zh-CN" sz="1700" dirty="0">
                <a:solidFill>
                  <a:srgbClr val="000000"/>
                </a:solidFill>
                <a:latin typeface="Times New Roman" panose="02020603050405020304" pitchFamily="18" charset="0"/>
                <a:cs typeface="Times New Roman" panose="02020603050405020304" pitchFamily="18" charset="0"/>
              </a:rPr>
              <a:t>10%,</a:t>
            </a:r>
            <a:r>
              <a:rPr lang="zh-CN" altLang="zh-CN" sz="1700" dirty="0">
                <a:solidFill>
                  <a:srgbClr val="000000"/>
                </a:solidFill>
                <a:latin typeface="Times New Roman" panose="02020603050405020304" pitchFamily="18" charset="0"/>
                <a:cs typeface="Times New Roman" panose="02020603050405020304" pitchFamily="18" charset="0"/>
              </a:rPr>
              <a:t>知识面占</a:t>
            </a:r>
            <a:r>
              <a:rPr lang="en-US" altLang="zh-CN" sz="1700" dirty="0">
                <a:solidFill>
                  <a:srgbClr val="000000"/>
                </a:solidFill>
                <a:latin typeface="Times New Roman" panose="02020603050405020304" pitchFamily="18" charset="0"/>
                <a:cs typeface="Times New Roman" panose="02020603050405020304" pitchFamily="18" charset="0"/>
              </a:rPr>
              <a:t>40%,</a:t>
            </a:r>
            <a:r>
              <a:rPr lang="zh-CN" altLang="zh-CN" sz="1700" dirty="0">
                <a:solidFill>
                  <a:srgbClr val="000000"/>
                </a:solidFill>
                <a:latin typeface="Times New Roman" panose="02020603050405020304" pitchFamily="18" charset="0"/>
                <a:cs typeface="Times New Roman" panose="02020603050405020304" pitchFamily="18" charset="0"/>
              </a:rPr>
              <a:t>朗诵水平占</a:t>
            </a:r>
            <a:r>
              <a:rPr lang="en-US" altLang="zh-CN" sz="1700" dirty="0">
                <a:solidFill>
                  <a:srgbClr val="000000"/>
                </a:solidFill>
                <a:latin typeface="Times New Roman" panose="02020603050405020304" pitchFamily="18" charset="0"/>
                <a:cs typeface="Times New Roman" panose="02020603050405020304" pitchFamily="18" charset="0"/>
              </a:rPr>
              <a:t>50%</a:t>
            </a:r>
            <a:r>
              <a:rPr lang="zh-CN" altLang="zh-CN" sz="1700" dirty="0">
                <a:solidFill>
                  <a:srgbClr val="000000"/>
                </a:solidFill>
                <a:latin typeface="Times New Roman" panose="02020603050405020304" pitchFamily="18" charset="0"/>
                <a:cs typeface="Times New Roman" panose="02020603050405020304" pitchFamily="18" charset="0"/>
              </a:rPr>
              <a:t>计算加权平均数</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作为最后评定的总成绩</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成绩高者将被录用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小文和小明谁将被录用</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若</a:t>
            </a: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中应变能力占</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知识面占</a:t>
            </a:r>
            <a:r>
              <a:rPr lang="en-US" altLang="zh-CN" sz="1700" dirty="0">
                <a:solidFill>
                  <a:srgbClr val="000000"/>
                </a:solidFill>
                <a:latin typeface="Times New Roman" panose="02020603050405020304" pitchFamily="18" charset="0"/>
                <a:cs typeface="Times New Roman" panose="02020603050405020304" pitchFamily="18" charset="0"/>
              </a:rPr>
              <a:t>(  50</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其中</a:t>
            </a:r>
            <a:r>
              <a:rPr lang="en-US" altLang="zh-CN" sz="1700" dirty="0">
                <a:solidFill>
                  <a:srgbClr val="000000"/>
                </a:solidFill>
                <a:latin typeface="Times New Roman" panose="02020603050405020304" pitchFamily="18" charset="0"/>
                <a:cs typeface="Times New Roman" panose="02020603050405020304" pitchFamily="18" charset="0"/>
              </a:rPr>
              <a:t>0</a:t>
            </a:r>
            <a:r>
              <a:rPr lang="en-US" altLang="zh-CN" sz="1700" i="1" dirty="0">
                <a:solidFill>
                  <a:srgbClr val="000000"/>
                </a:solidFill>
                <a:latin typeface="Times New Roman" panose="02020603050405020304" pitchFamily="18" charset="0"/>
                <a:cs typeface="Times New Roman" panose="02020603050405020304" pitchFamily="18" charset="0"/>
              </a:rPr>
              <a:t>&lt;x&lt;</a:t>
            </a:r>
            <a:r>
              <a:rPr lang="en-US" altLang="zh-CN" sz="1700" dirty="0">
                <a:solidFill>
                  <a:srgbClr val="000000"/>
                </a:solidFill>
                <a:latin typeface="Times New Roman" panose="02020603050405020304" pitchFamily="18" charset="0"/>
                <a:cs typeface="Times New Roman" panose="02020603050405020304" pitchFamily="18" charset="0"/>
              </a:rPr>
              <a:t>50,</a:t>
            </a:r>
            <a:r>
              <a:rPr lang="zh-CN" altLang="zh-CN" sz="1700" dirty="0">
                <a:solidFill>
                  <a:srgbClr val="000000"/>
                </a:solidFill>
                <a:latin typeface="Times New Roman" panose="02020603050405020304" pitchFamily="18" charset="0"/>
                <a:cs typeface="Times New Roman" panose="02020603050405020304" pitchFamily="18" charset="0"/>
              </a:rPr>
              <a:t>其他条件都不变</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使另一位选手被录用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请直接写出一个你认为合适的</a:t>
            </a:r>
            <a:r>
              <a:rPr lang="en-US" altLang="zh-CN" sz="1700" i="1" dirty="0">
                <a:solidFill>
                  <a:srgbClr val="000000"/>
                </a:solidFill>
                <a:latin typeface="Times New Roman" panose="02020603050405020304" pitchFamily="18" charset="0"/>
                <a:cs typeface="Times New Roman" panose="02020603050405020304" pitchFamily="18" charset="0"/>
              </a:rPr>
              <a:t>x</a:t>
            </a:r>
            <a:r>
              <a:rPr lang="zh-CN" altLang="zh-CN" sz="1700" dirty="0">
                <a:solidFill>
                  <a:srgbClr val="000000"/>
                </a:solidFill>
                <a:latin typeface="Times New Roman" panose="02020603050405020304" pitchFamily="18" charset="0"/>
                <a:cs typeface="Times New Roman" panose="02020603050405020304" pitchFamily="18" charset="0"/>
              </a:rPr>
              <a:t>的值</a:t>
            </a:r>
            <a:r>
              <a:rPr lang="en-US" altLang="zh-CN" sz="1700" i="1"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graphicFrame>
        <p:nvGraphicFramePr>
          <p:cNvPr id="3" name="对象 2"/>
          <p:cNvGraphicFramePr>
            <a:graphicFrameLocks noChangeAspect="1"/>
          </p:cNvGraphicFramePr>
          <p:nvPr/>
        </p:nvGraphicFramePr>
        <p:xfrm>
          <a:off x="1814945" y="3397161"/>
          <a:ext cx="6096000" cy="2093372"/>
        </p:xfrm>
        <a:graphic>
          <a:graphicData uri="http://schemas.openxmlformats.org/presentationml/2006/ole">
            <mc:AlternateContent xmlns:mc="http://schemas.openxmlformats.org/markup-compatibility/2006">
              <mc:Choice xmlns:v="urn:schemas-microsoft-com:vml" Requires="v">
                <p:oleObj spid="_x0000_s4106" name="Document" r:id="rId3" imgW="3839210" imgH="1321435" progId="Word.Document.12">
                  <p:embed/>
                </p:oleObj>
              </mc:Choice>
              <mc:Fallback>
                <p:oleObj name="Document" r:id="rId3" imgW="3839210" imgH="1321435"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4945" y="3397161"/>
                        <a:ext cx="6096000" cy="20933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524000" y="1545911"/>
          <a:ext cx="6096000" cy="2242178"/>
        </p:xfrm>
        <a:graphic>
          <a:graphicData uri="http://schemas.openxmlformats.org/presentationml/2006/ole">
            <mc:AlternateContent xmlns:mc="http://schemas.openxmlformats.org/markup-compatibility/2006">
              <mc:Choice xmlns:v="urn:schemas-microsoft-com:vml" Requires="v">
                <p:oleObj spid="_x0000_s5130" name="Document" r:id="rId3" imgW="3839210" imgH="1414145" progId="Word.Document.12">
                  <p:embed/>
                </p:oleObj>
              </mc:Choice>
              <mc:Fallback>
                <p:oleObj name="Document" r:id="rId3" imgW="3839210" imgH="1414145"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545911"/>
                        <a:ext cx="6096000" cy="22421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93568" y="978658"/>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16</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某公司欲招聘一名部门经理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对甲、乙、丙三名候选人进行了三项素质测试</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各项测试成绩如表格所示</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graphicFrame>
        <p:nvGraphicFramePr>
          <p:cNvPr id="3" name="对象 2"/>
          <p:cNvGraphicFramePr>
            <a:graphicFrameLocks noChangeAspect="1"/>
          </p:cNvGraphicFramePr>
          <p:nvPr/>
        </p:nvGraphicFramePr>
        <p:xfrm>
          <a:off x="1524000" y="1620315"/>
          <a:ext cx="6096000" cy="2093372"/>
        </p:xfrm>
        <a:graphic>
          <a:graphicData uri="http://schemas.openxmlformats.org/presentationml/2006/ole">
            <mc:AlternateContent xmlns:mc="http://schemas.openxmlformats.org/markup-compatibility/2006">
              <mc:Choice xmlns:v="urn:schemas-microsoft-com:vml" Requires="v">
                <p:oleObj spid="_x0000_s6154" name="Document" r:id="rId3" imgW="3839210" imgH="1321435" progId="Word.Document.12">
                  <p:embed/>
                </p:oleObj>
              </mc:Choice>
              <mc:Fallback>
                <p:oleObj name="Document" r:id="rId3" imgW="3839210" imgH="1321435"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620315"/>
                        <a:ext cx="6096000" cy="20933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矩形 3"/>
          <p:cNvSpPr>
            <a:spLocks noChangeAspect="1"/>
          </p:cNvSpPr>
          <p:nvPr/>
        </p:nvSpPr>
        <p:spPr>
          <a:xfrm>
            <a:off x="571500" y="2956445"/>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1  )</a:t>
            </a:r>
            <a:r>
              <a:rPr lang="zh-CN" altLang="zh-CN" sz="1700" dirty="0">
                <a:solidFill>
                  <a:srgbClr val="000000"/>
                </a:solidFill>
                <a:latin typeface="Times New Roman" panose="02020603050405020304" pitchFamily="18" charset="0"/>
                <a:cs typeface="Times New Roman" panose="02020603050405020304" pitchFamily="18" charset="0"/>
              </a:rPr>
              <a:t>如果根据三次测试的平均成绩确定人选</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那么谁将被录用</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2  )</a:t>
            </a:r>
            <a:r>
              <a:rPr lang="zh-CN" altLang="zh-CN" sz="1700" dirty="0">
                <a:solidFill>
                  <a:srgbClr val="000000"/>
                </a:solidFill>
                <a:latin typeface="Times New Roman" panose="02020603050405020304" pitchFamily="18" charset="0"/>
                <a:cs typeface="Times New Roman" panose="02020603050405020304" pitchFamily="18" charset="0"/>
              </a:rPr>
              <a:t>根据实际需要</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公司将专业知识、语言能力和综合素质三项测试得分按</a:t>
            </a:r>
            <a:r>
              <a:rPr lang="en-US" altLang="zh-CN" sz="1700" dirty="0">
                <a:solidFill>
                  <a:srgbClr val="000000"/>
                </a:solidFill>
                <a:latin typeface="Times New Roman" panose="02020603050405020304" pitchFamily="18" charset="0"/>
                <a:cs typeface="Times New Roman" panose="02020603050405020304" pitchFamily="18" charset="0"/>
              </a:rPr>
              <a:t>4</a:t>
            </a:r>
            <a:r>
              <a:rPr lang="zh-CN" altLang="zh-CN" sz="1700" i="1" dirty="0">
                <a:solidFill>
                  <a:srgbClr val="000000"/>
                </a:solidFill>
                <a:latin typeface="NEU-BZ-S92"/>
                <a:cs typeface="宋体" panose="02010600030101010101" pitchFamily="2" charset="-122"/>
              </a:rPr>
              <a:t>∶</a:t>
            </a:r>
            <a:r>
              <a:rPr lang="en-US" altLang="zh-CN" sz="1700" dirty="0">
                <a:solidFill>
                  <a:srgbClr val="000000"/>
                </a:solidFill>
                <a:latin typeface="Times New Roman" panose="02020603050405020304" pitchFamily="18" charset="0"/>
                <a:cs typeface="Times New Roman" panose="02020603050405020304" pitchFamily="18" charset="0"/>
              </a:rPr>
              <a:t>3</a:t>
            </a:r>
            <a:r>
              <a:rPr lang="zh-CN" altLang="zh-CN" sz="1700" i="1" dirty="0">
                <a:solidFill>
                  <a:srgbClr val="000000"/>
                </a:solidFill>
                <a:latin typeface="NEU-BZ-S92"/>
                <a:cs typeface="宋体" panose="02010600030101010101" pitchFamily="2" charset="-122"/>
              </a:rPr>
              <a:t>∶</a:t>
            </a:r>
            <a:r>
              <a:rPr lang="en-US" altLang="zh-CN" sz="1700" dirty="0">
                <a:solidFill>
                  <a:srgbClr val="000000"/>
                </a:solidFill>
                <a:latin typeface="Times New Roman" panose="02020603050405020304" pitchFamily="18" charset="0"/>
                <a:cs typeface="Times New Roman" panose="02020603050405020304" pitchFamily="18" charset="0"/>
              </a:rPr>
              <a:t>1</a:t>
            </a:r>
            <a:r>
              <a:rPr lang="zh-CN" altLang="zh-CN" sz="1700" dirty="0">
                <a:solidFill>
                  <a:srgbClr val="000000"/>
                </a:solidFill>
                <a:latin typeface="Times New Roman" panose="02020603050405020304" pitchFamily="18" charset="0"/>
                <a:cs typeface="Times New Roman" panose="02020603050405020304" pitchFamily="18" charset="0"/>
              </a:rPr>
              <a:t>的比例确定每个人的测试总成绩</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此时谁将被录用</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sp>
        <p:nvSpPr>
          <p:cNvPr id="5" name="矩形 4"/>
          <p:cNvSpPr>
            <a:spLocks noChangeAspect="1"/>
          </p:cNvSpPr>
          <p:nvPr/>
        </p:nvSpPr>
        <p:spPr>
          <a:xfrm>
            <a:off x="571500" y="3915410"/>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  3  )</a:t>
            </a:r>
            <a:r>
              <a:rPr lang="zh-CN" altLang="zh-CN" sz="1700" dirty="0">
                <a:solidFill>
                  <a:srgbClr val="000000"/>
                </a:solidFill>
                <a:latin typeface="Times New Roman" panose="02020603050405020304" pitchFamily="18" charset="0"/>
                <a:cs typeface="Times New Roman" panose="02020603050405020304" pitchFamily="18" charset="0"/>
              </a:rPr>
              <a:t>请重新设计专业知识、语言能力和综合素质三项测试得分的比例来确定每个人的测试总成绩</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使得乙被录用</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若重新设计的比例为</a:t>
            </a:r>
            <a:r>
              <a:rPr lang="en-US" altLang="zh-CN" sz="1700" i="1" dirty="0">
                <a:solidFill>
                  <a:srgbClr val="000000"/>
                </a:solidFill>
                <a:latin typeface="Times New Roman" panose="02020603050405020304" pitchFamily="18" charset="0"/>
                <a:cs typeface="Times New Roman" panose="02020603050405020304" pitchFamily="18" charset="0"/>
              </a:rPr>
              <a:t>x</a:t>
            </a:r>
            <a:r>
              <a:rPr lang="zh-CN" altLang="zh-CN" sz="1700" i="1" dirty="0">
                <a:solidFill>
                  <a:srgbClr val="000000"/>
                </a:solidFill>
                <a:latin typeface="NEU-BZ-S92"/>
                <a:cs typeface="宋体" panose="02010600030101010101" pitchFamily="2" charset="-122"/>
              </a:rPr>
              <a:t>∶</a:t>
            </a:r>
            <a:r>
              <a:rPr lang="en-US" altLang="zh-CN" sz="1700" i="1" dirty="0">
                <a:solidFill>
                  <a:srgbClr val="000000"/>
                </a:solidFill>
                <a:latin typeface="Times New Roman" panose="02020603050405020304" pitchFamily="18" charset="0"/>
                <a:cs typeface="Times New Roman" panose="02020603050405020304" pitchFamily="18" charset="0"/>
              </a:rPr>
              <a:t>y</a:t>
            </a:r>
            <a:r>
              <a:rPr lang="zh-CN" altLang="zh-CN" sz="1700" i="1" dirty="0">
                <a:solidFill>
                  <a:srgbClr val="000000"/>
                </a:solidFill>
                <a:latin typeface="NEU-BZ-S92"/>
                <a:cs typeface="宋体" panose="02010600030101010101" pitchFamily="2" charset="-122"/>
              </a:rPr>
              <a:t>∶</a:t>
            </a:r>
            <a:r>
              <a:rPr lang="en-US" altLang="zh-CN" sz="1700" dirty="0">
                <a:solidFill>
                  <a:srgbClr val="000000"/>
                </a:solidFill>
                <a:latin typeface="Times New Roman" panose="02020603050405020304" pitchFamily="18" charset="0"/>
                <a:cs typeface="Times New Roman" panose="02020603050405020304" pitchFamily="18" charset="0"/>
              </a:rPr>
              <a:t>1,</a:t>
            </a:r>
            <a:r>
              <a:rPr lang="zh-CN" altLang="zh-CN" sz="1700" dirty="0">
                <a:solidFill>
                  <a:srgbClr val="000000"/>
                </a:solidFill>
                <a:latin typeface="Times New Roman" panose="02020603050405020304" pitchFamily="18" charset="0"/>
                <a:cs typeface="Times New Roman" panose="02020603050405020304" pitchFamily="18" charset="0"/>
              </a:rPr>
              <a:t>且</a:t>
            </a:r>
            <a:r>
              <a:rPr lang="en-US" altLang="zh-CN" sz="1700" i="1" dirty="0">
                <a:solidFill>
                  <a:srgbClr val="000000"/>
                </a:solidFill>
                <a:latin typeface="Times New Roman" panose="02020603050405020304" pitchFamily="18" charset="0"/>
                <a:cs typeface="Times New Roman" panose="02020603050405020304" pitchFamily="18" charset="0"/>
              </a:rPr>
              <a:t>x+y+</a:t>
            </a:r>
            <a:r>
              <a:rPr lang="en-US" altLang="zh-CN" sz="1700" dirty="0">
                <a:solidFill>
                  <a:srgbClr val="000000"/>
                </a:solidFill>
                <a:latin typeface="Times New Roman" panose="02020603050405020304" pitchFamily="18" charset="0"/>
                <a:cs typeface="Times New Roman" panose="02020603050405020304" pitchFamily="18" charset="0"/>
              </a:rPr>
              <a:t>1</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a:t>
            </a:r>
            <a:r>
              <a:rPr lang="zh-CN" altLang="zh-CN" sz="1700" dirty="0">
                <a:solidFill>
                  <a:srgbClr val="000000"/>
                </a:solidFill>
                <a:latin typeface="Times New Roman" panose="02020603050405020304" pitchFamily="18" charset="0"/>
                <a:cs typeface="Times New Roman" panose="02020603050405020304" pitchFamily="18" charset="0"/>
              </a:rPr>
              <a:t>则</a:t>
            </a:r>
            <a:r>
              <a:rPr lang="en-US" altLang="zh-CN" sz="1700" i="1" dirty="0">
                <a:solidFill>
                  <a:srgbClr val="000000"/>
                </a:solidFill>
                <a:latin typeface="Times New Roman" panose="02020603050405020304" pitchFamily="18" charset="0"/>
                <a:cs typeface="Times New Roman" panose="02020603050405020304" pitchFamily="18" charset="0"/>
              </a:rPr>
              <a:t>x=</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1</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y=</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8</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写出</a:t>
            </a:r>
            <a:r>
              <a:rPr lang="en-US" altLang="zh-CN" sz="1700" i="1" dirty="0">
                <a:solidFill>
                  <a:srgbClr val="000000"/>
                </a:solidFill>
                <a:latin typeface="Times New Roman" panose="02020603050405020304" pitchFamily="18" charset="0"/>
                <a:cs typeface="Times New Roman" panose="02020603050405020304" pitchFamily="18" charset="0"/>
              </a:rPr>
              <a:t>x</a:t>
            </a:r>
            <a:r>
              <a:rPr lang="zh-CN" altLang="zh-CN" sz="1700" dirty="0">
                <a:solidFill>
                  <a:srgbClr val="000000"/>
                </a:solidFill>
                <a:latin typeface="Times New Roman" panose="02020603050405020304" pitchFamily="18" charset="0"/>
                <a:cs typeface="Times New Roman" panose="02020603050405020304" pitchFamily="18" charset="0"/>
              </a:rPr>
              <a:t>与</a:t>
            </a:r>
            <a:r>
              <a:rPr lang="en-US" altLang="zh-CN" sz="1700" i="1" dirty="0">
                <a:solidFill>
                  <a:srgbClr val="000000"/>
                </a:solidFill>
                <a:latin typeface="Times New Roman" panose="02020603050405020304" pitchFamily="18" charset="0"/>
                <a:cs typeface="Times New Roman" panose="02020603050405020304" pitchFamily="18" charset="0"/>
              </a:rPr>
              <a:t>y</a:t>
            </a:r>
            <a:r>
              <a:rPr lang="zh-CN" altLang="zh-CN" sz="1700" dirty="0">
                <a:solidFill>
                  <a:srgbClr val="000000"/>
                </a:solidFill>
                <a:latin typeface="Times New Roman" panose="02020603050405020304" pitchFamily="18" charset="0"/>
                <a:cs typeface="Times New Roman" panose="02020603050405020304" pitchFamily="18" charset="0"/>
              </a:rPr>
              <a:t>的一组整数值即可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i="1"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1524000" y="1540941"/>
          <a:ext cx="6096000" cy="4164046"/>
        </p:xfrm>
        <a:graphic>
          <a:graphicData uri="http://schemas.openxmlformats.org/presentationml/2006/ole">
            <mc:AlternateContent xmlns:mc="http://schemas.openxmlformats.org/markup-compatibility/2006">
              <mc:Choice xmlns:v="urn:schemas-microsoft-com:vml" Requires="v">
                <p:oleObj spid="_x0000_s7178" name="Document" r:id="rId3" imgW="3839210" imgH="2625725" progId="Word.Document.12">
                  <p:embed/>
                </p:oleObj>
              </mc:Choice>
              <mc:Fallback>
                <p:oleObj name="Document" r:id="rId3" imgW="3839210" imgH="2625725"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540941"/>
                        <a:ext cx="6096000" cy="41640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10441" y="909892"/>
            <a:ext cx="8572500" cy="3836435"/>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知识点</a:t>
            </a:r>
            <a:r>
              <a:rPr lang="en-US" altLang="zh-CN" sz="1700" dirty="0">
                <a:solidFill>
                  <a:srgbClr val="FF00FF"/>
                </a:solidFill>
                <a:latin typeface="Times New Roman" panose="02020603050405020304" pitchFamily="18" charset="0"/>
                <a:cs typeface="Times New Roman" panose="02020603050405020304" pitchFamily="18" charset="0"/>
              </a:rPr>
              <a:t>1</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算术平均数</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一列数</a:t>
            </a:r>
            <a:r>
              <a:rPr lang="en-US" altLang="zh-CN" sz="1700" dirty="0">
                <a:solidFill>
                  <a:srgbClr val="000000"/>
                </a:solidFill>
                <a:latin typeface="Times New Roman" panose="02020603050405020304" pitchFamily="18" charset="0"/>
                <a:cs typeface="Times New Roman" panose="02020603050405020304" pitchFamily="18" charset="0"/>
              </a:rPr>
              <a:t>4,5,6,4,4,7,</a:t>
            </a:r>
            <a:r>
              <a:rPr lang="en-US" altLang="zh-CN" sz="1700" i="1" dirty="0">
                <a:solidFill>
                  <a:srgbClr val="000000"/>
                </a:solidFill>
                <a:latin typeface="Times New Roman" panose="02020603050405020304" pitchFamily="18" charset="0"/>
                <a:cs typeface="Times New Roman" panose="02020603050405020304" pitchFamily="18" charset="0"/>
              </a:rPr>
              <a:t>x</a:t>
            </a:r>
            <a:r>
              <a:rPr lang="zh-CN" altLang="zh-CN" sz="1700" dirty="0">
                <a:solidFill>
                  <a:srgbClr val="000000"/>
                </a:solidFill>
                <a:latin typeface="Times New Roman" panose="02020603050405020304" pitchFamily="18" charset="0"/>
                <a:cs typeface="Times New Roman" panose="02020603050405020304" pitchFamily="18" charset="0"/>
              </a:rPr>
              <a:t>的平均数是</a:t>
            </a:r>
            <a:r>
              <a:rPr lang="en-US" altLang="zh-CN" sz="1700" dirty="0">
                <a:solidFill>
                  <a:srgbClr val="000000"/>
                </a:solidFill>
                <a:latin typeface="Times New Roman" panose="02020603050405020304" pitchFamily="18" charset="0"/>
                <a:cs typeface="Times New Roman" panose="02020603050405020304" pitchFamily="18" charset="0"/>
              </a:rPr>
              <a:t>5,</a:t>
            </a:r>
            <a:r>
              <a:rPr lang="zh-CN" altLang="zh-CN" sz="1700" dirty="0">
                <a:solidFill>
                  <a:srgbClr val="000000"/>
                </a:solidFill>
                <a:latin typeface="Times New Roman" panose="02020603050405020304" pitchFamily="18" charset="0"/>
                <a:cs typeface="Times New Roman" panose="02020603050405020304" pitchFamily="18" charset="0"/>
              </a:rPr>
              <a:t>则</a:t>
            </a:r>
            <a:r>
              <a:rPr lang="en-US" altLang="zh-CN" sz="1700" i="1" dirty="0">
                <a:solidFill>
                  <a:srgbClr val="000000"/>
                </a:solidFill>
                <a:latin typeface="Times New Roman" panose="02020603050405020304" pitchFamily="18" charset="0"/>
                <a:cs typeface="Times New Roman" panose="02020603050405020304" pitchFamily="18" charset="0"/>
              </a:rPr>
              <a:t>x</a:t>
            </a:r>
            <a:r>
              <a:rPr lang="zh-CN" altLang="zh-CN" sz="1700" dirty="0">
                <a:solidFill>
                  <a:srgbClr val="000000"/>
                </a:solidFill>
                <a:latin typeface="Times New Roman" panose="02020603050405020304" pitchFamily="18" charset="0"/>
                <a:cs typeface="Times New Roman" panose="02020603050405020304" pitchFamily="18" charset="0"/>
              </a:rPr>
              <a:t>的值为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B</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A.4	B.5</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C.6	D.7</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原创</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已知一组数据</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25000" dirty="0">
                <a:solidFill>
                  <a:srgbClr val="000000"/>
                </a:solidFill>
                <a:latin typeface="Times New Roman" panose="02020603050405020304" pitchFamily="18" charset="0"/>
                <a:cs typeface="Times New Roman" panose="02020603050405020304" pitchFamily="18" charset="0"/>
              </a:rPr>
              <a:t>1</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25000" dirty="0">
                <a:solidFill>
                  <a:srgbClr val="000000"/>
                </a:solidFill>
                <a:latin typeface="Times New Roman" panose="02020603050405020304" pitchFamily="18" charset="0"/>
                <a:cs typeface="Times New Roman" panose="02020603050405020304" pitchFamily="18" charset="0"/>
              </a:rPr>
              <a:t>2</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25000" dirty="0">
                <a:solidFill>
                  <a:srgbClr val="000000"/>
                </a:solidFill>
                <a:latin typeface="Times New Roman" panose="02020603050405020304" pitchFamily="18" charset="0"/>
                <a:cs typeface="Times New Roman" panose="02020603050405020304" pitchFamily="18" charset="0"/>
              </a:rPr>
              <a:t>3</a:t>
            </a:r>
            <a:r>
              <a:rPr lang="zh-CN" altLang="zh-CN" sz="1700" dirty="0">
                <a:solidFill>
                  <a:srgbClr val="000000"/>
                </a:solidFill>
                <a:latin typeface="Times New Roman" panose="02020603050405020304" pitchFamily="18" charset="0"/>
                <a:cs typeface="Times New Roman" panose="02020603050405020304" pitchFamily="18" charset="0"/>
              </a:rPr>
              <a:t>的平均数为</a:t>
            </a:r>
            <a:r>
              <a:rPr lang="en-US" altLang="zh-CN" sz="1700" dirty="0">
                <a:solidFill>
                  <a:srgbClr val="000000"/>
                </a:solidFill>
                <a:latin typeface="Times New Roman" panose="02020603050405020304" pitchFamily="18" charset="0"/>
                <a:cs typeface="Times New Roman" panose="02020603050405020304" pitchFamily="18" charset="0"/>
              </a:rPr>
              <a:t>7,</a:t>
            </a:r>
            <a:r>
              <a:rPr lang="zh-CN" altLang="zh-CN" sz="1700" dirty="0">
                <a:solidFill>
                  <a:srgbClr val="000000"/>
                </a:solidFill>
                <a:latin typeface="Times New Roman" panose="02020603050405020304" pitchFamily="18" charset="0"/>
                <a:cs typeface="Times New Roman" panose="02020603050405020304" pitchFamily="18" charset="0"/>
              </a:rPr>
              <a:t>则</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25000" dirty="0">
                <a:solidFill>
                  <a:srgbClr val="000000"/>
                </a:solidFill>
                <a:latin typeface="Times New Roman" panose="02020603050405020304" pitchFamily="18" charset="0"/>
                <a:cs typeface="Times New Roman" panose="02020603050405020304" pitchFamily="18" charset="0"/>
              </a:rPr>
              <a:t>1</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3,</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25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x</a:t>
            </a:r>
            <a:r>
              <a:rPr lang="en-US" altLang="zh-CN" sz="1700" baseline="-25000" dirty="0">
                <a:solidFill>
                  <a:srgbClr val="000000"/>
                </a:solidFill>
                <a:latin typeface="Times New Roman" panose="02020603050405020304" pitchFamily="18" charset="0"/>
                <a:cs typeface="Times New Roman" panose="02020603050405020304" pitchFamily="18" charset="0"/>
              </a:rPr>
              <a:t>3</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4</a:t>
            </a:r>
            <a:r>
              <a:rPr lang="zh-CN" altLang="zh-CN" sz="1700" dirty="0">
                <a:solidFill>
                  <a:srgbClr val="000000"/>
                </a:solidFill>
                <a:latin typeface="Times New Roman" panose="02020603050405020304" pitchFamily="18" charset="0"/>
                <a:cs typeface="Times New Roman" panose="02020603050405020304" pitchFamily="18" charset="0"/>
              </a:rPr>
              <a:t>的平均数为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A.7	B.8</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C.9	D.10</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3</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已知一组数据</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1</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2</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3</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4</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5</a:t>
            </a:r>
            <a:r>
              <a:rPr lang="zh-CN" altLang="zh-CN" sz="1700" dirty="0">
                <a:solidFill>
                  <a:srgbClr val="000000"/>
                </a:solidFill>
                <a:latin typeface="Times New Roman" panose="02020603050405020304" pitchFamily="18" charset="0"/>
                <a:cs typeface="Times New Roman" panose="02020603050405020304" pitchFamily="18" charset="0"/>
              </a:rPr>
              <a:t>的平均数为</a:t>
            </a:r>
            <a:r>
              <a:rPr lang="en-US" altLang="zh-CN" sz="1700" dirty="0">
                <a:solidFill>
                  <a:srgbClr val="000000"/>
                </a:solidFill>
                <a:latin typeface="Times New Roman" panose="02020603050405020304" pitchFamily="18" charset="0"/>
                <a:cs typeface="Times New Roman" panose="02020603050405020304" pitchFamily="18" charset="0"/>
              </a:rPr>
              <a:t>8,</a:t>
            </a:r>
            <a:r>
              <a:rPr lang="zh-CN" altLang="zh-CN" sz="1700" dirty="0">
                <a:solidFill>
                  <a:srgbClr val="000000"/>
                </a:solidFill>
                <a:latin typeface="Times New Roman" panose="02020603050405020304" pitchFamily="18" charset="0"/>
                <a:cs typeface="Times New Roman" panose="02020603050405020304" pitchFamily="18" charset="0"/>
              </a:rPr>
              <a:t>则另一组数据</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1</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3</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4</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a:t>
            </a:r>
            <a:r>
              <a:rPr lang="en-US" altLang="zh-CN" sz="1700" i="1" dirty="0">
                <a:solidFill>
                  <a:srgbClr val="000000"/>
                </a:solidFill>
                <a:latin typeface="Times New Roman" panose="02020603050405020304" pitchFamily="18" charset="0"/>
                <a:cs typeface="Times New Roman" panose="02020603050405020304" pitchFamily="18" charset="0"/>
              </a:rPr>
              <a:t>a</a:t>
            </a:r>
            <a:r>
              <a:rPr lang="en-US" altLang="zh-CN" sz="1700" baseline="-25000" dirty="0">
                <a:solidFill>
                  <a:srgbClr val="000000"/>
                </a:solidFill>
                <a:latin typeface="Times New Roman" panose="02020603050405020304" pitchFamily="18" charset="0"/>
                <a:cs typeface="Times New Roman" panose="02020603050405020304" pitchFamily="18" charset="0"/>
              </a:rPr>
              <a:t>5</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a:t>
            </a:r>
            <a:r>
              <a:rPr lang="zh-CN" altLang="zh-CN" sz="1700" dirty="0">
                <a:solidFill>
                  <a:srgbClr val="000000"/>
                </a:solidFill>
                <a:latin typeface="Times New Roman" panose="02020603050405020304" pitchFamily="18" charset="0"/>
                <a:cs typeface="Times New Roman" panose="02020603050405020304" pitchFamily="18" charset="0"/>
              </a:rPr>
              <a:t>的平均数为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6	B</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	C</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10	D</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12</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4</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某班</a:t>
            </a:r>
            <a:r>
              <a:rPr lang="en-US" altLang="zh-CN" sz="1700" dirty="0">
                <a:solidFill>
                  <a:srgbClr val="000000"/>
                </a:solidFill>
                <a:latin typeface="Times New Roman" panose="02020603050405020304" pitchFamily="18" charset="0"/>
                <a:cs typeface="Times New Roman" panose="02020603050405020304" pitchFamily="18" charset="0"/>
              </a:rPr>
              <a:t>45</a:t>
            </a:r>
            <a:r>
              <a:rPr lang="zh-CN" altLang="zh-CN" sz="1700" dirty="0">
                <a:solidFill>
                  <a:srgbClr val="000000"/>
                </a:solidFill>
                <a:latin typeface="Times New Roman" panose="02020603050405020304" pitchFamily="18" charset="0"/>
                <a:cs typeface="Times New Roman" panose="02020603050405020304" pitchFamily="18" charset="0"/>
              </a:rPr>
              <a:t>名同学的数学平均分为</a:t>
            </a:r>
            <a:r>
              <a:rPr lang="en-US" altLang="zh-CN" sz="1700" dirty="0">
                <a:solidFill>
                  <a:srgbClr val="000000"/>
                </a:solidFill>
                <a:latin typeface="Times New Roman" panose="02020603050405020304" pitchFamily="18" charset="0"/>
                <a:cs typeface="Times New Roman" panose="02020603050405020304" pitchFamily="18" charset="0"/>
              </a:rPr>
              <a:t>80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其中女生有</a:t>
            </a:r>
            <a:r>
              <a:rPr lang="en-US" altLang="zh-CN" sz="1700" dirty="0">
                <a:solidFill>
                  <a:srgbClr val="000000"/>
                </a:solidFill>
                <a:latin typeface="Times New Roman" panose="02020603050405020304" pitchFamily="18" charset="0"/>
                <a:cs typeface="Times New Roman" panose="02020603050405020304" pitchFamily="18" charset="0"/>
              </a:rPr>
              <a:t>20</a:t>
            </a:r>
            <a:r>
              <a:rPr lang="zh-CN" altLang="zh-CN" sz="1700" dirty="0">
                <a:solidFill>
                  <a:srgbClr val="000000"/>
                </a:solidFill>
                <a:latin typeface="Times New Roman" panose="02020603050405020304" pitchFamily="18" charset="0"/>
                <a:cs typeface="Times New Roman" panose="02020603050405020304" pitchFamily="18" charset="0"/>
              </a:rPr>
              <a:t>名</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她们的数学平均分为</a:t>
            </a:r>
            <a:r>
              <a:rPr lang="en-US" altLang="zh-CN" sz="1700" dirty="0">
                <a:solidFill>
                  <a:srgbClr val="000000"/>
                </a:solidFill>
                <a:latin typeface="Times New Roman" panose="02020603050405020304" pitchFamily="18" charset="0"/>
                <a:cs typeface="Times New Roman" panose="02020603050405020304" pitchFamily="18" charset="0"/>
              </a:rPr>
              <a:t>82</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那么这个班男同学的数学平均分为</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78</a:t>
            </a:r>
            <a:r>
              <a:rPr lang="en-US" altLang="zh-CN" sz="1700" i="1" dirty="0">
                <a:solidFill>
                  <a:srgbClr val="FF00FF"/>
                </a:solidFill>
                <a:latin typeface="Times New Roman" panose="02020603050405020304" pitchFamily="18" charset="0"/>
                <a:cs typeface="Times New Roman" panose="02020603050405020304" pitchFamily="18" charset="0"/>
              </a:rPr>
              <a:t>.</a:t>
            </a:r>
            <a:r>
              <a:rPr lang="en-US" altLang="zh-CN" sz="1700" dirty="0">
                <a:solidFill>
                  <a:srgbClr val="FF00FF"/>
                </a:solidFill>
                <a:latin typeface="Times New Roman" panose="02020603050405020304" pitchFamily="18" charset="0"/>
                <a:cs typeface="Times New Roman" panose="02020603050405020304" pitchFamily="18" charset="0"/>
              </a:rPr>
              <a:t>4</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i="1"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sp>
        <p:nvSpPr>
          <p:cNvPr id="3" name="矩形 2"/>
          <p:cNvSpPr/>
          <p:nvPr/>
        </p:nvSpPr>
        <p:spPr>
          <a:xfrm>
            <a:off x="4572000" y="1305230"/>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4" name="矩形 3"/>
          <p:cNvSpPr/>
          <p:nvPr/>
        </p:nvSpPr>
        <p:spPr>
          <a:xfrm>
            <a:off x="7198112" y="2183388"/>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5" name="矩形 4"/>
          <p:cNvSpPr/>
          <p:nvPr/>
        </p:nvSpPr>
        <p:spPr>
          <a:xfrm>
            <a:off x="1051003" y="3412810"/>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6" name="矩形 5"/>
          <p:cNvSpPr/>
          <p:nvPr/>
        </p:nvSpPr>
        <p:spPr>
          <a:xfrm>
            <a:off x="2640723" y="4286884"/>
            <a:ext cx="721369" cy="247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cxnSp>
        <p:nvCxnSpPr>
          <p:cNvPr id="7" name="直接连接符 6"/>
          <p:cNvCxnSpPr/>
          <p:nvPr/>
        </p:nvCxnSpPr>
        <p:spPr>
          <a:xfrm>
            <a:off x="2640724" y="4534568"/>
            <a:ext cx="7213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730469"/>
            <a:ext cx="8572500" cy="195284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知识点</a:t>
            </a:r>
            <a:r>
              <a:rPr lang="en-US" altLang="zh-CN" sz="1700" dirty="0">
                <a:solidFill>
                  <a:srgbClr val="FF00FF"/>
                </a:solidFill>
                <a:latin typeface="Times New Roman" panose="02020603050405020304" pitchFamily="18" charset="0"/>
                <a:cs typeface="Times New Roman" panose="02020603050405020304" pitchFamily="18" charset="0"/>
              </a:rPr>
              <a:t>2</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加权平均数</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5</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教材母题变式</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数学老师计算同学们一学期的平均成绩时</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将平时、期中和期末的成绩按</a:t>
            </a:r>
            <a:r>
              <a:rPr lang="en-US" altLang="zh-CN" sz="1700" dirty="0">
                <a:solidFill>
                  <a:srgbClr val="000000"/>
                </a:solidFill>
                <a:latin typeface="Times New Roman" panose="02020603050405020304" pitchFamily="18" charset="0"/>
                <a:cs typeface="Times New Roman" panose="02020603050405020304" pitchFamily="18" charset="0"/>
              </a:rPr>
              <a:t>3</a:t>
            </a:r>
            <a:r>
              <a:rPr lang="zh-CN" altLang="zh-CN" sz="1700" i="1" dirty="0">
                <a:solidFill>
                  <a:srgbClr val="000000"/>
                </a:solidFill>
                <a:latin typeface="NEU-BZ-S92"/>
                <a:cs typeface="宋体" panose="02010600030101010101" pitchFamily="2" charset="-122"/>
              </a:rPr>
              <a:t>∶</a:t>
            </a:r>
            <a:r>
              <a:rPr lang="en-US" altLang="zh-CN" sz="1700" dirty="0">
                <a:solidFill>
                  <a:srgbClr val="000000"/>
                </a:solidFill>
                <a:latin typeface="Times New Roman" panose="02020603050405020304" pitchFamily="18" charset="0"/>
                <a:cs typeface="Times New Roman" panose="02020603050405020304" pitchFamily="18" charset="0"/>
              </a:rPr>
              <a:t>3</a:t>
            </a:r>
            <a:r>
              <a:rPr lang="zh-CN" altLang="zh-CN" sz="1700" i="1" dirty="0">
                <a:solidFill>
                  <a:srgbClr val="000000"/>
                </a:solidFill>
                <a:latin typeface="NEU-BZ-S92"/>
                <a:cs typeface="宋体" panose="02010600030101010101" pitchFamily="2" charset="-122"/>
              </a:rPr>
              <a:t>∶</a:t>
            </a:r>
            <a:r>
              <a:rPr lang="en-US" altLang="zh-CN" sz="1700" dirty="0">
                <a:solidFill>
                  <a:srgbClr val="000000"/>
                </a:solidFill>
                <a:latin typeface="Times New Roman" panose="02020603050405020304" pitchFamily="18" charset="0"/>
                <a:cs typeface="Times New Roman" panose="02020603050405020304" pitchFamily="18" charset="0"/>
              </a:rPr>
              <a:t>4</a:t>
            </a:r>
            <a:r>
              <a:rPr lang="zh-CN" altLang="zh-CN" sz="1700" dirty="0">
                <a:solidFill>
                  <a:srgbClr val="000000"/>
                </a:solidFill>
                <a:latin typeface="Times New Roman" panose="02020603050405020304" pitchFamily="18" charset="0"/>
                <a:cs typeface="Times New Roman" panose="02020603050405020304" pitchFamily="18" charset="0"/>
              </a:rPr>
              <a:t>计算</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若小红平时、期中和期末的成绩分别是</a:t>
            </a:r>
            <a:r>
              <a:rPr lang="en-US" altLang="zh-CN" sz="1700" dirty="0">
                <a:solidFill>
                  <a:srgbClr val="000000"/>
                </a:solidFill>
                <a:latin typeface="Times New Roman" panose="02020603050405020304" pitchFamily="18" charset="0"/>
                <a:cs typeface="Times New Roman" panose="02020603050405020304" pitchFamily="18" charset="0"/>
              </a:rPr>
              <a:t>90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80</a:t>
            </a:r>
            <a:r>
              <a:rPr lang="zh-CN" altLang="zh-CN" sz="1700" dirty="0">
                <a:solidFill>
                  <a:srgbClr val="000000"/>
                </a:solidFill>
                <a:latin typeface="Times New Roman" panose="02020603050405020304" pitchFamily="18" charset="0"/>
                <a:cs typeface="Times New Roman" panose="02020603050405020304" pitchFamily="18" charset="0"/>
              </a:rPr>
              <a:t>分和</a:t>
            </a:r>
            <a:r>
              <a:rPr lang="en-US" altLang="zh-CN" sz="1700" dirty="0">
                <a:solidFill>
                  <a:srgbClr val="000000"/>
                </a:solidFill>
                <a:latin typeface="Times New Roman" panose="02020603050405020304" pitchFamily="18" charset="0"/>
                <a:cs typeface="Times New Roman" panose="02020603050405020304" pitchFamily="18" charset="0"/>
              </a:rPr>
              <a:t>100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则小红一学期的数学平均成绩</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B</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A.90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B.91</a:t>
            </a:r>
            <a:r>
              <a:rPr lang="zh-CN" altLang="zh-CN" sz="1700" dirty="0">
                <a:solidFill>
                  <a:srgbClr val="000000"/>
                </a:solidFill>
                <a:latin typeface="Times New Roman" panose="02020603050405020304" pitchFamily="18" charset="0"/>
                <a:cs typeface="Times New Roman" panose="02020603050405020304" pitchFamily="18" charset="0"/>
              </a:rPr>
              <a:t>分</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C.92</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D.93</a:t>
            </a:r>
            <a:r>
              <a:rPr lang="zh-CN" altLang="zh-CN" sz="1700" dirty="0">
                <a:solidFill>
                  <a:srgbClr val="000000"/>
                </a:solidFill>
                <a:latin typeface="Times New Roman" panose="02020603050405020304" pitchFamily="18" charset="0"/>
                <a:cs typeface="Times New Roman" panose="02020603050405020304" pitchFamily="18" charset="0"/>
              </a:rPr>
              <a:t>分</a:t>
            </a:r>
            <a:endParaRPr lang="zh-CN" altLang="zh-CN" sz="1700" dirty="0">
              <a:solidFill>
                <a:srgbClr val="000000"/>
              </a:solidFill>
              <a:latin typeface="NEU-BZ-S92"/>
              <a:ea typeface="方正书宋_GBK"/>
              <a:cs typeface="Times New Roman" panose="02020603050405020304" pitchFamily="18" charset="0"/>
            </a:endParaRPr>
          </a:p>
        </p:txBody>
      </p:sp>
      <p:sp>
        <p:nvSpPr>
          <p:cNvPr id="3" name="矩形 2"/>
          <p:cNvSpPr/>
          <p:nvPr/>
        </p:nvSpPr>
        <p:spPr>
          <a:xfrm>
            <a:off x="1512571" y="2666999"/>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2035169"/>
            <a:ext cx="8572500" cy="1324978"/>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6</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改编</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某市</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引进人才</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招聘考试分笔试和面试</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其中笔试按</a:t>
            </a:r>
            <a:r>
              <a:rPr lang="en-US" altLang="zh-CN" sz="1700" dirty="0">
                <a:solidFill>
                  <a:srgbClr val="000000"/>
                </a:solidFill>
                <a:latin typeface="Times New Roman" panose="02020603050405020304" pitchFamily="18" charset="0"/>
                <a:cs typeface="Times New Roman" panose="02020603050405020304" pitchFamily="18" charset="0"/>
              </a:rPr>
              <a:t>60%</a:t>
            </a:r>
            <a:r>
              <a:rPr lang="zh-CN" altLang="zh-CN" sz="1700" dirty="0">
                <a:solidFill>
                  <a:srgbClr val="000000"/>
                </a:solidFill>
                <a:latin typeface="Times New Roman" panose="02020603050405020304" pitchFamily="18" charset="0"/>
                <a:cs typeface="Times New Roman" panose="02020603050405020304" pitchFamily="18" charset="0"/>
              </a:rPr>
              <a:t>、面试按</a:t>
            </a:r>
            <a:r>
              <a:rPr lang="en-US" altLang="zh-CN" sz="1700" dirty="0">
                <a:solidFill>
                  <a:srgbClr val="000000"/>
                </a:solidFill>
                <a:latin typeface="Times New Roman" panose="02020603050405020304" pitchFamily="18" charset="0"/>
                <a:cs typeface="Times New Roman" panose="02020603050405020304" pitchFamily="18" charset="0"/>
              </a:rPr>
              <a:t>40%</a:t>
            </a:r>
            <a:r>
              <a:rPr lang="zh-CN" altLang="zh-CN" sz="1700" dirty="0">
                <a:solidFill>
                  <a:srgbClr val="000000"/>
                </a:solidFill>
                <a:latin typeface="Times New Roman" panose="02020603050405020304" pitchFamily="18" charset="0"/>
                <a:cs typeface="Times New Roman" panose="02020603050405020304" pitchFamily="18" charset="0"/>
              </a:rPr>
              <a:t>计算加权平均数作为总成绩</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吴老师笔试成绩为</a:t>
            </a:r>
            <a:r>
              <a:rPr lang="en-US" altLang="zh-CN" sz="1700" dirty="0">
                <a:solidFill>
                  <a:srgbClr val="000000"/>
                </a:solidFill>
                <a:latin typeface="Times New Roman" panose="02020603050405020304" pitchFamily="18" charset="0"/>
                <a:cs typeface="Times New Roman" panose="02020603050405020304" pitchFamily="18" charset="0"/>
              </a:rPr>
              <a:t>90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面试成绩为</a:t>
            </a:r>
            <a:r>
              <a:rPr lang="en-US" altLang="zh-CN" sz="1700" dirty="0">
                <a:solidFill>
                  <a:srgbClr val="000000"/>
                </a:solidFill>
                <a:latin typeface="Times New Roman" panose="02020603050405020304" pitchFamily="18" charset="0"/>
                <a:cs typeface="Times New Roman" panose="02020603050405020304" pitchFamily="18" charset="0"/>
              </a:rPr>
              <a:t>85</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那么吴老师的总成绩为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A.85</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B.86</a:t>
            </a:r>
            <a:r>
              <a:rPr lang="zh-CN" altLang="zh-CN" sz="1700" dirty="0">
                <a:solidFill>
                  <a:srgbClr val="000000"/>
                </a:solidFill>
                <a:latin typeface="Times New Roman" panose="02020603050405020304" pitchFamily="18" charset="0"/>
                <a:cs typeface="Times New Roman" panose="02020603050405020304" pitchFamily="18" charset="0"/>
              </a:rPr>
              <a:t>分</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C.87</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D.88</a:t>
            </a:r>
            <a:r>
              <a:rPr lang="zh-CN" altLang="zh-CN" sz="1700" dirty="0">
                <a:solidFill>
                  <a:srgbClr val="000000"/>
                </a:solidFill>
                <a:latin typeface="Times New Roman" panose="02020603050405020304" pitchFamily="18" charset="0"/>
                <a:cs typeface="Times New Roman" panose="02020603050405020304" pitchFamily="18" charset="0"/>
              </a:rPr>
              <a:t>分</a:t>
            </a:r>
            <a:endParaRPr lang="zh-CN" altLang="zh-CN" sz="1700" dirty="0">
              <a:solidFill>
                <a:srgbClr val="000000"/>
              </a:solidFill>
              <a:latin typeface="NEU-BZ-S92"/>
              <a:ea typeface="方正书宋_GBK"/>
              <a:cs typeface="Times New Roman" panose="02020603050405020304" pitchFamily="18" charset="0"/>
            </a:endParaRPr>
          </a:p>
        </p:txBody>
      </p:sp>
      <p:sp>
        <p:nvSpPr>
          <p:cNvPr id="3" name="矩形 2"/>
          <p:cNvSpPr/>
          <p:nvPr/>
        </p:nvSpPr>
        <p:spPr>
          <a:xfrm>
            <a:off x="7575091" y="2433840"/>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493567" y="1487813"/>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7</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如图</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交警统计了某个时段在一个路口来往车辆的车速</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单位</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千米</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时</a:t>
            </a:r>
            <a:r>
              <a:rPr lang="en-US" altLang="zh-CN" sz="1700" dirty="0">
                <a:solidFill>
                  <a:srgbClr val="000000"/>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情况</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则该时段内来往车辆的平均速度是</a:t>
            </a:r>
            <a:r>
              <a:rPr lang="zh-CN" altLang="zh-CN" sz="1700" i="1" dirty="0">
                <a:solidFill>
                  <a:srgbClr val="FF00FF"/>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60</a:t>
            </a:r>
            <a:r>
              <a:rPr lang="zh-CN" altLang="zh-CN" sz="1700" i="1" dirty="0">
                <a:solidFill>
                  <a:srgbClr val="FF00FF"/>
                </a:solidFill>
                <a:latin typeface="Times New Roman" panose="02020603050405020304" pitchFamily="18" charset="0"/>
                <a:cs typeface="Times New Roman" panose="02020603050405020304" pitchFamily="18" charset="0"/>
              </a:rPr>
              <a:t>　</a:t>
            </a:r>
            <a:r>
              <a:rPr lang="zh-CN" altLang="zh-CN" sz="1700" dirty="0">
                <a:solidFill>
                  <a:srgbClr val="000000"/>
                </a:solidFill>
                <a:latin typeface="Times New Roman" panose="02020603050405020304" pitchFamily="18" charset="0"/>
                <a:cs typeface="Times New Roman" panose="02020603050405020304" pitchFamily="18" charset="0"/>
              </a:rPr>
              <a:t>千米</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时</a:t>
            </a:r>
            <a:r>
              <a:rPr lang="en-US" altLang="zh-CN" sz="1700" i="1"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p:txBody>
      </p:sp>
      <p:pic>
        <p:nvPicPr>
          <p:cNvPr id="3" name="19ZKSK773.EPS" descr="id:2147497371;FounderCES"/>
          <p:cNvPicPr/>
          <p:nvPr/>
        </p:nvPicPr>
        <p:blipFill>
          <a:blip r:embed="rId2" cstate="email"/>
          <a:stretch>
            <a:fillRect/>
          </a:stretch>
        </p:blipFill>
        <p:spPr>
          <a:xfrm>
            <a:off x="4956550" y="2424025"/>
            <a:ext cx="1845107" cy="1597256"/>
          </a:xfrm>
          <a:prstGeom prst="rect">
            <a:avLst/>
          </a:prstGeom>
        </p:spPr>
      </p:pic>
      <p:sp>
        <p:nvSpPr>
          <p:cNvPr id="4" name="矩形 3"/>
          <p:cNvSpPr/>
          <p:nvPr/>
        </p:nvSpPr>
        <p:spPr>
          <a:xfrm>
            <a:off x="2557090" y="1894395"/>
            <a:ext cx="428417" cy="247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cxnSp>
        <p:nvCxnSpPr>
          <p:cNvPr id="5" name="直接连接符 4"/>
          <p:cNvCxnSpPr/>
          <p:nvPr/>
        </p:nvCxnSpPr>
        <p:spPr>
          <a:xfrm>
            <a:off x="2557090" y="2142079"/>
            <a:ext cx="4284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571500" y="970563"/>
            <a:ext cx="8572500" cy="195284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8</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一组数据</a:t>
            </a:r>
            <a:r>
              <a:rPr lang="en-US" altLang="zh-CN" sz="1700" dirty="0">
                <a:solidFill>
                  <a:srgbClr val="000000"/>
                </a:solidFill>
                <a:latin typeface="Times New Roman" panose="02020603050405020304" pitchFamily="18" charset="0"/>
                <a:cs typeface="Times New Roman" panose="02020603050405020304" pitchFamily="18" charset="0"/>
              </a:rPr>
              <a:t>3,5,7,</a:t>
            </a:r>
            <a:r>
              <a:rPr lang="en-US" altLang="zh-CN" sz="1700" i="1" dirty="0">
                <a:solidFill>
                  <a:srgbClr val="000000"/>
                </a:solidFill>
                <a:latin typeface="Times New Roman" panose="02020603050405020304" pitchFamily="18" charset="0"/>
                <a:cs typeface="Times New Roman" panose="02020603050405020304" pitchFamily="18" charset="0"/>
              </a:rPr>
              <a:t>m</a:t>
            </a:r>
            <a:r>
              <a:rPr lang="en-US" altLang="zh-CN" sz="1700" dirty="0">
                <a:solidFill>
                  <a:srgbClr val="000000"/>
                </a:solidFill>
                <a:latin typeface="Times New Roman" panose="02020603050405020304" pitchFamily="18" charset="0"/>
                <a:cs typeface="Times New Roman" panose="02020603050405020304" pitchFamily="18" charset="0"/>
              </a:rPr>
              <a:t>,</a:t>
            </a:r>
            <a:r>
              <a:rPr lang="en-US" altLang="zh-CN" sz="1700" i="1" dirty="0">
                <a:solidFill>
                  <a:srgbClr val="000000"/>
                </a:solidFill>
                <a:latin typeface="Times New Roman" panose="02020603050405020304" pitchFamily="18" charset="0"/>
                <a:cs typeface="Times New Roman" panose="02020603050405020304" pitchFamily="18" charset="0"/>
              </a:rPr>
              <a:t>n</a:t>
            </a:r>
            <a:r>
              <a:rPr lang="zh-CN" altLang="zh-CN" sz="1700" dirty="0">
                <a:solidFill>
                  <a:srgbClr val="000000"/>
                </a:solidFill>
                <a:latin typeface="Times New Roman" panose="02020603050405020304" pitchFamily="18" charset="0"/>
                <a:cs typeface="Times New Roman" panose="02020603050405020304" pitchFamily="18" charset="0"/>
              </a:rPr>
              <a:t>的平均数是</a:t>
            </a:r>
            <a:r>
              <a:rPr lang="en-US" altLang="zh-CN" sz="1700" dirty="0">
                <a:solidFill>
                  <a:srgbClr val="000000"/>
                </a:solidFill>
                <a:latin typeface="Times New Roman" panose="02020603050405020304" pitchFamily="18" charset="0"/>
                <a:cs typeface="Times New Roman" panose="02020603050405020304" pitchFamily="18" charset="0"/>
              </a:rPr>
              <a:t>9,</a:t>
            </a:r>
            <a:r>
              <a:rPr lang="zh-CN" altLang="zh-CN" sz="1700" dirty="0">
                <a:solidFill>
                  <a:srgbClr val="000000"/>
                </a:solidFill>
                <a:latin typeface="Times New Roman" panose="02020603050405020304" pitchFamily="18" charset="0"/>
                <a:cs typeface="Times New Roman" panose="02020603050405020304" pitchFamily="18" charset="0"/>
              </a:rPr>
              <a:t>则</a:t>
            </a:r>
            <a:r>
              <a:rPr lang="en-US" altLang="zh-CN" sz="1700" i="1" dirty="0" err="1">
                <a:solidFill>
                  <a:srgbClr val="000000"/>
                </a:solidFill>
                <a:latin typeface="Times New Roman" panose="02020603050405020304" pitchFamily="18" charset="0"/>
                <a:cs typeface="Times New Roman" panose="02020603050405020304" pitchFamily="18" charset="0"/>
              </a:rPr>
              <a:t>m</a:t>
            </a:r>
            <a:r>
              <a:rPr lang="en-US" altLang="zh-CN" sz="1700" dirty="0" err="1">
                <a:solidFill>
                  <a:srgbClr val="000000"/>
                </a:solidFill>
                <a:latin typeface="Times New Roman" panose="02020603050405020304" pitchFamily="18" charset="0"/>
                <a:cs typeface="Times New Roman" panose="02020603050405020304" pitchFamily="18" charset="0"/>
              </a:rPr>
              <a:t>,</a:t>
            </a:r>
            <a:r>
              <a:rPr lang="en-US" altLang="zh-CN" sz="1700" i="1" dirty="0" err="1">
                <a:solidFill>
                  <a:srgbClr val="000000"/>
                </a:solidFill>
                <a:latin typeface="Times New Roman" panose="02020603050405020304" pitchFamily="18" charset="0"/>
                <a:cs typeface="Times New Roman" panose="02020603050405020304" pitchFamily="18" charset="0"/>
              </a:rPr>
              <a:t>n</a:t>
            </a:r>
            <a:r>
              <a:rPr lang="zh-CN" altLang="zh-CN" sz="1700" dirty="0">
                <a:solidFill>
                  <a:srgbClr val="000000"/>
                </a:solidFill>
                <a:latin typeface="Times New Roman" panose="02020603050405020304" pitchFamily="18" charset="0"/>
                <a:cs typeface="Times New Roman" panose="02020603050405020304" pitchFamily="18" charset="0"/>
              </a:rPr>
              <a:t>的平均数是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A.6	B.9	C.10	D.15</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9</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某同学使用计算器求</a:t>
            </a:r>
            <a:r>
              <a:rPr lang="en-US" altLang="zh-CN" sz="1700" dirty="0">
                <a:solidFill>
                  <a:srgbClr val="000000"/>
                </a:solidFill>
                <a:latin typeface="Times New Roman" panose="02020603050405020304" pitchFamily="18" charset="0"/>
                <a:cs typeface="Times New Roman" panose="02020603050405020304" pitchFamily="18" charset="0"/>
              </a:rPr>
              <a:t>30</a:t>
            </a:r>
            <a:r>
              <a:rPr lang="zh-CN" altLang="zh-CN" sz="1700" dirty="0">
                <a:solidFill>
                  <a:srgbClr val="000000"/>
                </a:solidFill>
                <a:latin typeface="Times New Roman" panose="02020603050405020304" pitchFamily="18" charset="0"/>
                <a:cs typeface="Times New Roman" panose="02020603050405020304" pitchFamily="18" charset="0"/>
              </a:rPr>
              <a:t>个数据的平均数时</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错将其中一个数据</a:t>
            </a:r>
            <a:r>
              <a:rPr lang="en-US" altLang="zh-CN" sz="1700" dirty="0">
                <a:solidFill>
                  <a:srgbClr val="000000"/>
                </a:solidFill>
                <a:latin typeface="Times New Roman" panose="02020603050405020304" pitchFamily="18" charset="0"/>
                <a:cs typeface="Times New Roman" panose="02020603050405020304" pitchFamily="18" charset="0"/>
              </a:rPr>
              <a:t>75</a:t>
            </a:r>
            <a:r>
              <a:rPr lang="zh-CN" altLang="zh-CN" sz="1700" dirty="0">
                <a:solidFill>
                  <a:srgbClr val="000000"/>
                </a:solidFill>
                <a:latin typeface="Times New Roman" panose="02020603050405020304" pitchFamily="18" charset="0"/>
                <a:cs typeface="Times New Roman" panose="02020603050405020304" pitchFamily="18" charset="0"/>
              </a:rPr>
              <a:t>输入为</a:t>
            </a:r>
            <a:r>
              <a:rPr lang="en-US" altLang="zh-CN" sz="1700" dirty="0">
                <a:solidFill>
                  <a:srgbClr val="000000"/>
                </a:solidFill>
                <a:latin typeface="Times New Roman" panose="02020603050405020304" pitchFamily="18" charset="0"/>
                <a:cs typeface="Times New Roman" panose="02020603050405020304" pitchFamily="18" charset="0"/>
              </a:rPr>
              <a:t>15,</a:t>
            </a:r>
            <a:r>
              <a:rPr lang="zh-CN" altLang="zh-CN" sz="1700" dirty="0">
                <a:solidFill>
                  <a:srgbClr val="000000"/>
                </a:solidFill>
                <a:latin typeface="Times New Roman" panose="02020603050405020304" pitchFamily="18" charset="0"/>
                <a:cs typeface="Times New Roman" panose="02020603050405020304" pitchFamily="18" charset="0"/>
              </a:rPr>
              <a:t>那么所求出的平均数与实际平均数的差是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A.2</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	B.2</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C.1	D.</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endParaRPr lang="zh-CN" altLang="zh-CN" sz="1700" dirty="0">
              <a:solidFill>
                <a:srgbClr val="000000"/>
              </a:solidFill>
              <a:latin typeface="NEU-BZ-S92"/>
              <a:ea typeface="方正书宋_GBK"/>
              <a:cs typeface="Times New Roman" panose="02020603050405020304" pitchFamily="18" charset="0"/>
            </a:endParaRPr>
          </a:p>
        </p:txBody>
      </p:sp>
      <p:graphicFrame>
        <p:nvGraphicFramePr>
          <p:cNvPr id="4" name="对象 3"/>
          <p:cNvGraphicFramePr>
            <a:graphicFrameLocks noChangeAspect="1"/>
          </p:cNvGraphicFramePr>
          <p:nvPr/>
        </p:nvGraphicFramePr>
        <p:xfrm>
          <a:off x="571500" y="3015322"/>
          <a:ext cx="6096000" cy="1921867"/>
        </p:xfrm>
        <a:graphic>
          <a:graphicData uri="http://schemas.openxmlformats.org/presentationml/2006/ole">
            <mc:AlternateContent xmlns:mc="http://schemas.openxmlformats.org/markup-compatibility/2006">
              <mc:Choice xmlns:v="urn:schemas-microsoft-com:vml" Requires="v">
                <p:oleObj spid="_x0000_s1034" name="Document" r:id="rId3" imgW="3839210" imgH="1212850" progId="Word.Document.12">
                  <p:embed/>
                </p:oleObj>
              </mc:Choice>
              <mc:Fallback>
                <p:oleObj name="Document" r:id="rId3" imgW="3839210" imgH="1212850"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3015322"/>
                        <a:ext cx="6096000" cy="19218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p:nvPr/>
        </p:nvSpPr>
        <p:spPr>
          <a:xfrm>
            <a:off x="5300242" y="970562"/>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6" name="矩形 5"/>
          <p:cNvSpPr/>
          <p:nvPr/>
        </p:nvSpPr>
        <p:spPr>
          <a:xfrm>
            <a:off x="2833035" y="1908463"/>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7" name="矩形 6"/>
          <p:cNvSpPr/>
          <p:nvPr/>
        </p:nvSpPr>
        <p:spPr>
          <a:xfrm>
            <a:off x="1536705" y="3320813"/>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58487" y="1120769"/>
            <a:ext cx="8572500" cy="1324978"/>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11</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面试时</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某人的基本知识、表达能力、工作态度的得分分别是</a:t>
            </a:r>
            <a:r>
              <a:rPr lang="en-US" altLang="zh-CN" sz="1700" dirty="0">
                <a:solidFill>
                  <a:srgbClr val="000000"/>
                </a:solidFill>
                <a:latin typeface="Times New Roman" panose="02020603050405020304" pitchFamily="18" charset="0"/>
                <a:cs typeface="Times New Roman" panose="02020603050405020304" pitchFamily="18" charset="0"/>
              </a:rPr>
              <a:t>90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80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85</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若依次按</a:t>
            </a:r>
            <a:r>
              <a:rPr lang="en-US" altLang="zh-CN" sz="1700" dirty="0">
                <a:solidFill>
                  <a:srgbClr val="000000"/>
                </a:solidFill>
                <a:latin typeface="Times New Roman" panose="02020603050405020304" pitchFamily="18" charset="0"/>
                <a:cs typeface="Times New Roman" panose="02020603050405020304" pitchFamily="18" charset="0"/>
              </a:rPr>
              <a:t>30%,30%,40%</a:t>
            </a:r>
            <a:r>
              <a:rPr lang="zh-CN" altLang="zh-CN" sz="1700" dirty="0">
                <a:solidFill>
                  <a:srgbClr val="000000"/>
                </a:solidFill>
                <a:latin typeface="Times New Roman" panose="02020603050405020304" pitchFamily="18" charset="0"/>
                <a:cs typeface="Times New Roman" panose="02020603050405020304" pitchFamily="18" charset="0"/>
              </a:rPr>
              <a:t>的比例确定成绩</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则这个人的面试成绩是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D</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75</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B</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82</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D</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85</a:t>
            </a:r>
            <a:r>
              <a:rPr lang="zh-CN" altLang="zh-CN" sz="1700" dirty="0">
                <a:solidFill>
                  <a:srgbClr val="000000"/>
                </a:solidFill>
                <a:latin typeface="Times New Roman" panose="02020603050405020304" pitchFamily="18" charset="0"/>
                <a:cs typeface="Times New Roman" panose="02020603050405020304" pitchFamily="18" charset="0"/>
              </a:rPr>
              <a:t>分</a:t>
            </a:r>
            <a:endParaRPr lang="zh-CN" altLang="zh-CN" sz="1700" dirty="0">
              <a:solidFill>
                <a:srgbClr val="000000"/>
              </a:solidFill>
              <a:latin typeface="NEU-BZ-S92"/>
              <a:ea typeface="方正书宋_GBK"/>
              <a:cs typeface="Times New Roman" panose="02020603050405020304" pitchFamily="18" charset="0"/>
            </a:endParaRPr>
          </a:p>
        </p:txBody>
      </p:sp>
      <p:sp>
        <p:nvSpPr>
          <p:cNvPr id="3" name="矩形 2"/>
          <p:cNvSpPr>
            <a:spLocks noChangeAspect="1"/>
          </p:cNvSpPr>
          <p:nvPr/>
        </p:nvSpPr>
        <p:spPr>
          <a:xfrm>
            <a:off x="285750" y="2492216"/>
            <a:ext cx="8572500" cy="383182"/>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12</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某中学随机地调查了</a:t>
            </a:r>
            <a:r>
              <a:rPr lang="en-US" altLang="zh-CN" sz="1700" dirty="0">
                <a:solidFill>
                  <a:srgbClr val="000000"/>
                </a:solidFill>
                <a:latin typeface="Times New Roman" panose="02020603050405020304" pitchFamily="18" charset="0"/>
                <a:cs typeface="Times New Roman" panose="02020603050405020304" pitchFamily="18" charset="0"/>
              </a:rPr>
              <a:t>50</a:t>
            </a:r>
            <a:r>
              <a:rPr lang="zh-CN" altLang="zh-CN" sz="1700" dirty="0">
                <a:solidFill>
                  <a:srgbClr val="000000"/>
                </a:solidFill>
                <a:latin typeface="Times New Roman" panose="02020603050405020304" pitchFamily="18" charset="0"/>
                <a:cs typeface="Times New Roman" panose="02020603050405020304" pitchFamily="18" charset="0"/>
              </a:rPr>
              <a:t>名学生</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了解他们一周在校的体育锻炼时间</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结果如下表所示</a:t>
            </a:r>
            <a:r>
              <a:rPr lang="en-US" altLang="zh-CN" sz="1700" dirty="0">
                <a:solidFill>
                  <a:srgbClr val="000000"/>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graphicFrame>
        <p:nvGraphicFramePr>
          <p:cNvPr id="4" name="对象 3"/>
          <p:cNvGraphicFramePr>
            <a:graphicFrameLocks noChangeAspect="1"/>
          </p:cNvGraphicFramePr>
          <p:nvPr/>
        </p:nvGraphicFramePr>
        <p:xfrm>
          <a:off x="1347355" y="2950825"/>
          <a:ext cx="6096000" cy="1071907"/>
        </p:xfrm>
        <a:graphic>
          <a:graphicData uri="http://schemas.openxmlformats.org/presentationml/2006/ole">
            <mc:AlternateContent xmlns:mc="http://schemas.openxmlformats.org/markup-compatibility/2006">
              <mc:Choice xmlns:v="urn:schemas-microsoft-com:vml" Requires="v">
                <p:oleObj spid="_x0000_s2058" name="Document" r:id="rId3" imgW="3839210" imgH="676910" progId="Word.Document.12">
                  <p:embed/>
                </p:oleObj>
              </mc:Choice>
              <mc:Fallback>
                <p:oleObj name="Document" r:id="rId3" imgW="3839210" imgH="676910"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7355" y="2950825"/>
                        <a:ext cx="6096000" cy="10719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a:spLocks noChangeAspect="1"/>
          </p:cNvSpPr>
          <p:nvPr/>
        </p:nvSpPr>
        <p:spPr>
          <a:xfrm>
            <a:off x="358487" y="3786809"/>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000000"/>
                </a:solidFill>
                <a:latin typeface="Times New Roman" panose="02020603050405020304" pitchFamily="18" charset="0"/>
                <a:cs typeface="Times New Roman" panose="02020603050405020304" pitchFamily="18" charset="0"/>
              </a:rPr>
              <a:t>则这</a:t>
            </a:r>
            <a:r>
              <a:rPr lang="en-US" altLang="zh-CN" sz="1700" dirty="0">
                <a:solidFill>
                  <a:srgbClr val="000000"/>
                </a:solidFill>
                <a:latin typeface="Times New Roman" panose="02020603050405020304" pitchFamily="18" charset="0"/>
                <a:cs typeface="Times New Roman" panose="02020603050405020304" pitchFamily="18" charset="0"/>
              </a:rPr>
              <a:t>50</a:t>
            </a:r>
            <a:r>
              <a:rPr lang="zh-CN" altLang="zh-CN" sz="1700" dirty="0">
                <a:solidFill>
                  <a:srgbClr val="000000"/>
                </a:solidFill>
                <a:latin typeface="Times New Roman" panose="02020603050405020304" pitchFamily="18" charset="0"/>
                <a:cs typeface="Times New Roman" panose="02020603050405020304" pitchFamily="18" charset="0"/>
              </a:rPr>
              <a:t>名学生这一周在校的平均体育锻炼时间是</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B</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6</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2</a:t>
            </a:r>
            <a:r>
              <a:rPr lang="zh-CN" altLang="zh-CN" sz="1700" dirty="0">
                <a:solidFill>
                  <a:srgbClr val="000000"/>
                </a:solidFill>
                <a:latin typeface="Times New Roman" panose="02020603050405020304" pitchFamily="18" charset="0"/>
                <a:cs typeface="Times New Roman" panose="02020603050405020304" pitchFamily="18" charset="0"/>
              </a:rPr>
              <a:t>小时</a:t>
            </a:r>
            <a:r>
              <a:rPr lang="en-US" altLang="zh-CN" sz="1700" dirty="0">
                <a:solidFill>
                  <a:srgbClr val="000000"/>
                </a:solidFill>
                <a:latin typeface="Times New Roman" panose="02020603050405020304" pitchFamily="18" charset="0"/>
                <a:cs typeface="Times New Roman" panose="02020603050405020304" pitchFamily="18" charset="0"/>
              </a:rPr>
              <a:t>	B</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6</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4</a:t>
            </a:r>
            <a:r>
              <a:rPr lang="zh-CN" altLang="zh-CN" sz="1700" dirty="0">
                <a:solidFill>
                  <a:srgbClr val="000000"/>
                </a:solidFill>
                <a:latin typeface="Times New Roman" panose="02020603050405020304" pitchFamily="18" charset="0"/>
                <a:cs typeface="Times New Roman" panose="02020603050405020304" pitchFamily="18" charset="0"/>
              </a:rPr>
              <a:t>小时</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6</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5</a:t>
            </a:r>
            <a:r>
              <a:rPr lang="zh-CN" altLang="zh-CN" sz="1700" dirty="0">
                <a:solidFill>
                  <a:srgbClr val="000000"/>
                </a:solidFill>
                <a:latin typeface="Times New Roman" panose="02020603050405020304" pitchFamily="18" charset="0"/>
                <a:cs typeface="Times New Roman" panose="02020603050405020304" pitchFamily="18" charset="0"/>
              </a:rPr>
              <a:t>小时</a:t>
            </a:r>
            <a:r>
              <a:rPr lang="en-US" altLang="zh-CN" sz="1700" dirty="0">
                <a:solidFill>
                  <a:srgbClr val="000000"/>
                </a:solidFill>
                <a:latin typeface="Times New Roman" panose="02020603050405020304" pitchFamily="18" charset="0"/>
                <a:cs typeface="Times New Roman" panose="02020603050405020304" pitchFamily="18" charset="0"/>
              </a:rPr>
              <a:t>	D</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7</a:t>
            </a:r>
            <a:r>
              <a:rPr lang="zh-CN" altLang="zh-CN" sz="1700" dirty="0">
                <a:solidFill>
                  <a:srgbClr val="000000"/>
                </a:solidFill>
                <a:latin typeface="Times New Roman" panose="02020603050405020304" pitchFamily="18" charset="0"/>
                <a:cs typeface="Times New Roman" panose="02020603050405020304" pitchFamily="18" charset="0"/>
              </a:rPr>
              <a:t>小时</a:t>
            </a:r>
            <a:endParaRPr lang="zh-CN" altLang="zh-CN" sz="1700" dirty="0">
              <a:solidFill>
                <a:srgbClr val="000000"/>
              </a:solidFill>
              <a:latin typeface="NEU-BZ-S92"/>
              <a:ea typeface="方正书宋_GBK"/>
              <a:cs typeface="Times New Roman" panose="02020603050405020304" pitchFamily="18" charset="0"/>
            </a:endParaRPr>
          </a:p>
        </p:txBody>
      </p:sp>
      <p:sp>
        <p:nvSpPr>
          <p:cNvPr id="6" name="矩形 5"/>
          <p:cNvSpPr/>
          <p:nvPr/>
        </p:nvSpPr>
        <p:spPr>
          <a:xfrm>
            <a:off x="5425693" y="1493354"/>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
        <p:nvSpPr>
          <p:cNvPr id="7" name="矩形 6"/>
          <p:cNvSpPr/>
          <p:nvPr/>
        </p:nvSpPr>
        <p:spPr>
          <a:xfrm>
            <a:off x="4948978" y="3822428"/>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85750" y="1321558"/>
            <a:ext cx="8572500" cy="697114"/>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Arial" panose="020B0604020202020204" pitchFamily="34" charset="0"/>
                <a:ea typeface="黑体" panose="02010609060101010101" pitchFamily="2" charset="-122"/>
                <a:cs typeface="Times New Roman" panose="02020603050405020304" pitchFamily="18" charset="0"/>
              </a:rPr>
              <a:t>【变式拓展】</a:t>
            </a:r>
            <a:r>
              <a:rPr lang="zh-CN" altLang="zh-CN" sz="1700" dirty="0">
                <a:solidFill>
                  <a:srgbClr val="FF00FF"/>
                </a:solidFill>
                <a:latin typeface="Times New Roman" panose="02020603050405020304" pitchFamily="18" charset="0"/>
                <a:cs typeface="Times New Roman" panose="02020603050405020304" pitchFamily="18" charset="0"/>
              </a:rPr>
              <a:t>某灯泡厂为测量一批灯泡的使用寿命</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从中抽查了</a:t>
            </a:r>
            <a:r>
              <a:rPr lang="en-US" altLang="zh-CN" sz="1700" dirty="0">
                <a:solidFill>
                  <a:srgbClr val="FF00FF"/>
                </a:solidFill>
                <a:latin typeface="Times New Roman" panose="02020603050405020304" pitchFamily="18" charset="0"/>
                <a:cs typeface="Times New Roman" panose="02020603050405020304" pitchFamily="18" charset="0"/>
              </a:rPr>
              <a:t>100</a:t>
            </a:r>
            <a:r>
              <a:rPr lang="zh-CN" altLang="zh-CN" sz="1700" dirty="0">
                <a:solidFill>
                  <a:srgbClr val="FF00FF"/>
                </a:solidFill>
                <a:latin typeface="Times New Roman" panose="02020603050405020304" pitchFamily="18" charset="0"/>
                <a:cs typeface="Times New Roman" panose="02020603050405020304" pitchFamily="18" charset="0"/>
              </a:rPr>
              <a:t>只灯泡</a:t>
            </a:r>
            <a:r>
              <a:rPr lang="en-US" altLang="zh-CN" sz="1700" dirty="0">
                <a:solidFill>
                  <a:srgbClr val="FF00FF"/>
                </a:solidFill>
                <a:latin typeface="Times New Roman" panose="02020603050405020304" pitchFamily="18" charset="0"/>
                <a:cs typeface="Times New Roman" panose="02020603050405020304" pitchFamily="18" charset="0"/>
              </a:rPr>
              <a:t>,</a:t>
            </a:r>
            <a:r>
              <a:rPr lang="zh-CN" altLang="zh-CN" sz="1700" dirty="0">
                <a:solidFill>
                  <a:srgbClr val="FF00FF"/>
                </a:solidFill>
                <a:latin typeface="Times New Roman" panose="02020603050405020304" pitchFamily="18" charset="0"/>
                <a:cs typeface="Times New Roman" panose="02020603050405020304" pitchFamily="18" charset="0"/>
              </a:rPr>
              <a:t>它们的使用寿命如表所示</a:t>
            </a:r>
            <a:r>
              <a:rPr lang="en-US" altLang="zh-CN" sz="1700" dirty="0">
                <a:solidFill>
                  <a:srgbClr val="FF00FF"/>
                </a:solidFill>
                <a:latin typeface="Times New Roman" panose="02020603050405020304" pitchFamily="18" charset="0"/>
                <a:cs typeface="Times New Roman" panose="02020603050405020304" pitchFamily="18" charset="0"/>
              </a:rPr>
              <a:t>:</a:t>
            </a:r>
            <a:endParaRPr lang="zh-CN" altLang="zh-CN" sz="1700" dirty="0">
              <a:solidFill>
                <a:srgbClr val="000000"/>
              </a:solidFill>
              <a:latin typeface="NEU-BZ-S92"/>
              <a:ea typeface="方正书宋_GBK"/>
              <a:cs typeface="Times New Roman" panose="02020603050405020304" pitchFamily="18" charset="0"/>
            </a:endParaRPr>
          </a:p>
        </p:txBody>
      </p:sp>
      <p:graphicFrame>
        <p:nvGraphicFramePr>
          <p:cNvPr id="3" name="对象 2"/>
          <p:cNvGraphicFramePr>
            <a:graphicFrameLocks noChangeAspect="1"/>
          </p:cNvGraphicFramePr>
          <p:nvPr/>
        </p:nvGraphicFramePr>
        <p:xfrm>
          <a:off x="1524000" y="2131047"/>
          <a:ext cx="6096000" cy="1071907"/>
        </p:xfrm>
        <a:graphic>
          <a:graphicData uri="http://schemas.openxmlformats.org/presentationml/2006/ole">
            <mc:AlternateContent xmlns:mc="http://schemas.openxmlformats.org/markup-compatibility/2006">
              <mc:Choice xmlns:v="urn:schemas-microsoft-com:vml" Requires="v">
                <p:oleObj spid="_x0000_s3082" name="Document" r:id="rId3" imgW="3839210" imgH="676910" progId="Word.Document.12">
                  <p:embed/>
                </p:oleObj>
              </mc:Choice>
              <mc:Fallback>
                <p:oleObj name="Document" r:id="rId3" imgW="3839210" imgH="676910" progId="Word.Document.1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131047"/>
                        <a:ext cx="6096000" cy="10719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矩形 4"/>
          <p:cNvSpPr>
            <a:spLocks noChangeAspect="1"/>
          </p:cNvSpPr>
          <p:nvPr/>
        </p:nvSpPr>
        <p:spPr>
          <a:xfrm>
            <a:off x="571500" y="3048593"/>
            <a:ext cx="8572500" cy="1011046"/>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zh-CN" altLang="zh-CN" sz="1700" dirty="0">
                <a:solidFill>
                  <a:srgbClr val="FF00FF"/>
                </a:solidFill>
                <a:latin typeface="Times New Roman" panose="02020603050405020304" pitchFamily="18" charset="0"/>
                <a:cs typeface="Times New Roman" panose="02020603050405020304" pitchFamily="18" charset="0"/>
              </a:rPr>
              <a:t>这批灯泡的平均使用寿命是</a:t>
            </a:r>
            <a:r>
              <a:rPr lang="en-US" altLang="zh-CN" sz="1700" dirty="0">
                <a:solidFill>
                  <a:srgbClr val="FF00FF"/>
                </a:solidFill>
                <a:latin typeface="Times New Roman" panose="02020603050405020304" pitchFamily="18" charset="0"/>
                <a:cs typeface="Times New Roman" panose="02020603050405020304" pitchFamily="18" charset="0"/>
              </a:rPr>
              <a:t>(  B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A.112 h	B.124 h</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FF00FF"/>
                </a:solidFill>
                <a:latin typeface="Times New Roman" panose="02020603050405020304" pitchFamily="18" charset="0"/>
                <a:cs typeface="Times New Roman" panose="02020603050405020304" pitchFamily="18" charset="0"/>
              </a:rPr>
              <a:t>C.136 h	D.148 h</a:t>
            </a:r>
            <a:endParaRPr lang="zh-CN" altLang="zh-CN" sz="1700" dirty="0">
              <a:solidFill>
                <a:srgbClr val="000000"/>
              </a:solidFill>
              <a:latin typeface="NEU-BZ-S92"/>
              <a:ea typeface="方正书宋_GBK"/>
              <a:cs typeface="Times New Roman" panose="02020603050405020304" pitchFamily="18" charset="0"/>
            </a:endParaRPr>
          </a:p>
        </p:txBody>
      </p:sp>
      <p:sp>
        <p:nvSpPr>
          <p:cNvPr id="6" name="矩形 5"/>
          <p:cNvSpPr/>
          <p:nvPr/>
        </p:nvSpPr>
        <p:spPr>
          <a:xfrm>
            <a:off x="3234479" y="3082357"/>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71500" y="1939918"/>
            <a:ext cx="8572500" cy="1324978"/>
          </a:xfrm>
          <a:prstGeom prst="rect">
            <a:avLst/>
          </a:prstGeom>
        </p:spPr>
        <p:txBody>
          <a:bodyPr lIns="68580" tIns="34290" rIns="68580" bIns="34290">
            <a:spAutoFit/>
          </a:bodyPr>
          <a:lstStyle/>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13</a:t>
            </a:r>
            <a:r>
              <a:rPr lang="en-US" altLang="zh-CN" sz="1700" i="1"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小明同学上学期的</a:t>
            </a:r>
            <a:r>
              <a:rPr lang="en-US" altLang="zh-CN" sz="1700" dirty="0">
                <a:solidFill>
                  <a:srgbClr val="000000"/>
                </a:solidFill>
                <a:latin typeface="Times New Roman" panose="02020603050405020304" pitchFamily="18" charset="0"/>
                <a:cs typeface="Times New Roman" panose="02020603050405020304" pitchFamily="18" charset="0"/>
              </a:rPr>
              <a:t>5</a:t>
            </a:r>
            <a:r>
              <a:rPr lang="zh-CN" altLang="zh-CN" sz="1700" dirty="0">
                <a:solidFill>
                  <a:srgbClr val="000000"/>
                </a:solidFill>
                <a:latin typeface="Times New Roman" panose="02020603050405020304" pitchFamily="18" charset="0"/>
                <a:cs typeface="Times New Roman" panose="02020603050405020304" pitchFamily="18" charset="0"/>
              </a:rPr>
              <a:t>科期末成绩中</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语文、数学、英语三科成绩的平均分为</a:t>
            </a:r>
            <a:r>
              <a:rPr lang="en-US" altLang="zh-CN" sz="1700" dirty="0">
                <a:solidFill>
                  <a:srgbClr val="000000"/>
                </a:solidFill>
                <a:latin typeface="Times New Roman" panose="02020603050405020304" pitchFamily="18" charset="0"/>
                <a:cs typeface="Times New Roman" panose="02020603050405020304" pitchFamily="18" charset="0"/>
              </a:rPr>
              <a:t>90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科学、社会两科成绩的平均分为</a:t>
            </a:r>
            <a:r>
              <a:rPr lang="en-US" altLang="zh-CN" sz="1700" dirty="0">
                <a:solidFill>
                  <a:srgbClr val="000000"/>
                </a:solidFill>
                <a:latin typeface="Times New Roman" panose="02020603050405020304" pitchFamily="18" charset="0"/>
                <a:cs typeface="Times New Roman" panose="02020603050405020304" pitchFamily="18" charset="0"/>
              </a:rPr>
              <a:t>80</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a:t>
            </a:r>
            <a:r>
              <a:rPr lang="zh-CN" altLang="zh-CN" sz="1700" dirty="0">
                <a:solidFill>
                  <a:srgbClr val="000000"/>
                </a:solidFill>
                <a:latin typeface="Times New Roman" panose="02020603050405020304" pitchFamily="18" charset="0"/>
                <a:cs typeface="Times New Roman" panose="02020603050405020304" pitchFamily="18" charset="0"/>
              </a:rPr>
              <a:t>则他这</a:t>
            </a:r>
            <a:r>
              <a:rPr lang="en-US" altLang="zh-CN" sz="1700" dirty="0">
                <a:solidFill>
                  <a:srgbClr val="000000"/>
                </a:solidFill>
                <a:latin typeface="Times New Roman" panose="02020603050405020304" pitchFamily="18" charset="0"/>
                <a:cs typeface="Times New Roman" panose="02020603050405020304" pitchFamily="18" charset="0"/>
              </a:rPr>
              <a:t>5</a:t>
            </a:r>
            <a:r>
              <a:rPr lang="zh-CN" altLang="zh-CN" sz="1700" dirty="0">
                <a:solidFill>
                  <a:srgbClr val="000000"/>
                </a:solidFill>
                <a:latin typeface="Times New Roman" panose="02020603050405020304" pitchFamily="18" charset="0"/>
                <a:cs typeface="Times New Roman" panose="02020603050405020304" pitchFamily="18" charset="0"/>
              </a:rPr>
              <a:t>科成绩的平均分为</a:t>
            </a:r>
            <a:r>
              <a:rPr lang="en-US" altLang="zh-CN" sz="1700" dirty="0">
                <a:solidFill>
                  <a:srgbClr val="000000"/>
                </a:solidFill>
                <a:latin typeface="Times New Roman" panose="02020603050405020304" pitchFamily="18" charset="0"/>
                <a:cs typeface="Times New Roman" panose="02020603050405020304" pitchFamily="18" charset="0"/>
              </a:rPr>
              <a:t>(  </a:t>
            </a:r>
            <a:r>
              <a:rPr lang="en-US" altLang="zh-CN" sz="1700" dirty="0">
                <a:solidFill>
                  <a:srgbClr val="FF00FF"/>
                </a:solidFill>
                <a:latin typeface="Times New Roman" panose="02020603050405020304" pitchFamily="18" charset="0"/>
                <a:cs typeface="Times New Roman" panose="02020603050405020304" pitchFamily="18" charset="0"/>
              </a:rPr>
              <a:t>C</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A</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84</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B</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85</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a:t>
            </a:r>
            <a:endParaRPr lang="zh-CN" altLang="zh-CN" sz="1700" dirty="0">
              <a:solidFill>
                <a:srgbClr val="000000"/>
              </a:solidFill>
              <a:latin typeface="NEU-BZ-S92"/>
              <a:ea typeface="方正书宋_GBK"/>
              <a:cs typeface="Times New Roman" panose="02020603050405020304" pitchFamily="18" charset="0"/>
            </a:endParaRPr>
          </a:p>
          <a:p>
            <a:pPr>
              <a:lnSpc>
                <a:spcPct val="120000"/>
              </a:lnSpc>
              <a:tabLst>
                <a:tab pos="771525" algn="l"/>
                <a:tab pos="1387475" algn="l"/>
                <a:tab pos="1903095" algn="l"/>
                <a:tab pos="2416175" algn="l"/>
              </a:tabLst>
            </a:pPr>
            <a:r>
              <a:rPr lang="en-US" altLang="zh-CN" sz="1700" dirty="0">
                <a:solidFill>
                  <a:srgbClr val="000000"/>
                </a:solidFill>
                <a:latin typeface="Times New Roman" panose="02020603050405020304" pitchFamily="18" charset="0"/>
                <a:cs typeface="Times New Roman" panose="02020603050405020304" pitchFamily="18" charset="0"/>
              </a:rPr>
              <a:t>C</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86</a:t>
            </a:r>
            <a:r>
              <a:rPr lang="zh-CN" altLang="zh-CN" sz="1700" dirty="0">
                <a:solidFill>
                  <a:srgbClr val="000000"/>
                </a:solidFill>
                <a:latin typeface="Times New Roman" panose="02020603050405020304" pitchFamily="18" charset="0"/>
                <a:cs typeface="Times New Roman" panose="02020603050405020304" pitchFamily="18" charset="0"/>
              </a:rPr>
              <a:t>分</a:t>
            </a:r>
            <a:r>
              <a:rPr lang="en-US" altLang="zh-CN" sz="1700" dirty="0">
                <a:solidFill>
                  <a:srgbClr val="000000"/>
                </a:solidFill>
                <a:latin typeface="Times New Roman" panose="02020603050405020304" pitchFamily="18" charset="0"/>
                <a:cs typeface="Times New Roman" panose="02020603050405020304" pitchFamily="18" charset="0"/>
              </a:rPr>
              <a:t>	D</a:t>
            </a:r>
            <a:r>
              <a:rPr lang="en-US" altLang="zh-CN" sz="1700" i="1" dirty="0">
                <a:solidFill>
                  <a:srgbClr val="000000"/>
                </a:solidFill>
                <a:latin typeface="Times New Roman" panose="02020603050405020304" pitchFamily="18" charset="0"/>
                <a:cs typeface="Times New Roman" panose="02020603050405020304" pitchFamily="18" charset="0"/>
              </a:rPr>
              <a:t>.</a:t>
            </a:r>
            <a:r>
              <a:rPr lang="en-US" altLang="zh-CN" sz="1700" dirty="0">
                <a:solidFill>
                  <a:srgbClr val="000000"/>
                </a:solidFill>
                <a:latin typeface="Times New Roman" panose="02020603050405020304" pitchFamily="18" charset="0"/>
                <a:cs typeface="Times New Roman" panose="02020603050405020304" pitchFamily="18" charset="0"/>
              </a:rPr>
              <a:t>87</a:t>
            </a:r>
            <a:r>
              <a:rPr lang="zh-CN" altLang="zh-CN" sz="1700" dirty="0">
                <a:solidFill>
                  <a:srgbClr val="000000"/>
                </a:solidFill>
                <a:latin typeface="Times New Roman" panose="02020603050405020304" pitchFamily="18" charset="0"/>
                <a:cs typeface="Times New Roman" panose="02020603050405020304" pitchFamily="18" charset="0"/>
              </a:rPr>
              <a:t>分</a:t>
            </a:r>
            <a:endParaRPr lang="zh-CN" altLang="zh-CN" sz="1700" dirty="0">
              <a:solidFill>
                <a:srgbClr val="000000"/>
              </a:solidFill>
              <a:latin typeface="NEU-BZ-S92"/>
              <a:ea typeface="方正书宋_GBK"/>
              <a:cs typeface="Times New Roman" panose="02020603050405020304" pitchFamily="18" charset="0"/>
            </a:endParaRPr>
          </a:p>
        </p:txBody>
      </p:sp>
      <p:sp>
        <p:nvSpPr>
          <p:cNvPr id="3" name="矩形 2"/>
          <p:cNvSpPr/>
          <p:nvPr/>
        </p:nvSpPr>
        <p:spPr>
          <a:xfrm>
            <a:off x="5551144" y="2295929"/>
            <a:ext cx="233387" cy="275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数学模板</Template>
  <TotalTime>0</TotalTime>
  <Words>751</Words>
  <Application>Microsoft Office PowerPoint</Application>
  <PresentationFormat>全屏显示(16:9)</PresentationFormat>
  <Paragraphs>56</Paragraphs>
  <Slides>14</Slides>
  <Notes>1</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8" baseType="lpstr">
      <vt:lpstr>Adobe 黑体 Std R</vt:lpstr>
      <vt:lpstr>NEU-BZ-S92</vt:lpstr>
      <vt:lpstr>等线</vt:lpstr>
      <vt:lpstr>方正书宋_GBK</vt:lpstr>
      <vt:lpstr>黑体</vt:lpstr>
      <vt:lpstr>楷体</vt:lpstr>
      <vt:lpstr>宋体</vt:lpstr>
      <vt:lpstr>微软雅黑</vt:lpstr>
      <vt:lpstr>Arial</vt:lpstr>
      <vt:lpstr>Calibri</vt:lpstr>
      <vt:lpstr>Calibri Light</vt:lpstr>
      <vt:lpstr>Times New Roman</vt:lpstr>
      <vt:lpstr>WWW.2PPT.COM
</vt:lpstr>
      <vt:lpstr>Document</vt:lpstr>
      <vt:lpstr>平均数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2019-05-05T03:44:00Z</dcterms:created>
  <dcterms:modified xsi:type="dcterms:W3CDTF">2023-01-16T19:37:48Z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4126922B2D854892989E86038AAED0DB</vt:lpwstr>
  </property>
  <property fmtid="{A09F084E-AD41-489F-8076-AA5BE3082BCA}" pid="100">
    <vt:ui4>5</vt:ui4>
  </property>
  <property fmtid="{64440492-4C8B-11D1-8B70-080036B11A03}" pid="11">
    <vt:lpwstr>www.2ppt.com-爱PPT提供资源下载</vt:lpwstr>
  </property>
</Properties>
</file>