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FandolFang R" panose="02010600030101010101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演示斜黑体" panose="02010600030101010101" charset="-122"/>
      <p:regular r:id="rId3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A4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CDB1EF1-E137-4796-A256-30F6D6B4F1DA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5E9ECE5-1412-457C-A627-B4978F980F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E9ECE5-1412-457C-A627-B4978F980F0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3383;&#35789;&#21548;&#20889;&#12289;&#29983;&#23383;&#35270;&#39057;&#8212;&#28784;&#38592;/&#35838;&#25991;&#26391;&#35835;%20%20&#20154;&#25945;&#29256;-&#19977;&#19978;-26-&#28784;&#38592;.mp4" TargetMode="External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6872" b="189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24702" y="41167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06340" y="725324"/>
            <a:ext cx="6606085" cy="2503886"/>
            <a:chOff x="4847769" y="1895880"/>
            <a:chExt cx="6606085" cy="25038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1895880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灰 雀</a:t>
              </a:r>
              <a:endParaRPr lang="en-US" altLang="zh-CN" sz="115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TextBox 18"/>
          <p:cNvSpPr txBox="1"/>
          <p:nvPr/>
        </p:nvSpPr>
        <p:spPr>
          <a:xfrm>
            <a:off x="776661" y="3241947"/>
            <a:ext cx="7572071" cy="178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听到一阵（        ）的鸟叫声，我抬头向树梢（        ），看到一只（              ）的小鸟。</a:t>
            </a:r>
          </a:p>
        </p:txBody>
      </p:sp>
      <p:sp>
        <p:nvSpPr>
          <p:cNvPr id="15" name="TextBox 19"/>
          <p:cNvSpPr txBox="1"/>
          <p:nvPr/>
        </p:nvSpPr>
        <p:spPr>
          <a:xfrm>
            <a:off x="6418266" y="39032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活蹦乱跳</a:t>
            </a:r>
          </a:p>
        </p:txBody>
      </p:sp>
      <p:sp>
        <p:nvSpPr>
          <p:cNvPr id="16" name="TextBox 20"/>
          <p:cNvSpPr txBox="1"/>
          <p:nvPr/>
        </p:nvSpPr>
        <p:spPr>
          <a:xfrm>
            <a:off x="3419561" y="33290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婉转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64160" y="39032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仰望</a:t>
            </a: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776661" y="1616914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15" y="2895600"/>
            <a:ext cx="2667000" cy="35814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3039520" y="1683954"/>
            <a:ext cx="3557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一三字相同的成语</a:t>
            </a:r>
          </a:p>
        </p:txBody>
      </p:sp>
      <p:sp>
        <p:nvSpPr>
          <p:cNvPr id="9" name="TextBox 19"/>
          <p:cNvSpPr txBox="1"/>
          <p:nvPr/>
        </p:nvSpPr>
        <p:spPr>
          <a:xfrm>
            <a:off x="1034528" y="2861324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自言自语</a:t>
            </a:r>
          </a:p>
        </p:txBody>
      </p:sp>
      <p:sp>
        <p:nvSpPr>
          <p:cNvPr id="10" name="TextBox 20"/>
          <p:cNvSpPr txBox="1"/>
          <p:nvPr/>
        </p:nvSpPr>
        <p:spPr>
          <a:xfrm>
            <a:off x="3770832" y="290808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花开花落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6490546" y="290809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古香古色</a:t>
            </a:r>
          </a:p>
        </p:txBody>
      </p:sp>
      <p:sp>
        <p:nvSpPr>
          <p:cNvPr id="12" name="TextBox 22"/>
          <p:cNvSpPr txBox="1"/>
          <p:nvPr/>
        </p:nvSpPr>
        <p:spPr>
          <a:xfrm>
            <a:off x="1034528" y="3880566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不知不觉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3754242" y="3880567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大摇大摆</a:t>
            </a:r>
          </a:p>
        </p:txBody>
      </p:sp>
      <p:sp>
        <p:nvSpPr>
          <p:cNvPr id="14" name="TextBox 24"/>
          <p:cNvSpPr txBox="1"/>
          <p:nvPr/>
        </p:nvSpPr>
        <p:spPr>
          <a:xfrm>
            <a:off x="6553203" y="388875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无穷无尽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74489" y="1476641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15" y="2895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2460608" y="1484784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3960806" y="148478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伟岸</a:t>
            </a:r>
          </a:p>
        </p:txBody>
      </p:sp>
      <p:sp>
        <p:nvSpPr>
          <p:cNvPr id="10" name="TextBox 28"/>
          <p:cNvSpPr txBox="1"/>
          <p:nvPr/>
        </p:nvSpPr>
        <p:spPr>
          <a:xfrm>
            <a:off x="5461004" y="1484784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婉转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6961202" y="148478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悠扬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2479658" y="227687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3979856" y="227060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疼爱</a:t>
            </a:r>
          </a:p>
        </p:txBody>
      </p:sp>
      <p:sp>
        <p:nvSpPr>
          <p:cNvPr id="14" name="TextBox 32"/>
          <p:cNvSpPr txBox="1"/>
          <p:nvPr/>
        </p:nvSpPr>
        <p:spPr>
          <a:xfrm>
            <a:off x="5480054" y="227060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诚实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33"/>
          <p:cNvSpPr txBox="1"/>
          <p:nvPr/>
        </p:nvSpPr>
        <p:spPr>
          <a:xfrm>
            <a:off x="6980252" y="227060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守信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57052" y="3140968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01068" y="4869160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7"/>
          <p:cNvSpPr txBox="1"/>
          <p:nvPr/>
        </p:nvSpPr>
        <p:spPr>
          <a:xfrm>
            <a:off x="2441558" y="3429000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高大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3941756" y="3429000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矮小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5441954" y="3429000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6942152" y="3429000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厌恶</a:t>
            </a:r>
          </a:p>
        </p:txBody>
      </p:sp>
      <p:sp>
        <p:nvSpPr>
          <p:cNvPr id="22" name="TextBox 41"/>
          <p:cNvSpPr txBox="1"/>
          <p:nvPr/>
        </p:nvSpPr>
        <p:spPr>
          <a:xfrm>
            <a:off x="2460608" y="421481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严寒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42"/>
          <p:cNvSpPr txBox="1"/>
          <p:nvPr/>
        </p:nvSpPr>
        <p:spPr>
          <a:xfrm>
            <a:off x="3960806" y="421481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温暖</a:t>
            </a:r>
          </a:p>
        </p:txBody>
      </p:sp>
      <p:sp>
        <p:nvSpPr>
          <p:cNvPr id="24" name="TextBox 43"/>
          <p:cNvSpPr txBox="1"/>
          <p:nvPr/>
        </p:nvSpPr>
        <p:spPr>
          <a:xfrm>
            <a:off x="5461004" y="421481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诚实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44"/>
          <p:cNvSpPr txBox="1"/>
          <p:nvPr/>
        </p:nvSpPr>
        <p:spPr>
          <a:xfrm>
            <a:off x="6961202" y="421481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虚假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79179" y="5112107"/>
            <a:ext cx="2310386" cy="922215"/>
            <a:chOff x="2840097" y="3573016"/>
            <a:chExt cx="2310386" cy="922215"/>
          </a:xfrm>
        </p:grpSpPr>
        <p:sp>
          <p:nvSpPr>
            <p:cNvPr id="28" name="文本框 64"/>
            <p:cNvSpPr txBox="1"/>
            <p:nvPr/>
          </p:nvSpPr>
          <p:spPr>
            <a:xfrm>
              <a:off x="2840097" y="3662345"/>
              <a:ext cx="52019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dirty="0">
                  <a:solidFill>
                    <a:srgbClr val="EF3E2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宁</a:t>
              </a:r>
            </a:p>
          </p:txBody>
        </p:sp>
        <p:sp>
          <p:nvSpPr>
            <p:cNvPr id="29" name="文本框 65"/>
            <p:cNvSpPr txBox="1"/>
            <p:nvPr/>
          </p:nvSpPr>
          <p:spPr>
            <a:xfrm>
              <a:off x="3563888" y="3631135"/>
              <a:ext cx="14898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níng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（宁静）</a:t>
              </a:r>
            </a:p>
          </p:txBody>
        </p:sp>
        <p:sp>
          <p:nvSpPr>
            <p:cNvPr id="30" name="文本框 66"/>
            <p:cNvSpPr txBox="1"/>
            <p:nvPr/>
          </p:nvSpPr>
          <p:spPr>
            <a:xfrm>
              <a:off x="3565481" y="4000467"/>
              <a:ext cx="1585002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nìng</a:t>
              </a:r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（宁可）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563888" y="3573016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057110" y="3631135"/>
              <a:ext cx="0" cy="864096"/>
            </a:xfrm>
            <a:prstGeom prst="line">
              <a:avLst/>
            </a:prstGeom>
            <a:ln>
              <a:solidFill>
                <a:srgbClr val="FDCB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69"/>
          <p:cNvSpPr txBox="1"/>
          <p:nvPr/>
        </p:nvSpPr>
        <p:spPr>
          <a:xfrm>
            <a:off x="4889500" y="5267806"/>
            <a:ext cx="35719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爷爷宁（</a:t>
            </a:r>
            <a:r>
              <a:rPr lang="en-US" altLang="zh-CN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nìng</a:t>
            </a:r>
            <a:r>
              <a:rPr lang="zh-CN" altLang="en-US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）肯生活在农村，也不愿意来城里，因为他喜欢宁（</a:t>
            </a:r>
            <a:r>
              <a:rPr lang="en-US" altLang="zh-CN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níng</a:t>
            </a:r>
            <a:r>
              <a:rPr lang="zh-CN" altLang="en-US" sz="1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）静。</a:t>
            </a:r>
          </a:p>
        </p:txBody>
      </p: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807731" y="16010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807730" y="34012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807730" y="5201436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15" y="2895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6" y="1471386"/>
            <a:ext cx="5927822" cy="306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云形标注 9"/>
          <p:cNvSpPr/>
          <p:nvPr/>
        </p:nvSpPr>
        <p:spPr>
          <a:xfrm>
            <a:off x="6392540" y="3429000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6527533" y="3429000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40" name="云形标注 17"/>
          <p:cNvSpPr/>
          <p:nvPr/>
        </p:nvSpPr>
        <p:spPr>
          <a:xfrm>
            <a:off x="3872260" y="4163092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8"/>
          <p:cNvSpPr txBox="1"/>
          <p:nvPr/>
        </p:nvSpPr>
        <p:spPr>
          <a:xfrm>
            <a:off x="4051138" y="4126393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48" y="4163092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38" y="4726558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课文朗读  人教版-三上-26-灰雀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14078" y="147138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014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8" grpId="0" animBg="1"/>
      <p:bldP spid="39" grpId="0"/>
      <p:bldP spid="40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4493" y="2907030"/>
            <a:ext cx="6667437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课文主要写了一件什么事？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6128" y="3852837"/>
            <a:ext cx="640588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课文讲的是列宁教育一个小男孩把灰雀放回树林的故事。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74489" y="1665550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15" y="28956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0756" y="2357140"/>
            <a:ext cx="80334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789361" y="13490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6300" y="3152140"/>
            <a:ext cx="10121900" cy="261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自然段）：列宁每天散步都会遇到三只灰雀，十分喜欢。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2-10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自然段）列宁发现一只灰雀不见了。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11-13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自然段）灰雀回来了。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88" y="3097847"/>
            <a:ext cx="4439222" cy="33333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38006" y="2355995"/>
            <a:ext cx="6685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从哪里可以看出列宁对灰雀的喜爱？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74489" y="128195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3542" y="2890391"/>
            <a:ext cx="3808095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两只胸脯是</a:t>
            </a:r>
            <a:r>
              <a:rPr lang="zh-CN" altLang="en-US" sz="3200" dirty="0">
                <a:solidFill>
                  <a:srgbClr val="FF66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粉红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的，一只胸脯是</a:t>
            </a:r>
            <a:r>
              <a:rPr lang="zh-CN" altLang="en-US" sz="3200" dirty="0">
                <a:solidFill>
                  <a:srgbClr val="C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深红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63542" y="1335028"/>
            <a:ext cx="6080125" cy="1153160"/>
            <a:chOff x="2503" y="1763"/>
            <a:chExt cx="9575" cy="1816"/>
          </a:xfrm>
        </p:grpSpPr>
        <p:sp>
          <p:nvSpPr>
            <p:cNvPr id="9" name="矩形 8"/>
            <p:cNvSpPr/>
            <p:nvPr/>
          </p:nvSpPr>
          <p:spPr>
            <a:xfrm>
              <a:off x="4034" y="2212"/>
              <a:ext cx="804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样子惹人喜爱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503" y="1763"/>
              <a:ext cx="2581" cy="1816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4744382" y="3144377"/>
            <a:ext cx="7325360" cy="20962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列宁每次走到白桦树下，都要停下来，仰望这三只欢快的灰雀，还经常给它们带来面包渣和谷粒。</a:t>
            </a:r>
          </a:p>
        </p:txBody>
      </p:sp>
      <p:sp>
        <p:nvSpPr>
          <p:cNvPr id="12" name="矩形 11"/>
          <p:cNvSpPr/>
          <p:nvPr/>
        </p:nvSpPr>
        <p:spPr>
          <a:xfrm>
            <a:off x="6118661" y="3277326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695636" y="3277326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95636" y="3967609"/>
            <a:ext cx="86409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343822" y="1467977"/>
            <a:ext cx="6080125" cy="1153160"/>
            <a:chOff x="2503" y="1763"/>
            <a:chExt cx="9575" cy="1816"/>
          </a:xfrm>
        </p:grpSpPr>
        <p:sp>
          <p:nvSpPr>
            <p:cNvPr id="16" name="矩形 15"/>
            <p:cNvSpPr/>
            <p:nvPr/>
          </p:nvSpPr>
          <p:spPr>
            <a:xfrm>
              <a:off x="4034" y="2212"/>
              <a:ext cx="8044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32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行动流露喜爱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503" y="1763"/>
              <a:ext cx="2581" cy="18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bldLvl="0" animBg="1"/>
      <p:bldP spid="13" grpId="0" bldLvl="0" animBg="1"/>
      <p:bldP spid="1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2578" y="2337224"/>
            <a:ext cx="7498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你从列宁和男孩之间的对话体会到什么？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02061" y="1388913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42973" y="3476740"/>
            <a:ext cx="10106052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“孩子，你看见过一只深红色胸脯的灰雀吗？”</a:t>
            </a: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234" y="4376335"/>
            <a:ext cx="1010285" cy="13811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861529" y="4496350"/>
            <a:ext cx="58724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男孩说：“没……我没看见。”</a:t>
            </a:r>
          </a:p>
        </p:txBody>
      </p:sp>
      <p:sp>
        <p:nvSpPr>
          <p:cNvPr id="13" name="矩形 12"/>
          <p:cNvSpPr/>
          <p:nvPr/>
        </p:nvSpPr>
        <p:spPr>
          <a:xfrm>
            <a:off x="5022434" y="4535720"/>
            <a:ext cx="314960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35932" y="4956317"/>
            <a:ext cx="3011170" cy="1182370"/>
            <a:chOff x="7766" y="8575"/>
            <a:chExt cx="4742" cy="1862"/>
          </a:xfrm>
        </p:grpSpPr>
        <p:sp>
          <p:nvSpPr>
            <p:cNvPr id="16" name="云形标注 8"/>
            <p:cNvSpPr/>
            <p:nvPr/>
          </p:nvSpPr>
          <p:spPr>
            <a:xfrm>
              <a:off x="7766" y="8575"/>
              <a:ext cx="4742" cy="1862"/>
            </a:xfrm>
            <a:prstGeom prst="cloudCallout">
              <a:avLst>
                <a:gd name="adj1" fmla="val -72880"/>
                <a:gd name="adj2" fmla="val -3440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790" y="8756"/>
              <a:ext cx="296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8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为什么吞吞吐吐？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62330" y="2352675"/>
            <a:ext cx="679958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列宁说：“一定是飞走了或者是冻死了。天气严寒，它怕冷。”</a:t>
            </a:r>
          </a:p>
        </p:txBody>
      </p:sp>
      <p:sp>
        <p:nvSpPr>
          <p:cNvPr id="8" name="矩形 7"/>
          <p:cNvSpPr/>
          <p:nvPr/>
        </p:nvSpPr>
        <p:spPr>
          <a:xfrm>
            <a:off x="3766820" y="2352675"/>
            <a:ext cx="95948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云形 8"/>
          <p:cNvSpPr/>
          <p:nvPr/>
        </p:nvSpPr>
        <p:spPr>
          <a:xfrm>
            <a:off x="4142105" y="1419225"/>
            <a:ext cx="2209165" cy="688340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猜测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066800" y="4041140"/>
            <a:ext cx="4577715" cy="1790065"/>
            <a:chOff x="1800" y="6875"/>
            <a:chExt cx="7209" cy="2819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0" y="7520"/>
              <a:ext cx="1591" cy="2175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4267" y="6875"/>
              <a:ext cx="4743" cy="1862"/>
              <a:chOff x="7766" y="8575"/>
              <a:chExt cx="4743" cy="1862"/>
            </a:xfrm>
          </p:grpSpPr>
          <p:sp>
            <p:nvSpPr>
              <p:cNvPr id="13" name="云形标注 4"/>
              <p:cNvSpPr/>
              <p:nvPr/>
            </p:nvSpPr>
            <p:spPr>
              <a:xfrm>
                <a:off x="7766" y="8575"/>
                <a:ext cx="4742" cy="1862"/>
              </a:xfrm>
              <a:prstGeom prst="cloudCallout">
                <a:avLst>
                  <a:gd name="adj1" fmla="val -66786"/>
                  <a:gd name="adj2" fmla="val 1149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8790" y="8756"/>
                <a:ext cx="3719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 </a:t>
                </a:r>
                <a:r>
                  <a:rPr lang="zh-CN" altLang="en-US" sz="280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不，不是这样的</a:t>
                </a:r>
                <a:r>
                  <a:rPr lang="en-US" altLang="zh-CN" sz="280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……</a:t>
                </a:r>
              </a:p>
            </p:txBody>
          </p:sp>
        </p:grp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70" y="235267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095999" y="2100672"/>
            <a:ext cx="5025520" cy="318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你留心过身边的小鸟吗？你聆听过它们的叫声吗？你知道小鸟也有家吗？让我们跟着列宁，去听一个和灰雀有关的故事吧！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6872" r="29154" b="18914"/>
          <a:stretch>
            <a:fillRect/>
          </a:stretch>
        </p:blipFill>
        <p:spPr>
          <a:xfrm>
            <a:off x="1070481" y="1824588"/>
            <a:ext cx="4646645" cy="39095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93140" y="2593975"/>
            <a:ext cx="77450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列宁自言自语地说：“多好的灰雀呀，可惜再也飞不回来了。”</a:t>
            </a:r>
          </a:p>
        </p:txBody>
      </p:sp>
      <p:sp>
        <p:nvSpPr>
          <p:cNvPr id="17" name="矩形 16"/>
          <p:cNvSpPr/>
          <p:nvPr/>
        </p:nvSpPr>
        <p:spPr>
          <a:xfrm>
            <a:off x="2734945" y="2593975"/>
            <a:ext cx="166179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0" y="4502150"/>
            <a:ext cx="1010285" cy="138112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29535" y="4502150"/>
            <a:ext cx="61087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“</a:t>
            </a:r>
            <a:r>
              <a:rPr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会飞回来的，一定会飞回来的。它还活着。</a:t>
            </a:r>
            <a:r>
              <a:rPr 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20" name="矩形 19"/>
          <p:cNvSpPr/>
          <p:nvPr/>
        </p:nvSpPr>
        <p:spPr>
          <a:xfrm>
            <a:off x="992505" y="3098165"/>
            <a:ext cx="89662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云形标注 8"/>
          <p:cNvSpPr/>
          <p:nvPr/>
        </p:nvSpPr>
        <p:spPr>
          <a:xfrm>
            <a:off x="4507230" y="1205230"/>
            <a:ext cx="3011170" cy="1182370"/>
          </a:xfrm>
          <a:prstGeom prst="cloudCallout">
            <a:avLst>
              <a:gd name="adj1" fmla="val -50948"/>
              <a:gd name="adj2" fmla="val 5177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是在自言自语吗？</a:t>
            </a:r>
          </a:p>
        </p:txBody>
      </p:sp>
      <p:sp>
        <p:nvSpPr>
          <p:cNvPr id="22" name="矩形 21"/>
          <p:cNvSpPr/>
          <p:nvPr/>
        </p:nvSpPr>
        <p:spPr>
          <a:xfrm>
            <a:off x="5782310" y="4502150"/>
            <a:ext cx="959485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云形 22"/>
          <p:cNvSpPr/>
          <p:nvPr/>
        </p:nvSpPr>
        <p:spPr>
          <a:xfrm>
            <a:off x="8457882" y="5234305"/>
            <a:ext cx="2209165" cy="688340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确定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0" grpId="0" bldLvl="0" animBg="1"/>
      <p:bldP spid="21" grpId="0" animBg="1"/>
      <p:bldP spid="22" grpId="0" bldLvl="0" animBg="1"/>
      <p:bldP spid="2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19431" y="1481501"/>
            <a:ext cx="7745095" cy="13206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列宁问：“会飞回来？”</a:t>
            </a:r>
          </a:p>
          <a:p>
            <a:pPr>
              <a:lnSpc>
                <a:spcPct val="130000"/>
              </a:lnSpc>
            </a:pP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“一定会飞回来！”男孩肯定地说。</a:t>
            </a:r>
          </a:p>
        </p:txBody>
      </p:sp>
      <p:sp>
        <p:nvSpPr>
          <p:cNvPr id="15" name="矩形 14"/>
          <p:cNvSpPr/>
          <p:nvPr/>
        </p:nvSpPr>
        <p:spPr>
          <a:xfrm>
            <a:off x="2436396" y="2287951"/>
            <a:ext cx="896620" cy="504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云形 23"/>
          <p:cNvSpPr/>
          <p:nvPr/>
        </p:nvSpPr>
        <p:spPr>
          <a:xfrm>
            <a:off x="1319431" y="3429000"/>
            <a:ext cx="2670175" cy="688340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十分肯定</a:t>
            </a:r>
          </a:p>
        </p:txBody>
      </p:sp>
      <p:grpSp>
        <p:nvGrpSpPr>
          <p:cNvPr id="25" name="组合 24"/>
          <p:cNvGrpSpPr/>
          <p:nvPr/>
        </p:nvGrpSpPr>
        <p:grpSpPr>
          <a:xfrm flipH="1">
            <a:off x="4592955" y="3825875"/>
            <a:ext cx="5021039" cy="2165756"/>
            <a:chOff x="1127" y="6875"/>
            <a:chExt cx="7882" cy="2837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" y="7537"/>
              <a:ext cx="2124" cy="2175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4267" y="6875"/>
              <a:ext cx="4742" cy="1862"/>
              <a:chOff x="7766" y="8575"/>
              <a:chExt cx="4742" cy="1862"/>
            </a:xfrm>
          </p:grpSpPr>
          <p:sp>
            <p:nvSpPr>
              <p:cNvPr id="28" name="云形标注 5"/>
              <p:cNvSpPr/>
              <p:nvPr/>
            </p:nvSpPr>
            <p:spPr>
              <a:xfrm>
                <a:off x="7766" y="8575"/>
                <a:ext cx="4742" cy="1862"/>
              </a:xfrm>
              <a:prstGeom prst="cloudCallout">
                <a:avLst>
                  <a:gd name="adj1" fmla="val -66786"/>
                  <a:gd name="adj2" fmla="val 11493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790" y="8756"/>
                <a:ext cx="2794" cy="1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 </a:t>
                </a:r>
                <a:r>
                  <a:rPr lang="en-US" altLang="zh-CN" sz="24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 </a:t>
                </a:r>
                <a:r>
                  <a:rPr lang="zh-CN" altLang="en-US" sz="24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我会把它放了的</a:t>
                </a:r>
                <a:r>
                  <a:rPr lang="en-US" altLang="zh-CN" sz="24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……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90800" y="2865275"/>
            <a:ext cx="104521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喜爱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158480" y="4531515"/>
            <a:ext cx="113093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男孩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090160" y="5361460"/>
            <a:ext cx="1758315" cy="671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知错就改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211445" y="941225"/>
            <a:ext cx="125920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灰雀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833620" y="1771170"/>
            <a:ext cx="2014855" cy="588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（惹人喜爱）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3316605" y="2678585"/>
            <a:ext cx="1263015" cy="2026285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2522855" y="4531515"/>
            <a:ext cx="118173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flipV="1">
            <a:off x="4161790" y="4704870"/>
            <a:ext cx="3714750" cy="27305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4024630" y="5219855"/>
            <a:ext cx="3632835" cy="12065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 flipV="1">
            <a:off x="7078980" y="2616355"/>
            <a:ext cx="1367790" cy="2088515"/>
          </a:xfrm>
          <a:prstGeom prst="straightConnector1">
            <a:avLst/>
          </a:prstGeom>
          <a:ln w="38100" cap="rnd" cmpd="sng">
            <a:gradFill flip="none" rotWithShape="1">
              <a:gsLst>
                <a:gs pos="0">
                  <a:srgbClr val="A603AB"/>
                </a:gs>
                <a:gs pos="0">
                  <a:srgbClr val="0819FB"/>
                </a:gs>
                <a:gs pos="0">
                  <a:srgbClr val="1A8D48"/>
                </a:gs>
                <a:gs pos="100000">
                  <a:srgbClr val="FFFF00"/>
                </a:gs>
                <a:gs pos="100000">
                  <a:srgbClr val="EE3F17"/>
                </a:gs>
                <a:gs pos="100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sm" len="sm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5389245" y="3794280"/>
            <a:ext cx="904240" cy="6715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教育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7657465" y="2678585"/>
            <a:ext cx="104521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捉</a:t>
            </a: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7240270" y="3383435"/>
            <a:ext cx="104521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</a:t>
            </a: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8311515" y="5361460"/>
            <a:ext cx="825500" cy="5888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诚实</a:t>
            </a:r>
          </a:p>
        </p:txBody>
      </p:sp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bldLvl="0" animBg="1"/>
      <p:bldP spid="19" grpId="0"/>
      <p:bldP spid="20" grpId="0" bldLvl="0" animBg="1"/>
      <p:bldP spid="22" grpId="0"/>
      <p:bldP spid="32" grpId="0" bldLvl="0" animBg="1"/>
      <p:bldP spid="33" grpId="0"/>
      <p:bldP spid="34" grpId="0"/>
      <p:bldP spid="3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674489" y="159030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选词填空。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2869019" y="1946429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果然</a:t>
            </a:r>
          </a:p>
        </p:txBody>
      </p:sp>
      <p:sp>
        <p:nvSpPr>
          <p:cNvPr id="27" name="矩形 26"/>
          <p:cNvSpPr/>
          <p:nvPr/>
        </p:nvSpPr>
        <p:spPr>
          <a:xfrm>
            <a:off x="692973" y="2676525"/>
            <a:ext cx="8478520" cy="209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）妈妈让我带伞，今天（        ）下雨了。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）早晨还是晴天，现在（        ）下雨了。</a:t>
            </a:r>
          </a:p>
          <a:p>
            <a:pPr>
              <a:lnSpc>
                <a:spcPct val="14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）早晨就在下雨，现在（        ）在下。</a:t>
            </a:r>
          </a:p>
        </p:txBody>
      </p:sp>
      <p:sp>
        <p:nvSpPr>
          <p:cNvPr id="28" name="TextBox 38"/>
          <p:cNvSpPr txBox="1"/>
          <p:nvPr/>
        </p:nvSpPr>
        <p:spPr>
          <a:xfrm>
            <a:off x="4346897" y="1945973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居然</a:t>
            </a:r>
          </a:p>
        </p:txBody>
      </p:sp>
      <p:sp>
        <p:nvSpPr>
          <p:cNvPr id="29" name="TextBox 39"/>
          <p:cNvSpPr txBox="1"/>
          <p:nvPr/>
        </p:nvSpPr>
        <p:spPr>
          <a:xfrm>
            <a:off x="5845478" y="2803306"/>
            <a:ext cx="108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果然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5845085" y="3464812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居然</a:t>
            </a:r>
          </a:p>
        </p:txBody>
      </p:sp>
      <p:sp>
        <p:nvSpPr>
          <p:cNvPr id="37" name="TextBox 38"/>
          <p:cNvSpPr txBox="1"/>
          <p:nvPr/>
        </p:nvSpPr>
        <p:spPr>
          <a:xfrm>
            <a:off x="5756597" y="1945973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仍然</a:t>
            </a:r>
          </a:p>
        </p:txBody>
      </p:sp>
      <p:sp>
        <p:nvSpPr>
          <p:cNvPr id="38" name="TextBox 40"/>
          <p:cNvSpPr txBox="1"/>
          <p:nvPr/>
        </p:nvSpPr>
        <p:spPr>
          <a:xfrm>
            <a:off x="5845085" y="4190617"/>
            <a:ext cx="136815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仍然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7" y="284971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6" grpId="0"/>
      <p:bldP spid="27" grpId="0"/>
      <p:bldP spid="28" grpId="0"/>
      <p:bldP spid="29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71614" y="1476708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你觉得列宁是个什么样的人？</a:t>
            </a:r>
          </a:p>
        </p:txBody>
      </p:sp>
      <p:sp>
        <p:nvSpPr>
          <p:cNvPr id="8" name="矩形 7"/>
          <p:cNvSpPr/>
          <p:nvPr/>
        </p:nvSpPr>
        <p:spPr>
          <a:xfrm>
            <a:off x="971600" y="2196153"/>
            <a:ext cx="7904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列宁是一位爱动物，也懂得爱护孩子的人。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971614" y="3000708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男孩是个什么样的人呢？</a:t>
            </a:r>
          </a:p>
        </p:txBody>
      </p:sp>
      <p:sp>
        <p:nvSpPr>
          <p:cNvPr id="10" name="矩形 9"/>
          <p:cNvSpPr/>
          <p:nvPr/>
        </p:nvSpPr>
        <p:spPr>
          <a:xfrm>
            <a:off x="988745" y="3755078"/>
            <a:ext cx="5466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天真、可爱、知错就改、诚实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307" y="284971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6872" b="189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24702" y="411672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06340" y="936424"/>
            <a:ext cx="6606085" cy="2292786"/>
            <a:chOff x="4847769" y="2106980"/>
            <a:chExt cx="6606085" cy="2292786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4847769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82382" y="2104900"/>
            <a:ext cx="1511802" cy="1486306"/>
            <a:chOff x="-2214610" y="714356"/>
            <a:chExt cx="1785950" cy="164386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7"/>
          <p:cNvSpPr txBox="1"/>
          <p:nvPr/>
        </p:nvSpPr>
        <p:spPr>
          <a:xfrm>
            <a:off x="4394773" y="35628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lì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85963" y="4303946"/>
            <a:ext cx="1511802" cy="1486306"/>
            <a:chOff x="-2214610" y="714356"/>
            <a:chExt cx="1785950" cy="1643868"/>
          </a:xfrm>
          <a:noFill/>
        </p:grpSpPr>
        <p:sp>
          <p:nvSpPr>
            <p:cNvPr id="13" name="矩形 1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stCxn id="13" idx="1"/>
              <a:endCxn id="1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13" idx="0"/>
              <a:endCxn id="1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075416" y="422207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粒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4004930" y="2104900"/>
            <a:ext cx="1544244" cy="1428268"/>
            <a:chOff x="-2214610" y="714356"/>
            <a:chExt cx="1785950" cy="1643868"/>
          </a:xfrm>
          <a:noFill/>
        </p:grpSpPr>
        <p:sp>
          <p:nvSpPr>
            <p:cNvPr id="18" name="矩形 1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18"/>
            <p:cNvCxnSpPr>
              <a:stCxn id="18" idx="1"/>
              <a:endCxn id="1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18" idx="0"/>
              <a:endCxn id="1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4091182" y="19526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sp>
        <p:nvSpPr>
          <p:cNvPr id="22" name="TextBox 40"/>
          <p:cNvSpPr txBox="1"/>
          <p:nvPr/>
        </p:nvSpPr>
        <p:spPr>
          <a:xfrm>
            <a:off x="6029441" y="1298455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5956944" y="203148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郊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727392" y="2104900"/>
            <a:ext cx="1511802" cy="1486306"/>
            <a:chOff x="-2214610" y="714356"/>
            <a:chExt cx="1785950" cy="1643868"/>
          </a:xfrm>
          <a:noFill/>
        </p:grpSpPr>
        <p:sp>
          <p:nvSpPr>
            <p:cNvPr id="25" name="矩形 2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>
              <a:stCxn id="25" idx="1"/>
              <a:endCxn id="2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5" idx="0"/>
              <a:endCxn id="2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54"/>
          <p:cNvSpPr txBox="1"/>
          <p:nvPr/>
        </p:nvSpPr>
        <p:spPr>
          <a:xfrm>
            <a:off x="7890942" y="1294241"/>
            <a:ext cx="1297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7845864" y="20314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养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9572401" y="2104900"/>
            <a:ext cx="1511802" cy="1486306"/>
            <a:chOff x="-2214610" y="714356"/>
            <a:chExt cx="1785950" cy="1643868"/>
          </a:xfrm>
          <a:noFill/>
        </p:grpSpPr>
        <p:sp>
          <p:nvSpPr>
            <p:cNvPr id="31" name="矩形 3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>
              <a:stCxn id="31" idx="1"/>
              <a:endCxn id="3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>
              <a:stCxn id="31" idx="0"/>
              <a:endCxn id="3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60"/>
          <p:cNvSpPr txBox="1"/>
          <p:nvPr/>
        </p:nvSpPr>
        <p:spPr>
          <a:xfrm>
            <a:off x="9978390" y="1364615"/>
            <a:ext cx="1358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fěn</a:t>
            </a:r>
          </a:p>
        </p:txBody>
      </p:sp>
      <p:sp>
        <p:nvSpPr>
          <p:cNvPr id="35" name="TextBox 23"/>
          <p:cNvSpPr txBox="1">
            <a:spLocks noChangeArrowheads="1"/>
          </p:cNvSpPr>
          <p:nvPr/>
        </p:nvSpPr>
        <p:spPr bwMode="auto">
          <a:xfrm>
            <a:off x="9687486" y="198418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粉</a:t>
            </a:r>
          </a:p>
        </p:txBody>
      </p:sp>
      <p:sp>
        <p:nvSpPr>
          <p:cNvPr id="36" name="TextBox 62"/>
          <p:cNvSpPr txBox="1"/>
          <p:nvPr/>
        </p:nvSpPr>
        <p:spPr>
          <a:xfrm>
            <a:off x="6119383" y="3575812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856933" y="4303946"/>
            <a:ext cx="1511802" cy="1486306"/>
            <a:chOff x="-2214610" y="714356"/>
            <a:chExt cx="1785950" cy="1643868"/>
          </a:xfrm>
          <a:noFill/>
        </p:grpSpPr>
        <p:sp>
          <p:nvSpPr>
            <p:cNvPr id="38" name="矩形 3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9" name="直接连接符 38"/>
            <p:cNvCxnSpPr>
              <a:stCxn id="38" idx="1"/>
              <a:endCxn id="3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8" idx="0"/>
              <a:endCxn id="3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5908664" y="4245228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</a:t>
            </a:r>
          </a:p>
        </p:txBody>
      </p:sp>
      <p:sp>
        <p:nvSpPr>
          <p:cNvPr id="42" name="TextBox 68"/>
          <p:cNvSpPr txBox="1"/>
          <p:nvPr/>
        </p:nvSpPr>
        <p:spPr>
          <a:xfrm>
            <a:off x="8019183" y="3548000"/>
            <a:ext cx="1097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huò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7727903" y="4303946"/>
            <a:ext cx="1511802" cy="1486306"/>
            <a:chOff x="-2214610" y="714356"/>
            <a:chExt cx="1785950" cy="1643868"/>
          </a:xfrm>
          <a:noFill/>
        </p:grpSpPr>
        <p:sp>
          <p:nvSpPr>
            <p:cNvPr id="44" name="矩形 4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5" name="直接连接符 44"/>
            <p:cNvCxnSpPr>
              <a:stCxn id="44" idx="1"/>
              <a:endCxn id="4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0"/>
              <a:endCxn id="4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7798566" y="4245228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48" name="TextBox 74"/>
          <p:cNvSpPr txBox="1"/>
          <p:nvPr/>
        </p:nvSpPr>
        <p:spPr>
          <a:xfrm>
            <a:off x="9910569" y="3530848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9598873" y="4303946"/>
            <a:ext cx="1511802" cy="1486306"/>
            <a:chOff x="-2214610" y="714356"/>
            <a:chExt cx="1785950" cy="1643868"/>
          </a:xfrm>
          <a:noFill/>
        </p:grpSpPr>
        <p:sp>
          <p:nvSpPr>
            <p:cNvPr id="50" name="矩形 4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接连接符 50"/>
            <p:cNvCxnSpPr>
              <a:stCxn id="50" idx="1"/>
              <a:endCxn id="5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>
              <a:stCxn id="50" idx="0"/>
              <a:endCxn id="5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9694878" y="422207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者</a:t>
            </a:r>
          </a:p>
        </p:txBody>
      </p:sp>
      <p:sp>
        <p:nvSpPr>
          <p:cNvPr id="54" name="TextBox 3"/>
          <p:cNvSpPr txBox="1"/>
          <p:nvPr/>
        </p:nvSpPr>
        <p:spPr>
          <a:xfrm>
            <a:off x="4337028" y="1298600"/>
            <a:ext cx="121444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què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5" name="AutoShape 2"/>
          <p:cNvSpPr>
            <a:spLocks noChangeArrowheads="1"/>
          </p:cNvSpPr>
          <p:nvPr/>
        </p:nvSpPr>
        <p:spPr bwMode="auto">
          <a:xfrm>
            <a:off x="758110" y="153319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22" grpId="0"/>
      <p:bldP spid="23" grpId="0"/>
      <p:bldP spid="28" grpId="0"/>
      <p:bldP spid="29" grpId="0"/>
      <p:bldP spid="34" grpId="0"/>
      <p:bldP spid="35" grpId="0"/>
      <p:bldP spid="36" grpId="0"/>
      <p:bldP spid="41" grpId="0"/>
      <p:bldP spid="42" grpId="0"/>
      <p:bldP spid="47" grpId="0"/>
      <p:bldP spid="48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70472" y="3741145"/>
            <a:ext cx="1511802" cy="1486306"/>
            <a:chOff x="-2214610" y="714356"/>
            <a:chExt cx="1785950" cy="1643868"/>
          </a:xfrm>
          <a:noFill/>
        </p:grpSpPr>
        <p:sp>
          <p:nvSpPr>
            <p:cNvPr id="8" name="矩形 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9" name="直接连接符 8"/>
            <p:cNvCxnSpPr>
              <a:stCxn id="8" idx="1"/>
              <a:endCxn id="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8" idx="0"/>
              <a:endCxn id="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293020" y="3741145"/>
            <a:ext cx="1544244" cy="1428268"/>
            <a:chOff x="-2214610" y="714356"/>
            <a:chExt cx="1785950" cy="1643868"/>
          </a:xfrm>
          <a:noFill/>
        </p:grpSpPr>
        <p:sp>
          <p:nvSpPr>
            <p:cNvPr id="12" name="矩形 1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3" name="直接连接符 12"/>
            <p:cNvCxnSpPr>
              <a:stCxn id="12" idx="1"/>
              <a:endCxn id="1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12" idx="0"/>
              <a:endCxn id="1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339267" y="3740031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冻</a:t>
            </a:r>
          </a:p>
        </p:txBody>
      </p:sp>
      <p:sp>
        <p:nvSpPr>
          <p:cNvPr id="16" name="TextBox 40"/>
          <p:cNvSpPr txBox="1"/>
          <p:nvPr/>
        </p:nvSpPr>
        <p:spPr>
          <a:xfrm>
            <a:off x="4334040" y="2942391"/>
            <a:ext cx="5806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4170739" y="374139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惜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015482" y="3741145"/>
            <a:ext cx="1511802" cy="1486306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54"/>
          <p:cNvSpPr txBox="1"/>
          <p:nvPr/>
        </p:nvSpPr>
        <p:spPr>
          <a:xfrm>
            <a:off x="6299405" y="2961127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kěn</a:t>
            </a: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6135224" y="370011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肯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7860491" y="3741145"/>
            <a:ext cx="1511802" cy="1486306"/>
            <a:chOff x="-2214610" y="714356"/>
            <a:chExt cx="1785950" cy="1643868"/>
          </a:xfrm>
          <a:noFill/>
        </p:grpSpPr>
        <p:sp>
          <p:nvSpPr>
            <p:cNvPr id="25" name="矩形 2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5"/>
            <p:cNvCxnSpPr>
              <a:stCxn id="25" idx="1"/>
              <a:endCxn id="2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25" idx="0"/>
              <a:endCxn id="2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60"/>
          <p:cNvSpPr txBox="1"/>
          <p:nvPr/>
        </p:nvSpPr>
        <p:spPr>
          <a:xfrm>
            <a:off x="7897185" y="2997957"/>
            <a:ext cx="15824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23"/>
          <p:cNvSpPr txBox="1">
            <a:spLocks noChangeArrowheads="1"/>
          </p:cNvSpPr>
          <p:nvPr/>
        </p:nvSpPr>
        <p:spPr bwMode="auto">
          <a:xfrm>
            <a:off x="7980656" y="3741718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诚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2455470" y="2934775"/>
            <a:ext cx="1685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dònɡ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852861" y="14633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2" grpId="0"/>
      <p:bldP spid="23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32"/>
          <p:cNvSpPr txBox="1"/>
          <p:nvPr/>
        </p:nvSpPr>
        <p:spPr>
          <a:xfrm>
            <a:off x="1153160" y="2888738"/>
            <a:ext cx="86010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或：不要丢了右部的一撇。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冻：右半部分是“冫”，不要写成“氵”。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14761" y="154029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183184" y="1709219"/>
            <a:ext cx="9472116" cy="3955016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687240" y="2337546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宁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99760" y="238667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767360" y="2397941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组词：列宁  宁静  不得安宁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749466" y="1795975"/>
            <a:ext cx="9813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687240" y="365517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767360" y="370627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组词：胸脯  胸口  挺胸抬头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584215" y="307164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xiōn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687240" y="487931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脯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767360" y="493041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组词：胸脯   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749425" y="4300252"/>
            <a:ext cx="11258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183184" y="1709219"/>
            <a:ext cx="9472116" cy="3955016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8399760" y="238667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852340" y="232628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惹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2932460" y="238667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组词：惹事  招惹  惹人喜爱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1914566" y="1784709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rě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852340" y="364391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仰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932460" y="369501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组词：仰望  敬仰  人仰马翻</a:t>
            </a:r>
          </a:p>
        </p:txBody>
      </p:sp>
      <p:sp>
        <p:nvSpPr>
          <p:cNvPr id="23" name="TextBox 27"/>
          <p:cNvSpPr txBox="1"/>
          <p:nvPr/>
        </p:nvSpPr>
        <p:spPr>
          <a:xfrm>
            <a:off x="1896000" y="30679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yǎnɡ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980610" y="479438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渣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932460" y="491914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组词：煤渣  豆渣  沉渣泛起</a:t>
            </a:r>
          </a:p>
        </p:txBody>
      </p:sp>
      <p:sp>
        <p:nvSpPr>
          <p:cNvPr id="26" name="TextBox 30"/>
          <p:cNvSpPr txBox="1"/>
          <p:nvPr/>
        </p:nvSpPr>
        <p:spPr>
          <a:xfrm>
            <a:off x="1915555" y="4305058"/>
            <a:ext cx="85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圆角矩形 1"/>
          <p:cNvSpPr/>
          <p:nvPr/>
        </p:nvSpPr>
        <p:spPr>
          <a:xfrm>
            <a:off x="1183184" y="1709219"/>
            <a:ext cx="9472116" cy="3955016"/>
          </a:xfrm>
          <a:prstGeom prst="roundRect">
            <a:avLst/>
          </a:prstGeom>
          <a:noFill/>
          <a:ln w="31750">
            <a:solidFill>
              <a:srgbClr val="0000FF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8399760" y="238667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130450" y="303646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或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336905" y="2974154"/>
            <a:ext cx="506285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组词：或者  间或   不可或缺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2174110" y="246055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huò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258720" y="418694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者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344525" y="4187004"/>
            <a:ext cx="524891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组词：或者  记者   来者不善 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2193665" y="3697616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zhě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39A4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39A49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3"/>
          <p:cNvSpPr txBox="1"/>
          <p:nvPr/>
        </p:nvSpPr>
        <p:spPr>
          <a:xfrm>
            <a:off x="3279748" y="2204410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仰望：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抬着头向上看。</a:t>
            </a:r>
          </a:p>
        </p:txBody>
      </p:sp>
      <p:sp>
        <p:nvSpPr>
          <p:cNvPr id="8" name="TextBox 14"/>
          <p:cNvSpPr txBox="1"/>
          <p:nvPr/>
        </p:nvSpPr>
        <p:spPr>
          <a:xfrm>
            <a:off x="3279748" y="3020803"/>
            <a:ext cx="2316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严寒：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极冷。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3279748" y="4653589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欢蹦乱跳：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形容健康活泼、无忧无虑的样子。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3279748" y="5469983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诚实：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言行跟内心思想一致。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3279748" y="138801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婉转：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声音委婉而动听。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3279748" y="3837196"/>
            <a:ext cx="4805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自然自语：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自己对自己说话。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762149" y="148176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39A49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Microsoft Office PowerPoint</Application>
  <PresentationFormat>宽屏</PresentationFormat>
  <Paragraphs>213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Calibri</vt:lpstr>
      <vt:lpstr>思源黑体 CN Regular</vt:lpstr>
      <vt:lpstr>FandolFang R</vt:lpstr>
      <vt:lpstr>阿里巴巴普惠体 M</vt:lpstr>
      <vt:lpstr>Arial</vt:lpstr>
      <vt:lpstr>宋体</vt:lpstr>
      <vt:lpstr>微软雅黑</vt:lpstr>
      <vt:lpstr>演示斜黑体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2020-10-20T08:02:00Z</dcterms:created>
  <dcterms:modified xsi:type="dcterms:W3CDTF">2023-01-16T19:37:56Z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10A8AEA2282E480B977DDDD8A56FE0D1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