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6" r:id="rId16"/>
    <p:sldId id="280" r:id="rId17"/>
    <p:sldId id="27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3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E30767-075C-4F80-B909-7AFC94D3E22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175482-649B-44B5-A80D-A5F7AA5CCB37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53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339A1A6-65FC-40EE-8F3A-2B3196CB9228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D1076A-1FC8-4F63-A998-E599BA8D7E39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94E141-2837-4619-897E-4805D5BAD406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E6D3D4-0D76-4B4F-A1C3-F234C28D38CE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CC08AE-51A5-4731-9FFB-EF092A3CC268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10F964-CED4-4BFF-B8FC-4A31CD11807D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591B11-9C95-4D50-8F66-54DC6DD4BC3B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35966E0-70F8-4D09-BC8D-445E359D3B4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852EF6-0EB9-444C-9B9A-9CF41477E592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F06E2B-D1A3-406F-8B32-7A1E494515FD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ED40FD-8416-44E5-8EFE-B1068396D8EE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9F168D-971A-438D-95BB-DC7A7A03E377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37DD036-F51B-4E64-B05E-452A44303702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2242984-DC94-4631-8FD5-172ABBE2BE98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E7F327-DAB8-414A-95BB-E7CA2E079B6C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298E95-C7D2-4A27-B3DF-53FFCC57EDF0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177929-4DA7-4A78-85A1-F3953AB2DF7A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88BB8-D247-4AAC-B438-F68913388E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00776-1802-4782-8EBC-7FB5C85F5D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496A3-8F0B-4AB3-80F9-E4C8E92586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0CAFC2-5088-44D7-9C51-300AF2B578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02522-F620-4012-8E40-7E6631FDC6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2678-7F80-468C-924B-593DE79CE2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70687-941A-491F-9FCB-71187BA155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925A-08ED-4526-9144-7BB4666CE9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10D7E-1C95-47CC-8740-43AF6125F9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9B92-0550-4E71-B158-9F1820CE40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37FE-57C2-4E08-9C3C-B9A511F21C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C1770-A400-4B4C-A640-1419B80279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D6AEE-5F24-4F08-B011-6DD17AAF1B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CE9B92-0550-4E71-B158-9F1820CE40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703F82-3669-4EF7-98BD-3B63987698F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hyperlink" Target="http://image.baidu.com/i?ct=503316480&amp;z=&amp;tn=baiduimagedetail&amp;word=%BA%EF%D7%D3%CA%B8%C1%BF%CD%BC&amp;in=25027&amp;cl=2&amp;lm=-1&amp;pn=0&amp;rn=1&amp;di=68398171470&amp;ln=823&amp;fr=&amp;fmq=&amp;ic=0&amp;s=0&amp;se=1&amp;sme=0&amp;tab=&amp;width=&amp;height=&amp;face=0&amp;is=&amp;istype=2" TargetMode="External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5" Type="http://schemas.openxmlformats.org/officeDocument/2006/relationships/image" Target="../media/image40.jpe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file:///C:\Users\lyz\Desktop\5A%20PPT%20&#20108;&#26657;&#26679;\Module%203\Unit%209\&#38899;&#39057;\Learn%20the%20sounds%202.mp3" TargetMode="External"/><Relationship Id="rId1" Type="http://schemas.microsoft.com/office/2007/relationships/media" Target="file:///C:\Users\lyz\Desktop\5A%20PPT%20&#20108;&#26657;&#26679;\Module%203\Unit%209\&#38899;&#39057;\Learn%20the%20sounds%202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file:///C:\Users\lyz\Desktop\5A%20PPT%20&#20108;&#26657;&#26679;\Module%203\Unit%209\&#38899;&#39057;\museum.mp3" TargetMode="External"/><Relationship Id="rId1" Type="http://schemas.microsoft.com/office/2007/relationships/media" Target="file:///C:\Users\lyz\Desktop\5A%20PPT%20&#20108;&#26657;&#26679;\Module%203\Unit%209\&#38899;&#39057;\museum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file:///C:\Users\lyz\Desktop\5A%20PPT%20&#20108;&#26657;&#26679;\Module%203\Unit%209\&#38899;&#39057;\bank.mp3" TargetMode="External"/><Relationship Id="rId1" Type="http://schemas.microsoft.com/office/2007/relationships/media" Target="file:///C:\Users\lyz\Desktop\5A%20PPT%20&#20108;&#26657;&#26679;\Module%203\Unit%209\&#38899;&#39057;\bank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lyz\Desktop\5A%20PPT%20&#20108;&#26657;&#26679;\Module%203\Unit%209\&#38899;&#39057;\hotel.mp3" TargetMode="External"/><Relationship Id="rId1" Type="http://schemas.microsoft.com/office/2007/relationships/media" Target="file:///C:\Users\lyz\Desktop\5A%20PPT%20&#20108;&#26657;&#26679;\Module%203\Unit%209\&#38899;&#39057;\hotel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lyz\Desktop\5A%20PPT%20&#20108;&#26657;&#26679;\Module%203\Unit%209\&#38899;&#39057;\zoo.mp3" TargetMode="External"/><Relationship Id="rId1" Type="http://schemas.microsoft.com/office/2007/relationships/media" Target="file:///C:\Users\lyz\Desktop\5A%20PPT%20&#20108;&#26657;&#26679;\Module%203\Unit%209\&#38899;&#39057;\zoo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 txBox="1">
            <a:spLocks noChangeArrowheads="1"/>
          </p:cNvSpPr>
          <p:nvPr/>
        </p:nvSpPr>
        <p:spPr bwMode="auto">
          <a:xfrm>
            <a:off x="2339975" y="260350"/>
            <a:ext cx="64881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40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Module 4  The world around us</a:t>
            </a:r>
          </a:p>
        </p:txBody>
      </p:sp>
      <p:sp>
        <p:nvSpPr>
          <p:cNvPr id="14339" name="标题 1"/>
          <p:cNvSpPr txBox="1">
            <a:spLocks noChangeArrowheads="1"/>
          </p:cNvSpPr>
          <p:nvPr/>
        </p:nvSpPr>
        <p:spPr bwMode="auto">
          <a:xfrm>
            <a:off x="0" y="160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600" b="1" i="1" dirty="0">
                <a:solidFill>
                  <a:srgbClr val="FF0000"/>
                </a:solidFill>
                <a:latin typeface="Broadway" panose="04040905080B02020502" pitchFamily="82" charset="0"/>
              </a:rPr>
              <a:t>Around the </a:t>
            </a:r>
            <a:r>
              <a:rPr lang="en-US" altLang="zh-CN" sz="9600" b="1" i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city</a:t>
            </a:r>
            <a:endParaRPr lang="en-US" altLang="zh-CN" sz="9600" b="1" i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0" y="0"/>
            <a:ext cx="334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rgbClr val="0070C0"/>
                </a:solidFill>
                <a:latin typeface="Cooper Black" panose="0208090404030B020404" pitchFamily="18" charset="0"/>
              </a:rPr>
              <a:t>Oxford English</a:t>
            </a:r>
          </a:p>
        </p:txBody>
      </p:sp>
      <p:pic>
        <p:nvPicPr>
          <p:cNvPr id="14343" name="Picture 2" descr="C:\Users\lyz\Desktop\5AM3U9_P43_LR1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61048"/>
            <a:ext cx="34940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024311" y="5373086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1916113"/>
            <a:ext cx="6049963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b="1">
                <a:latin typeface="Comic Sans MS" panose="030F0702030302020204" pitchFamily="66" charset="0"/>
              </a:rPr>
              <a:t/>
            </a:r>
            <a:br>
              <a:rPr lang="en-US" altLang="zh-CN" sz="4000" b="1">
                <a:latin typeface="Comic Sans MS" panose="030F0702030302020204" pitchFamily="66" charset="0"/>
              </a:rPr>
            </a:br>
            <a:endParaRPr lang="en-US" altLang="zh-CN" sz="4000" b="1">
              <a:latin typeface="Comic Sans MS" panose="030F0702030302020204" pitchFamily="66" charset="0"/>
            </a:endParaRPr>
          </a:p>
        </p:txBody>
      </p:sp>
      <p:grpSp>
        <p:nvGrpSpPr>
          <p:cNvPr id="7" name="Group 4"/>
          <p:cNvGrpSpPr/>
          <p:nvPr/>
        </p:nvGrpSpPr>
        <p:grpSpPr bwMode="auto">
          <a:xfrm>
            <a:off x="250825" y="1196975"/>
            <a:ext cx="1844675" cy="2016125"/>
            <a:chOff x="2109" y="0"/>
            <a:chExt cx="1734" cy="1706"/>
          </a:xfrm>
        </p:grpSpPr>
        <p:pic>
          <p:nvPicPr>
            <p:cNvPr id="34820" name="Picture 4" descr="C:\Users\zhong\Desktop\新建文件夹1\2531170_080137627106_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09" y="0"/>
              <a:ext cx="1608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Box 10"/>
            <p:cNvSpPr txBox="1">
              <a:spLocks noChangeArrowheads="1"/>
            </p:cNvSpPr>
            <p:nvPr/>
          </p:nvSpPr>
          <p:spPr bwMode="auto">
            <a:xfrm rot="-993556">
              <a:off x="2264" y="575"/>
              <a:ext cx="157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Corbel" panose="020B0503020204020204" pitchFamily="34" charset="0"/>
                </a:rPr>
                <a:t>bears</a:t>
              </a: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2411413" y="981075"/>
            <a:ext cx="2016125" cy="2020888"/>
            <a:chOff x="3923" y="346"/>
            <a:chExt cx="1645" cy="1860"/>
          </a:xfrm>
        </p:grpSpPr>
        <p:pic>
          <p:nvPicPr>
            <p:cNvPr id="34823" name="Picture 4" descr="C:\Users\zhong\Desktop\新建文件夹1\2531170_080137627106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23" y="346"/>
              <a:ext cx="164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10"/>
            <p:cNvSpPr txBox="1">
              <a:spLocks noChangeArrowheads="1"/>
            </p:cNvSpPr>
            <p:nvPr/>
          </p:nvSpPr>
          <p:spPr bwMode="auto">
            <a:xfrm rot="-872819">
              <a:off x="4075" y="827"/>
              <a:ext cx="1313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Corbel" panose="020B0503020204020204" pitchFamily="34" charset="0"/>
                </a:rPr>
                <a:t>monkeys</a:t>
              </a:r>
            </a:p>
          </p:txBody>
        </p:sp>
      </p:grpSp>
      <p:grpSp>
        <p:nvGrpSpPr>
          <p:cNvPr id="9" name="Group 10"/>
          <p:cNvGrpSpPr/>
          <p:nvPr/>
        </p:nvGrpSpPr>
        <p:grpSpPr bwMode="auto">
          <a:xfrm>
            <a:off x="4716463" y="1196975"/>
            <a:ext cx="1511300" cy="1804988"/>
            <a:chOff x="2426" y="1797"/>
            <a:chExt cx="1608" cy="1706"/>
          </a:xfrm>
        </p:grpSpPr>
        <p:pic>
          <p:nvPicPr>
            <p:cNvPr id="34826" name="Picture 4" descr="C:\Users\zhong\Desktop\新建文件夹1\2531170_080137627106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26" y="1797"/>
              <a:ext cx="1608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 rot="-993556">
              <a:off x="2577" y="2397"/>
              <a:ext cx="1408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Corbel" panose="020B0503020204020204" pitchFamily="34" charset="0"/>
                </a:rPr>
                <a:t>birds</a:t>
              </a:r>
            </a:p>
          </p:txBody>
        </p:sp>
      </p:grpSp>
      <p:grpSp>
        <p:nvGrpSpPr>
          <p:cNvPr id="10" name="Group 13"/>
          <p:cNvGrpSpPr/>
          <p:nvPr/>
        </p:nvGrpSpPr>
        <p:grpSpPr bwMode="auto">
          <a:xfrm>
            <a:off x="6985000" y="1341438"/>
            <a:ext cx="1619250" cy="1660525"/>
            <a:chOff x="4115" y="2460"/>
            <a:chExt cx="1645" cy="1860"/>
          </a:xfrm>
        </p:grpSpPr>
        <p:pic>
          <p:nvPicPr>
            <p:cNvPr id="34829" name="Picture 4" descr="C:\Users\zhong\Desktop\新建文件夹1\2531170_080137627106_2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115" y="2460"/>
              <a:ext cx="164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TextBox 10"/>
            <p:cNvSpPr txBox="1">
              <a:spLocks noChangeArrowheads="1"/>
            </p:cNvSpPr>
            <p:nvPr/>
          </p:nvSpPr>
          <p:spPr bwMode="auto">
            <a:xfrm rot="-872819">
              <a:off x="4280" y="2770"/>
              <a:ext cx="131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7200" b="1">
                  <a:solidFill>
                    <a:srgbClr val="CC0099"/>
                  </a:solidFill>
                  <a:latin typeface="Corbel" panose="020B0503020204020204" pitchFamily="34" charset="0"/>
                </a:rPr>
                <a:t>  ?</a:t>
              </a:r>
            </a:p>
          </p:txBody>
        </p:sp>
      </p:grpSp>
      <p:sp>
        <p:nvSpPr>
          <p:cNvPr id="34831" name="Text Box 20"/>
          <p:cNvSpPr txBox="1">
            <a:spLocks noChangeArrowheads="1"/>
          </p:cNvSpPr>
          <p:nvPr/>
        </p:nvSpPr>
        <p:spPr bwMode="auto">
          <a:xfrm>
            <a:off x="3348038" y="608013"/>
            <a:ext cx="5256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hlink"/>
                </a:solidFill>
                <a:latin typeface="Calibri" panose="020F0502020204030204" pitchFamily="34" charset="0"/>
              </a:rPr>
              <a:t>Group work: Find the animals</a:t>
            </a:r>
          </a:p>
        </p:txBody>
      </p:sp>
      <p:sp>
        <p:nvSpPr>
          <p:cNvPr id="20" name="对角圆角矩形 19"/>
          <p:cNvSpPr/>
          <p:nvPr/>
        </p:nvSpPr>
        <p:spPr bwMode="auto">
          <a:xfrm>
            <a:off x="160909" y="3823996"/>
            <a:ext cx="3258565" cy="2053276"/>
          </a:xfrm>
          <a:prstGeom prst="round2DiagRect">
            <a:avLst/>
          </a:prstGeom>
          <a:solidFill>
            <a:srgbClr val="FF7C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CN" sz="2000" b="1" noProof="1">
                <a:latin typeface="Calibri" panose="020F0502020204030204" pitchFamily="34" charset="0"/>
                <a:ea typeface="Roboto" pitchFamily="2" charset="0"/>
                <a:cs typeface="+mn-ea"/>
              </a:rPr>
              <a:t>Choose an animal you want to see. </a:t>
            </a:r>
            <a:endParaRPr lang="en-US" altLang="zh-CN" sz="2000" b="1" noProof="1">
              <a:latin typeface="Calibri" panose="020F0502020204030204" pitchFamily="34" charset="0"/>
              <a:ea typeface="Roboto" pitchFamily="2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endParaRPr lang="en-US" altLang="zh-CN" sz="2000" b="1" noProof="1">
              <a:latin typeface="Calibri" panose="020F0502020204030204" pitchFamily="34" charset="0"/>
              <a:ea typeface="Roboto" pitchFamily="2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 altLang="zh-CN" sz="2000" b="1" noProof="1">
                <a:latin typeface="Calibri" panose="020F0502020204030204" pitchFamily="34" charset="0"/>
                <a:ea typeface="Roboto" pitchFamily="2" charset="0"/>
                <a:cs typeface="+mn-ea"/>
              </a:rPr>
              <a:t>2.  Find partners. </a:t>
            </a:r>
            <a:endParaRPr lang="en-US" altLang="zh-CN" sz="2000" b="1" noProof="1">
              <a:latin typeface="Calibri" panose="020F0502020204030204" pitchFamily="34" charset="0"/>
              <a:ea typeface="Roboto" pitchFamily="2" charset="0"/>
            </a:endParaRPr>
          </a:p>
          <a:p>
            <a:pPr marL="342900" indent="-342900" eaLnBrk="0" hangingPunct="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zh-CN" sz="2000" b="1" noProof="1">
              <a:latin typeface="Calibri" panose="020F0502020204030204" pitchFamily="34" charset="0"/>
              <a:ea typeface="Roboto" pitchFamily="2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 altLang="zh-CN" sz="2000" b="1" noProof="1">
                <a:latin typeface="Calibri" panose="020F0502020204030204" pitchFamily="34" charset="0"/>
                <a:ea typeface="Roboto" pitchFamily="2" charset="0"/>
                <a:cs typeface="+mn-ea"/>
              </a:rPr>
              <a:t>3.  Talk</a:t>
            </a:r>
            <a:r>
              <a:rPr lang="zh-CN" altLang="en-US" sz="2000" b="1" noProof="1">
                <a:latin typeface="Calibri" panose="020F0502020204030204" pitchFamily="34" charset="0"/>
                <a:ea typeface="Roboto" pitchFamily="2" charset="0"/>
                <a:cs typeface="+mn-ea"/>
              </a:rPr>
              <a:t> </a:t>
            </a:r>
            <a:r>
              <a:rPr lang="en-US" altLang="zh-CN" sz="2000" b="1" noProof="1">
                <a:latin typeface="Calibri" panose="020F0502020204030204" pitchFamily="34" charset="0"/>
                <a:ea typeface="Roboto" pitchFamily="2" charset="0"/>
                <a:cs typeface="+mn-ea"/>
              </a:rPr>
              <a:t>with your partners. How do you get there?</a:t>
            </a:r>
            <a:endParaRPr lang="en-US" altLang="zh-CN" sz="2000" b="1" noProof="1">
              <a:latin typeface="Calibri" panose="020F0502020204030204" pitchFamily="34" charset="0"/>
              <a:ea typeface="Roboto" pitchFamily="2" charset="0"/>
            </a:endParaRPr>
          </a:p>
          <a:p>
            <a:pPr marL="342900" indent="-342900" eaLnBrk="0" hangingPunct="0"/>
            <a:endParaRPr lang="en-US" altLang="zh-CN" sz="2800" b="1" noProof="1">
              <a:latin typeface="Calibri" panose="020F0502020204030204" pitchFamily="34" charset="0"/>
              <a:ea typeface="Roboto" pitchFamily="2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19840" y="365125"/>
            <a:ext cx="2812000" cy="38735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800000"/>
                </a:solidFill>
                <a:ea typeface="+mn-ea"/>
              </a:rPr>
              <a:t>Choose and find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800000"/>
              </a:solidFill>
              <a:ea typeface="+mn-ea"/>
            </a:endParaRPr>
          </a:p>
        </p:txBody>
      </p:sp>
      <p:pic>
        <p:nvPicPr>
          <p:cNvPr id="34834" name="Picture 2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87750" y="2781300"/>
            <a:ext cx="541655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yaoyuying\Desktop\PPT图\say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80975" y="-238125"/>
            <a:ext cx="30972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968375"/>
            <a:ext cx="73437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916113"/>
            <a:ext cx="72009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35150" y="908050"/>
            <a:ext cx="6645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Calibri" panose="020F0502020204030204" pitchFamily="34" charset="0"/>
              </a:rPr>
              <a:t>What does Alice want to see? </a:t>
            </a:r>
          </a:p>
          <a:p>
            <a:r>
              <a:rPr lang="en-US" altLang="zh-CN" sz="2800">
                <a:latin typeface="Calibri" panose="020F0502020204030204" pitchFamily="34" charset="0"/>
              </a:rPr>
              <a:t>How does she get there?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3995738" y="3644900"/>
            <a:ext cx="1152525" cy="10810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4485" name="AutoShape 5"/>
          <p:cNvSpPr>
            <a:spLocks noChangeArrowheads="1"/>
          </p:cNvSpPr>
          <p:nvPr/>
        </p:nvSpPr>
        <p:spPr bwMode="auto">
          <a:xfrm>
            <a:off x="2124075" y="3500438"/>
            <a:ext cx="2952750" cy="215900"/>
          </a:xfrm>
          <a:prstGeom prst="rightArrow">
            <a:avLst>
              <a:gd name="adj1" fmla="val 50000"/>
              <a:gd name="adj2" fmla="val 3418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4486" name="AutoShape 6"/>
          <p:cNvSpPr>
            <a:spLocks noChangeArrowheads="1"/>
          </p:cNvSpPr>
          <p:nvPr/>
        </p:nvSpPr>
        <p:spPr bwMode="auto">
          <a:xfrm>
            <a:off x="4787900" y="3500438"/>
            <a:ext cx="936625" cy="215900"/>
          </a:xfrm>
          <a:prstGeom prst="rightArrow">
            <a:avLst>
              <a:gd name="adj1" fmla="val 50000"/>
              <a:gd name="adj2" fmla="val 1084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4487" name="AutoShape 7"/>
          <p:cNvSpPr>
            <a:spLocks noChangeArrowheads="1"/>
          </p:cNvSpPr>
          <p:nvPr/>
        </p:nvSpPr>
        <p:spPr bwMode="auto">
          <a:xfrm>
            <a:off x="5292725" y="3573463"/>
            <a:ext cx="215900" cy="576262"/>
          </a:xfrm>
          <a:prstGeom prst="downArrow">
            <a:avLst>
              <a:gd name="adj1" fmla="val 50000"/>
              <a:gd name="adj2" fmla="val 667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4488" name="Text Box 8"/>
          <p:cNvSpPr txBox="1">
            <a:spLocks noChangeArrowheads="1"/>
          </p:cNvSpPr>
          <p:nvPr/>
        </p:nvSpPr>
        <p:spPr bwMode="auto">
          <a:xfrm>
            <a:off x="250825" y="5589588"/>
            <a:ext cx="8604250" cy="1104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/>
              <a:t>Walk along Summer Road and then turn right. The monkeys are on the right.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51520" y="260647"/>
            <a:ext cx="2812000" cy="38735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800000"/>
                </a:solidFill>
                <a:ea typeface="+mn-ea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8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nimBg="1"/>
      <p:bldP spid="404485" grpId="0" animBg="1"/>
      <p:bldP spid="404486" grpId="0" animBg="1"/>
      <p:bldP spid="404487" grpId="0" animBg="1"/>
      <p:bldP spid="4044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268413"/>
            <a:ext cx="72009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90775" y="377825"/>
            <a:ext cx="5853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Calibri" panose="020F0502020204030204" pitchFamily="34" charset="0"/>
              </a:rPr>
              <a:t>What does Kitty want to see? </a:t>
            </a:r>
          </a:p>
          <a:p>
            <a:r>
              <a:rPr lang="en-US" altLang="zh-CN" sz="2800">
                <a:latin typeface="Calibri" panose="020F0502020204030204" pitchFamily="34" charset="0"/>
              </a:rPr>
              <a:t>How does she get there?</a:t>
            </a:r>
          </a:p>
        </p:txBody>
      </p:sp>
      <p:sp>
        <p:nvSpPr>
          <p:cNvPr id="405508" name="Oval 4"/>
          <p:cNvSpPr>
            <a:spLocks noChangeArrowheads="1"/>
          </p:cNvSpPr>
          <p:nvPr/>
        </p:nvSpPr>
        <p:spPr bwMode="auto">
          <a:xfrm>
            <a:off x="2843213" y="3860800"/>
            <a:ext cx="2376487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5509" name="AutoShape 5"/>
          <p:cNvSpPr>
            <a:spLocks noChangeArrowheads="1"/>
          </p:cNvSpPr>
          <p:nvPr/>
        </p:nvSpPr>
        <p:spPr bwMode="auto">
          <a:xfrm>
            <a:off x="1908175" y="2924175"/>
            <a:ext cx="2520950" cy="215900"/>
          </a:xfrm>
          <a:prstGeom prst="rightArrow">
            <a:avLst>
              <a:gd name="adj1" fmla="val 50000"/>
              <a:gd name="adj2" fmla="val 2918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5510" name="AutoShape 6"/>
          <p:cNvSpPr>
            <a:spLocks noChangeArrowheads="1"/>
          </p:cNvSpPr>
          <p:nvPr/>
        </p:nvSpPr>
        <p:spPr bwMode="auto">
          <a:xfrm>
            <a:off x="4211638" y="2924175"/>
            <a:ext cx="936625" cy="215900"/>
          </a:xfrm>
          <a:prstGeom prst="rightArrow">
            <a:avLst>
              <a:gd name="adj1" fmla="val 50000"/>
              <a:gd name="adj2" fmla="val 1084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5511" name="AutoShape 7"/>
          <p:cNvSpPr>
            <a:spLocks noChangeArrowheads="1"/>
          </p:cNvSpPr>
          <p:nvPr/>
        </p:nvSpPr>
        <p:spPr bwMode="auto">
          <a:xfrm>
            <a:off x="5076825" y="2924175"/>
            <a:ext cx="215900" cy="576263"/>
          </a:xfrm>
          <a:prstGeom prst="downArrow">
            <a:avLst>
              <a:gd name="adj1" fmla="val 50000"/>
              <a:gd name="adj2" fmla="val 667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179388" y="5265738"/>
            <a:ext cx="8748712" cy="15922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/>
              <a:t>Walk along </a:t>
            </a:r>
            <a:r>
              <a:rPr lang="en-US" altLang="zh-CN" sz="3200" b="1" u="sng"/>
              <a:t>           </a:t>
            </a:r>
            <a:r>
              <a:rPr lang="en-US" altLang="zh-CN" sz="3200" b="1"/>
              <a:t> </a:t>
            </a:r>
            <a:r>
              <a:rPr lang="en-US" altLang="zh-CN" sz="3200" b="1" u="sng"/>
              <a:t>           </a:t>
            </a:r>
            <a:r>
              <a:rPr lang="en-US" altLang="zh-CN" sz="3200" b="1"/>
              <a:t> and then turn right. Walk along Spring Road. The birds are  </a:t>
            </a:r>
            <a:r>
              <a:rPr lang="en-US" altLang="zh-CN" sz="3200" b="1" u="sng"/>
              <a:t>       </a:t>
            </a:r>
            <a:r>
              <a:rPr lang="en-US" altLang="zh-CN" sz="3200" b="1"/>
              <a:t> </a:t>
            </a:r>
            <a:r>
              <a:rPr lang="en-US" altLang="zh-CN" sz="3200" b="1" u="sng"/>
              <a:t>        </a:t>
            </a:r>
            <a:r>
              <a:rPr lang="en-US" altLang="zh-CN" sz="3200" b="1"/>
              <a:t> </a:t>
            </a:r>
            <a:r>
              <a:rPr lang="en-US" altLang="zh-CN" sz="3200" b="1" u="sng"/>
              <a:t>           </a:t>
            </a:r>
            <a:r>
              <a:rPr lang="en-US" altLang="zh-CN" sz="3200" b="1"/>
              <a:t>.</a:t>
            </a:r>
          </a:p>
        </p:txBody>
      </p:sp>
      <p:sp>
        <p:nvSpPr>
          <p:cNvPr id="405513" name="AutoShape 9"/>
          <p:cNvSpPr>
            <a:spLocks noChangeArrowheads="1"/>
          </p:cNvSpPr>
          <p:nvPr/>
        </p:nvSpPr>
        <p:spPr bwMode="auto">
          <a:xfrm>
            <a:off x="5076825" y="3500438"/>
            <a:ext cx="215900" cy="1150937"/>
          </a:xfrm>
          <a:prstGeom prst="downArrow">
            <a:avLst>
              <a:gd name="adj1" fmla="val 50000"/>
              <a:gd name="adj2" fmla="val 1332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07503" y="161330"/>
            <a:ext cx="2812000" cy="38735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800000"/>
                </a:solidFill>
                <a:ea typeface="+mn-ea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8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nimBg="1"/>
      <p:bldP spid="405509" grpId="0" animBg="1"/>
      <p:bldP spid="405510" grpId="0" animBg="1"/>
      <p:bldP spid="405511" grpId="0" animBg="1"/>
      <p:bldP spid="405512" grpId="0" animBg="1"/>
      <p:bldP spid="4055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55650" y="1042988"/>
            <a:ext cx="7472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Calibri" panose="020F0502020204030204" pitchFamily="34" charset="0"/>
              </a:rPr>
              <a:t>What does Peter want to see? </a:t>
            </a:r>
          </a:p>
          <a:p>
            <a:r>
              <a:rPr lang="en-US" altLang="zh-CN" sz="2800">
                <a:latin typeface="Calibri" panose="020F0502020204030204" pitchFamily="34" charset="0"/>
              </a:rPr>
              <a:t>How does he get there?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179388" y="4941888"/>
            <a:ext cx="8208962" cy="15922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/>
              <a:t>Turn …</a:t>
            </a:r>
          </a:p>
          <a:p>
            <a:r>
              <a:rPr lang="en-US" altLang="zh-CN" sz="3200" b="1"/>
              <a:t>Walk along …</a:t>
            </a:r>
          </a:p>
          <a:p>
            <a:r>
              <a:rPr lang="en-US" altLang="zh-CN" sz="3200" b="1"/>
              <a:t>The bears are …</a:t>
            </a:r>
          </a:p>
        </p:txBody>
      </p:sp>
      <p:pic>
        <p:nvPicPr>
          <p:cNvPr id="4506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9588" y="2133600"/>
            <a:ext cx="48974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107503" y="161330"/>
            <a:ext cx="2812000" cy="38735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800000"/>
                </a:solidFill>
                <a:ea typeface="+mn-ea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8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73787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/>
              <a:t>S1: What do you want to see?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S2: I want to see …</a:t>
            </a:r>
          </a:p>
          <a:p>
            <a:r>
              <a:rPr lang="en-US" altLang="zh-CN" sz="4000" b="1" dirty="0"/>
              <a:t>S1: How do you get there?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S2: Walk along …  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       Turn …  </a:t>
            </a:r>
          </a:p>
          <a:p>
            <a:r>
              <a:rPr lang="en-US" altLang="zh-CN" sz="4000" b="1" dirty="0">
                <a:solidFill>
                  <a:srgbClr val="FF0000"/>
                </a:solidFill>
              </a:rPr>
              <a:t>       I see the … on my …</a:t>
            </a:r>
          </a:p>
        </p:txBody>
      </p:sp>
      <p:pic>
        <p:nvPicPr>
          <p:cNvPr id="49155" name="Picture 2" descr="C:\Users\yaoyuying\Desktop\PPT图\say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80975" y="-238125"/>
            <a:ext cx="30972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1471613"/>
            <a:ext cx="34432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38"/>
            <a:ext cx="5921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7" descr="2493573_151209073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2781300"/>
            <a:ext cx="7921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u=3377874748,1878053440&amp;fm=0&amp;gp=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716338"/>
            <a:ext cx="4635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9" descr="u=3035229604,415057895&amp;fm=0&amp;gp=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1785938"/>
            <a:ext cx="4714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889000" y="1000125"/>
            <a:ext cx="5976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/>
              <a:t>What do you want to see?</a:t>
            </a:r>
          </a:p>
        </p:txBody>
      </p:sp>
      <p:pic>
        <p:nvPicPr>
          <p:cNvPr id="51208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88" y="3573463"/>
            <a:ext cx="5921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949325" y="1835150"/>
            <a:ext cx="5976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/>
              <a:t>I want to see …</a:t>
            </a:r>
          </a:p>
        </p:txBody>
      </p:sp>
      <p:sp>
        <p:nvSpPr>
          <p:cNvPr id="51210" name="Text Box 13"/>
          <p:cNvSpPr txBox="1">
            <a:spLocks noChangeArrowheads="1"/>
          </p:cNvSpPr>
          <p:nvPr/>
        </p:nvSpPr>
        <p:spPr bwMode="auto">
          <a:xfrm>
            <a:off x="900113" y="2708275"/>
            <a:ext cx="5976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/>
              <a:t>I want to see …</a:t>
            </a: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971550" y="3644900"/>
            <a:ext cx="741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/>
              <a:t>I want to see …</a:t>
            </a:r>
          </a:p>
          <a:p>
            <a:r>
              <a:rPr lang="en-US" altLang="zh-CN" sz="3200"/>
              <a:t>We can walk along … and then turn …</a:t>
            </a:r>
          </a:p>
          <a:p>
            <a:r>
              <a:rPr lang="en-US" altLang="zh-CN" sz="3200"/>
              <a:t>We can see the      on the …</a:t>
            </a:r>
          </a:p>
        </p:txBody>
      </p:sp>
      <p:pic>
        <p:nvPicPr>
          <p:cNvPr id="51212" name="Picture 16" descr="u=3377874748,1878053440&amp;fm=0&amp;gp=0">
            <a:hlinkClick r:id="rId7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654550"/>
            <a:ext cx="5254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Text Box 18"/>
          <p:cNvSpPr txBox="1">
            <a:spLocks noChangeArrowheads="1"/>
          </p:cNvSpPr>
          <p:nvPr/>
        </p:nvSpPr>
        <p:spPr bwMode="auto">
          <a:xfrm>
            <a:off x="1042988" y="5157788"/>
            <a:ext cx="597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/>
              <a:t> …</a:t>
            </a:r>
          </a:p>
        </p:txBody>
      </p:sp>
      <p:sp>
        <p:nvSpPr>
          <p:cNvPr id="51214" name="Text Box 20"/>
          <p:cNvSpPr txBox="1">
            <a:spLocks noChangeArrowheads="1"/>
          </p:cNvSpPr>
          <p:nvPr/>
        </p:nvSpPr>
        <p:spPr bwMode="auto">
          <a:xfrm>
            <a:off x="1042988" y="6021388"/>
            <a:ext cx="597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/>
              <a:t> …</a:t>
            </a:r>
          </a:p>
        </p:txBody>
      </p:sp>
      <p:pic>
        <p:nvPicPr>
          <p:cNvPr id="51215" name="Picture 2" descr="C:\Users\yaoyuying\Desktop\PPT图\say.t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180975" y="-238125"/>
            <a:ext cx="30972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21" descr="D:\NOT SB 1A～5D （转）图片\4A（转）\03.6.i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3988" y="2635250"/>
            <a:ext cx="5969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22" descr="D:\NOT SB 1A～5D （转）图片\4A（转）\03.5.i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7313" y="1679575"/>
            <a:ext cx="6270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21" descr="D:\NOT SB 1A～5D （转）图片\4A（转）\03.6.i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7813" y="6021388"/>
            <a:ext cx="6223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22" descr="D:\NOT SB 1A～5D （转）图片\4A（转）\03.5.i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30188" y="5214938"/>
            <a:ext cx="6397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WordArt 3"/>
          <p:cNvSpPr>
            <a:spLocks noChangeArrowheads="1" noChangeShapeType="1" noTextEdit="1"/>
          </p:cNvSpPr>
          <p:nvPr/>
        </p:nvSpPr>
        <p:spPr bwMode="auto">
          <a:xfrm>
            <a:off x="2700338" y="752475"/>
            <a:ext cx="2670175" cy="511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014"/>
              </a:avLst>
            </a:prstTxWarp>
          </a:bodyPr>
          <a:lstStyle/>
          <a:p>
            <a:pPr algn="ctr"/>
            <a:r>
              <a:rPr lang="en-US" altLang="zh-CN" sz="3600" b="1" kern="10" spc="-180" dirty="0">
                <a:ln w="9525">
                  <a:solidFill>
                    <a:srgbClr val="000000"/>
                  </a:solidFill>
                  <a:round/>
                </a:ln>
                <a:solidFill>
                  <a:srgbClr val="800080"/>
                </a:solidFill>
                <a:effectLst>
                  <a:outerShdw dist="63500" dir="2212194" algn="ctr" rotWithShape="0">
                    <a:srgbClr val="868686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b="1" kern="10" spc="-180" dirty="0">
              <a:ln w="9525">
                <a:solidFill>
                  <a:srgbClr val="000000"/>
                </a:solidFill>
                <a:round/>
              </a:ln>
              <a:solidFill>
                <a:srgbClr val="800080"/>
              </a:solidFill>
              <a:effectLst>
                <a:outerShdw dist="63500" dir="2212194" algn="ctr" rotWithShape="0">
                  <a:srgbClr val="868686"/>
                </a:outerShdw>
              </a:effectLst>
              <a:latin typeface="Comic Sans MS" panose="030F0702030302020204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611188" y="1466850"/>
            <a:ext cx="77057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 Read the dialogue on page 60.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 Think and write about how you find 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your </a:t>
            </a:r>
            <a:r>
              <a:rPr lang="en-US" altLang="zh-CN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animal in the zoo.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 Finish </a:t>
            </a:r>
            <a:r>
              <a:rPr lang="en-US" altLang="zh-CN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Workbook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pages 54 and 55</a:t>
            </a:r>
            <a:r>
              <a:rPr lang="en-US" altLang="zh-CN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 </a:t>
            </a:r>
            <a:endParaRPr lang="en-US" altLang="zh-CN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7834" y="4581127"/>
            <a:ext cx="1443915" cy="2036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33911" y="4518512"/>
            <a:ext cx="1436770" cy="2098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15"/>
          <p:cNvSpPr>
            <a:spLocks noChangeArrowheads="1"/>
          </p:cNvSpPr>
          <p:nvPr/>
        </p:nvSpPr>
        <p:spPr bwMode="auto">
          <a:xfrm>
            <a:off x="6156325" y="5084763"/>
            <a:ext cx="15113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08063" y="981075"/>
            <a:ext cx="81359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Ming, Ming, what can you see?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600" dirty="0">
                <a:latin typeface="Calibri" panose="020F0502020204030204" pitchFamily="34" charset="0"/>
              </a:rPr>
              <a:t>I can see a small shop in the street.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Ming, Ming, what can you see?</a:t>
            </a:r>
          </a:p>
          <a:p>
            <a:pPr>
              <a:lnSpc>
                <a:spcPct val="16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I can see some cheese in front of me.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6388" name="Picture 9" descr="PIC_03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5938" y="5949950"/>
            <a:ext cx="10080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6156325" y="530066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milk shop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6588125" y="6311900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</a:rPr>
              <a:t>cheese shop</a:t>
            </a:r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>
            <a:off x="6948488" y="5878513"/>
            <a:ext cx="0" cy="4302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92" name="Picture 16" descr="A4_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52513"/>
            <a:ext cx="863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7" descr="A4_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60575"/>
            <a:ext cx="8842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A4_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3100"/>
            <a:ext cx="863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A4_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21163"/>
            <a:ext cx="8842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1" descr="A4_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5273675"/>
            <a:ext cx="9350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319841" y="363741"/>
            <a:ext cx="1885864" cy="3810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800000"/>
                </a:solidFill>
                <a:ea typeface="+mn-ea"/>
              </a:rPr>
              <a:t>Let’s enjoy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8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850" y="1052513"/>
            <a:ext cx="81359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Spider, spider, what can you see?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I can see a small star on the tree.</a:t>
            </a:r>
          </a:p>
          <a:p>
            <a:pPr>
              <a:lnSpc>
                <a:spcPct val="16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Spider, spider, what can you see?</a:t>
            </a:r>
          </a:p>
          <a:p>
            <a:pPr>
              <a:lnSpc>
                <a:spcPct val="16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I can see some smoke in front of me.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319841" y="363741"/>
            <a:ext cx="1885864" cy="3810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800000"/>
                </a:solidFill>
                <a:ea typeface="+mn-ea"/>
              </a:rPr>
              <a:t>Let’s chant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800000"/>
              </a:solidFill>
              <a:ea typeface="+mn-ea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913313"/>
            <a:ext cx="61198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9"/>
          <p:cNvSpPr>
            <a:spLocks noChangeArrowheads="1"/>
          </p:cNvSpPr>
          <p:nvPr/>
        </p:nvSpPr>
        <p:spPr bwMode="auto">
          <a:xfrm>
            <a:off x="2339975" y="4941888"/>
            <a:ext cx="3600450" cy="431800"/>
          </a:xfrm>
          <a:prstGeom prst="ellipse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6625" y="1241425"/>
            <a:ext cx="53022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859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57563"/>
            <a:ext cx="18716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95288" y="5067300"/>
            <a:ext cx="241141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sm</a:t>
            </a:r>
            <a:r>
              <a:rPr lang="en-US" altLang="zh-CN" sz="2800">
                <a:latin typeface="Calibri" panose="020F0502020204030204" pitchFamily="34" charset="0"/>
              </a:rPr>
              <a:t>ell,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sm</a:t>
            </a:r>
            <a:r>
              <a:rPr lang="en-US" altLang="zh-CN" sz="2800">
                <a:latin typeface="Calibri" panose="020F0502020204030204" pitchFamily="34" charset="0"/>
              </a:rPr>
              <a:t>ooth,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sm</a:t>
            </a:r>
            <a:r>
              <a:rPr lang="en-US" altLang="zh-CN" sz="2800">
                <a:latin typeface="Calibri" panose="020F0502020204030204" pitchFamily="34" charset="0"/>
              </a:rPr>
              <a:t>art ...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3429000"/>
            <a:ext cx="1492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987675" y="5067300"/>
            <a:ext cx="24114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sp</a:t>
            </a:r>
            <a:r>
              <a:rPr lang="en-US" altLang="zh-CN" sz="2800">
                <a:latin typeface="Calibri" panose="020F0502020204030204" pitchFamily="34" charset="0"/>
              </a:rPr>
              <a:t>ell,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sp</a:t>
            </a:r>
            <a:r>
              <a:rPr lang="en-US" altLang="zh-CN" sz="2800">
                <a:latin typeface="Calibri" panose="020F0502020204030204" pitchFamily="34" charset="0"/>
              </a:rPr>
              <a:t>oon,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sp</a:t>
            </a:r>
            <a:r>
              <a:rPr lang="en-US" altLang="zh-CN" sz="2800">
                <a:latin typeface="Calibri" panose="020F0502020204030204" pitchFamily="34" charset="0"/>
              </a:rPr>
              <a:t>ort ...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3500438"/>
            <a:ext cx="14398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5381625" y="5041900"/>
            <a:ext cx="24114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st</a:t>
            </a:r>
            <a:r>
              <a:rPr lang="en-US" altLang="zh-CN" sz="2800">
                <a:latin typeface="Calibri" panose="020F0502020204030204" pitchFamily="34" charset="0"/>
              </a:rPr>
              <a:t>and,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Calibri" panose="020F0502020204030204" pitchFamily="34" charset="0"/>
              </a:rPr>
              <a:t>st</a:t>
            </a:r>
            <a:r>
              <a:rPr lang="en-US" altLang="zh-CN" sz="2800">
                <a:latin typeface="Calibri" panose="020F0502020204030204" pitchFamily="34" charset="0"/>
              </a:rPr>
              <a:t>art,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</a:rPr>
              <a:t>st</a:t>
            </a:r>
            <a:r>
              <a:rPr lang="en-US" altLang="zh-CN" sz="2800">
                <a:latin typeface="Calibri" panose="020F0502020204030204" pitchFamily="34" charset="0"/>
              </a:rPr>
              <a:t>ory ...</a:t>
            </a:r>
          </a:p>
        </p:txBody>
      </p:sp>
      <p:pic>
        <p:nvPicPr>
          <p:cNvPr id="2" name="Learn the sounds 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412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3"/>
          <p:cNvSpPr>
            <a:spLocks noChangeArrowheads="1"/>
          </p:cNvSpPr>
          <p:nvPr/>
        </p:nvSpPr>
        <p:spPr bwMode="auto">
          <a:xfrm>
            <a:off x="2892425" y="2073275"/>
            <a:ext cx="357188" cy="312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578" name="Oval 4"/>
          <p:cNvSpPr>
            <a:spLocks noChangeArrowheads="1"/>
          </p:cNvSpPr>
          <p:nvPr/>
        </p:nvSpPr>
        <p:spPr bwMode="auto">
          <a:xfrm>
            <a:off x="5391150" y="2073275"/>
            <a:ext cx="285750" cy="312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547688" y="1641475"/>
            <a:ext cx="838835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Calibri" panose="020F0502020204030204" pitchFamily="34" charset="0"/>
              </a:rPr>
              <a:t>How do you get to school from your home?</a:t>
            </a:r>
          </a:p>
        </p:txBody>
      </p:sp>
      <p:sp>
        <p:nvSpPr>
          <p:cNvPr id="24580" name="Text Box 20"/>
          <p:cNvSpPr txBox="1">
            <a:spLocks noChangeArrowheads="1"/>
          </p:cNvSpPr>
          <p:nvPr/>
        </p:nvSpPr>
        <p:spPr bwMode="auto">
          <a:xfrm>
            <a:off x="609600" y="2408238"/>
            <a:ext cx="8388350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Calibri" panose="020F0502020204030204" pitchFamily="34" charset="0"/>
              </a:rPr>
              <a:t>What’s on your way to school?</a:t>
            </a:r>
          </a:p>
        </p:txBody>
      </p:sp>
      <p:pic>
        <p:nvPicPr>
          <p:cNvPr id="38811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948113"/>
            <a:ext cx="17319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2" descr="12108473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3573463"/>
            <a:ext cx="288131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3" descr="使用鼠标滑轮可以放大/缩小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500438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C:\Users\lyz\Desktop\04_Top bar (2)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319840" y="365125"/>
            <a:ext cx="2812000" cy="38735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800000"/>
                </a:solidFill>
                <a:ea typeface="+mn-ea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8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使用鼠标滑轮可以放大/缩小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196975"/>
            <a:ext cx="391636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3492500" y="476250"/>
            <a:ext cx="2087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alibri" panose="020F0502020204030204" pitchFamily="34" charset="0"/>
              </a:rPr>
              <a:t>m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lang="en-US" altLang="zh-CN" sz="4000" b="1" dirty="0">
                <a:latin typeface="Calibri" panose="020F0502020204030204" pitchFamily="34" charset="0"/>
              </a:rPr>
              <a:t>seum</a:t>
            </a: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149225" y="4941888"/>
            <a:ext cx="826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</a:rPr>
              <a:t>People can see and learn many interesting things there.</a:t>
            </a:r>
          </a:p>
        </p:txBody>
      </p:sp>
      <p:sp>
        <p:nvSpPr>
          <p:cNvPr id="26629" name="WordArt 6"/>
          <p:cNvSpPr>
            <a:spLocks noChangeArrowheads="1" noChangeShapeType="1" noTextEdit="1"/>
          </p:cNvSpPr>
          <p:nvPr/>
        </p:nvSpPr>
        <p:spPr bwMode="auto">
          <a:xfrm>
            <a:off x="4932363" y="4133850"/>
            <a:ext cx="295275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Shanghai Museum</a:t>
            </a:r>
            <a:endParaRPr lang="zh-CN" altLang="en-US" sz="3600" kern="1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1628775"/>
            <a:ext cx="4013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11188" y="4005263"/>
            <a:ext cx="3889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</a:rPr>
              <a:t>The Palace Museum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44450"/>
            <a:ext cx="3598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seu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2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0147" grpId="0"/>
      <p:bldP spid="390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 descr="121084736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24100" y="13081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3995738" y="404813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alibri" panose="020F0502020204030204" pitchFamily="34" charset="0"/>
              </a:rPr>
              <a:t>b</a:t>
            </a:r>
            <a:r>
              <a:rPr lang="en-US" altLang="zh-CN" sz="4000" b="1" dirty="0">
                <a:solidFill>
                  <a:srgbClr val="FF3300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4000" b="1" dirty="0">
                <a:latin typeface="Calibri" panose="020F0502020204030204" pitchFamily="34" charset="0"/>
              </a:rPr>
              <a:t>nk</a:t>
            </a: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1908175" y="5661025"/>
            <a:ext cx="5761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latin typeface="Calibri" panose="020F0502020204030204" pitchFamily="34" charset="0"/>
              </a:rPr>
              <a:t>People keep their money here.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44450"/>
            <a:ext cx="3598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nk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2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3221" grpId="0"/>
      <p:bldP spid="393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/>
          <p:nvPr/>
        </p:nvGrpSpPr>
        <p:grpSpPr bwMode="auto">
          <a:xfrm>
            <a:off x="1908175" y="836613"/>
            <a:ext cx="6019800" cy="2427287"/>
            <a:chOff x="1104" y="527"/>
            <a:chExt cx="3792" cy="1529"/>
          </a:xfrm>
        </p:grpSpPr>
        <p:sp>
          <p:nvSpPr>
            <p:cNvPr id="30723" name="WordArt 2" descr="窄竖线"/>
            <p:cNvSpPr>
              <a:spLocks noChangeArrowheads="1" noChangeShapeType="1" noTextEdit="1"/>
            </p:cNvSpPr>
            <p:nvPr/>
          </p:nvSpPr>
          <p:spPr bwMode="auto">
            <a:xfrm>
              <a:off x="2562" y="527"/>
              <a:ext cx="2064" cy="432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2700">
                    <a:solidFill>
                      <a:srgbClr val="000000"/>
                    </a:solidFill>
                    <a:rou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Riddle</a:t>
              </a:r>
              <a:endParaRPr lang="zh-CN" altLang="en-US" sz="3600" b="1" kern="1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24" name="Text Box 3"/>
            <p:cNvSpPr txBox="1">
              <a:spLocks noChangeArrowheads="1"/>
            </p:cNvSpPr>
            <p:nvPr/>
          </p:nvSpPr>
          <p:spPr bwMode="auto">
            <a:xfrm>
              <a:off x="1104" y="912"/>
              <a:ext cx="3792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Calibri" panose="020F0502020204030204" pitchFamily="34" charset="0"/>
                </a:rPr>
                <a:t>It’s a place.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Calibri" panose="020F0502020204030204" pitchFamily="34" charset="0"/>
                </a:rPr>
                <a:t>People can stay here for some time.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Calibri" panose="020F0502020204030204" pitchFamily="34" charset="0"/>
                </a:rPr>
                <a:t>They  can eat and sleep here.</a:t>
              </a:r>
            </a:p>
          </p:txBody>
        </p:sp>
      </p:grpSp>
      <p:grpSp>
        <p:nvGrpSpPr>
          <p:cNvPr id="3" name="Group 17"/>
          <p:cNvGrpSpPr/>
          <p:nvPr/>
        </p:nvGrpSpPr>
        <p:grpSpPr bwMode="auto">
          <a:xfrm>
            <a:off x="796925" y="1052513"/>
            <a:ext cx="7131050" cy="4618037"/>
            <a:chOff x="340" y="391"/>
            <a:chExt cx="4492" cy="2909"/>
          </a:xfrm>
        </p:grpSpPr>
        <p:pic>
          <p:nvPicPr>
            <p:cNvPr id="30726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0" y="1990"/>
              <a:ext cx="1340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2336" y="391"/>
              <a:ext cx="24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Calibri" panose="020F0502020204030204" pitchFamily="34" charset="0"/>
                </a:rPr>
                <a:t>h</a:t>
              </a:r>
              <a:r>
                <a:rPr lang="en-US" altLang="zh-CN" sz="3600" b="1">
                  <a:solidFill>
                    <a:srgbClr val="FF0000"/>
                  </a:solidFill>
                  <a:latin typeface="Calibri" panose="020F0502020204030204" pitchFamily="34" charset="0"/>
                </a:rPr>
                <a:t>o</a:t>
              </a:r>
              <a:r>
                <a:rPr lang="en-US" altLang="zh-CN" sz="3600" b="1">
                  <a:latin typeface="Calibri" panose="020F0502020204030204" pitchFamily="34" charset="0"/>
                </a:rPr>
                <a:t>t</a:t>
              </a:r>
              <a:r>
                <a:rPr lang="en-US" altLang="zh-CN" sz="3600" b="1">
                  <a:solidFill>
                    <a:srgbClr val="FF0000"/>
                  </a:solidFill>
                  <a:latin typeface="Calibri" panose="020F0502020204030204" pitchFamily="34" charset="0"/>
                </a:rPr>
                <a:t>e</a:t>
              </a:r>
              <a:r>
                <a:rPr lang="en-US" altLang="zh-CN" sz="3600" b="1">
                  <a:latin typeface="Calibri" panose="020F0502020204030204" pitchFamily="34" charset="0"/>
                </a:rPr>
                <a:t>l</a:t>
              </a:r>
            </a:p>
          </p:txBody>
        </p:sp>
      </p:grp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3419475" y="2744788"/>
            <a:ext cx="550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Calibri" panose="020F0502020204030204" pitchFamily="34" charset="0"/>
              </a:rPr>
              <a:t>What can you do in a hotel?</a:t>
            </a: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284663" y="32607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Have a big dinner.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4284663" y="39465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Have a party.</a:t>
            </a: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4284663" y="46323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Have a meeting.</a:t>
            </a: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4284663" y="53181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Have a wedding.</a:t>
            </a:r>
          </a:p>
        </p:txBody>
      </p:sp>
      <p:sp>
        <p:nvSpPr>
          <p:cNvPr id="394254" name="Text Box 14"/>
          <p:cNvSpPr txBox="1">
            <a:spLocks noChangeArrowheads="1"/>
          </p:cNvSpPr>
          <p:nvPr/>
        </p:nvSpPr>
        <p:spPr bwMode="auto">
          <a:xfrm>
            <a:off x="4284663" y="5734050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/>
              <a:t>…</a:t>
            </a:r>
          </a:p>
        </p:txBody>
      </p:sp>
      <p:pic>
        <p:nvPicPr>
          <p:cNvPr id="30734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44450"/>
            <a:ext cx="3598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ote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6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4249" grpId="0"/>
      <p:bldP spid="394250" grpId="0"/>
      <p:bldP spid="394251" grpId="0"/>
      <p:bldP spid="394252" grpId="0"/>
      <p:bldP spid="394253" grpId="0"/>
      <p:bldP spid="394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/>
          <p:nvPr/>
        </p:nvGrpSpPr>
        <p:grpSpPr bwMode="auto">
          <a:xfrm>
            <a:off x="1547813" y="188913"/>
            <a:ext cx="6985000" cy="2332037"/>
            <a:chOff x="877" y="119"/>
            <a:chExt cx="4400" cy="1469"/>
          </a:xfrm>
        </p:grpSpPr>
        <p:sp>
          <p:nvSpPr>
            <p:cNvPr id="32771" name="WordArt 3" descr="窄竖线"/>
            <p:cNvSpPr>
              <a:spLocks noChangeArrowheads="1" noChangeShapeType="1" noTextEdit="1"/>
            </p:cNvSpPr>
            <p:nvPr/>
          </p:nvSpPr>
          <p:spPr bwMode="auto">
            <a:xfrm>
              <a:off x="3032" y="119"/>
              <a:ext cx="1882" cy="408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12700">
                    <a:solidFill>
                      <a:srgbClr val="000000"/>
                    </a:solidFill>
                    <a:rou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Riddle</a:t>
              </a:r>
              <a:endParaRPr lang="zh-CN" altLang="en-US" sz="3600" b="1" kern="1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877" y="754"/>
              <a:ext cx="440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Calibri" panose="020F0502020204030204" pitchFamily="34" charset="0"/>
                </a:rPr>
                <a:t>It’s a place.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Calibri" panose="020F0502020204030204" pitchFamily="34" charset="0"/>
                </a:rPr>
                <a:t>People can see many animals there ...</a:t>
              </a:r>
            </a:p>
          </p:txBody>
        </p:sp>
      </p:grpSp>
      <p:pic>
        <p:nvPicPr>
          <p:cNvPr id="395280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86050" y="3716338"/>
            <a:ext cx="3773488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1547813" y="2492375"/>
            <a:ext cx="626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Calibri" panose="020F0502020204030204" pitchFamily="34" charset="0"/>
              </a:rPr>
              <a:t>What animals do you like?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3689350" y="3019425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latin typeface="Calibri" panose="020F0502020204030204" pitchFamily="34" charset="0"/>
              </a:rPr>
              <a:t>zoo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44450"/>
            <a:ext cx="3598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o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136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528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全屏显示(4:3)</PresentationFormat>
  <Paragraphs>115</Paragraphs>
  <Slides>17</Slides>
  <Notes>17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Browallia New</vt:lpstr>
      <vt:lpstr>宋体</vt:lpstr>
      <vt:lpstr>微软雅黑</vt:lpstr>
      <vt:lpstr>Arial</vt:lpstr>
      <vt:lpstr>Broadway</vt:lpstr>
      <vt:lpstr>Calibri</vt:lpstr>
      <vt:lpstr>Comic Sans MS</vt:lpstr>
      <vt:lpstr>Cooper Black</vt:lpstr>
      <vt:lpstr>Corbel</vt:lpstr>
      <vt:lpstr>Roboto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2022-01-22T02:44:52Z</dcterms:created>
  <dcterms:modified xsi:type="dcterms:W3CDTF">2023-01-16T19:38:01Z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78D25B3C8FD34B58AB0187C226272468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