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67" r:id="rId2"/>
    <p:sldId id="270" r:id="rId3"/>
    <p:sldId id="257" r:id="rId4"/>
    <p:sldId id="268" r:id="rId5"/>
    <p:sldId id="272" r:id="rId6"/>
    <p:sldId id="262" r:id="rId7"/>
    <p:sldId id="258" r:id="rId8"/>
    <p:sldId id="274" r:id="rId9"/>
    <p:sldId id="276" r:id="rId10"/>
    <p:sldId id="273" r:id="rId11"/>
    <p:sldId id="277" r:id="rId12"/>
    <p:sldId id="278" r:id="rId13"/>
    <p:sldId id="279" r:id="rId14"/>
    <p:sldId id="280" r:id="rId15"/>
    <p:sldId id="271" r:id="rId16"/>
    <p:sldId id="263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8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00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581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8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kumimoji="1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buNone/>
              <a:defRPr kumimoji="1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buFontTx/>
              <a:buNone/>
              <a:defRPr kumimoji="1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4A98905E-134E-4130-9EFE-0E419DB1E8C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powerpoint/" TargetMode="External"/><Relationship Id="rId13" Type="http://schemas.openxmlformats.org/officeDocument/2006/relationships/hyperlink" Target="http://www.1ppt.cn/" TargetMode="External"/><Relationship Id="rId18" Type="http://schemas.openxmlformats.org/officeDocument/2006/relationships/hyperlink" Target="http://www.1ppt.com/kejian/meishu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hyperlink" Target="http://www.1ppt.com/kejian/huaxue/" TargetMode="External"/><Relationship Id="rId7" Type="http://schemas.openxmlformats.org/officeDocument/2006/relationships/hyperlink" Target="http://www.1ppt.com/xiazai/" TargetMode="External"/><Relationship Id="rId12" Type="http://schemas.openxmlformats.org/officeDocument/2006/relationships/hyperlink" Target="http://www.1ppt.com/jiaoan/" TargetMode="External"/><Relationship Id="rId17" Type="http://schemas.openxmlformats.org/officeDocument/2006/relationships/hyperlink" Target="http://www.1ppt.com/kejian/yingyu/" TargetMode="External"/><Relationship Id="rId2" Type="http://schemas.openxmlformats.org/officeDocument/2006/relationships/slide" Target="../slides/slide4.xml"/><Relationship Id="rId16" Type="http://schemas.openxmlformats.org/officeDocument/2006/relationships/hyperlink" Target="http://www.1ppt.com/kejian/shuxue/" TargetMode="External"/><Relationship Id="rId20" Type="http://schemas.openxmlformats.org/officeDocument/2006/relationships/hyperlink" Target="http://www.1ppt.com/kejian/wul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tubiao/" TargetMode="External"/><Relationship Id="rId11" Type="http://schemas.openxmlformats.org/officeDocument/2006/relationships/hyperlink" Target="http://www.1ppt.com/shiti/" TargetMode="External"/><Relationship Id="rId24" Type="http://schemas.openxmlformats.org/officeDocument/2006/relationships/hyperlink" Target="http://www.1ppt.com/kejian/lishi/" TargetMode="External"/><Relationship Id="rId5" Type="http://schemas.openxmlformats.org/officeDocument/2006/relationships/hyperlink" Target="http://www.1ppt.com/beijing/" TargetMode="External"/><Relationship Id="rId15" Type="http://schemas.openxmlformats.org/officeDocument/2006/relationships/hyperlink" Target="http://www.1ppt.com/kejian/yuwen/" TargetMode="External"/><Relationship Id="rId23" Type="http://schemas.openxmlformats.org/officeDocument/2006/relationships/hyperlink" Target="http://www.1ppt.com/kejian/dili/" TargetMode="External"/><Relationship Id="rId10" Type="http://schemas.openxmlformats.org/officeDocument/2006/relationships/hyperlink" Target="http://www.1ppt.com/fanwen/" TargetMode="External"/><Relationship Id="rId19" Type="http://schemas.openxmlformats.org/officeDocument/2006/relationships/hyperlink" Target="http://www.1ppt.com/kejian/kexue/" TargetMode="External"/><Relationship Id="rId4" Type="http://schemas.openxmlformats.org/officeDocument/2006/relationships/hyperlink" Target="http://www.1ppt.com/sucai/" TargetMode="External"/><Relationship Id="rId9" Type="http://schemas.openxmlformats.org/officeDocument/2006/relationships/hyperlink" Target="http://www.1ppt.com/ziliao/" TargetMode="External"/><Relationship Id="rId14" Type="http://schemas.openxmlformats.org/officeDocument/2006/relationships/hyperlink" Target="http://www.1ppt.com/kejian/" TargetMode="External"/><Relationship Id="rId22" Type="http://schemas.openxmlformats.org/officeDocument/2006/relationships/hyperlink" Target="http://www.1ppt.com/kejian/shengwu/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5A40D67-EBED-4751-818C-0940EC50AB06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2310A10-35A1-4301-AD27-362F12FD780D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F667B9F-E7F8-469A-9114-FCD597357BC8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资料下载：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www.1ppt.com/ziliao/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范文下载：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www.1ppt.com/fanwen/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论坛：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www.1ppt.cn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endParaRPr lang="zh-CN" altLang="en-US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6E39E7A-1348-466F-A042-B92D0ED8FEBA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5540DFA-4FB4-4514-B5A8-59CD6285FAE2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1F8086A5-DA25-4F8E-9E16-524BAF50A7B5}" type="slidenum">
              <a:rPr lang="en-US" altLang="zh-CN" sz="1200">
                <a:latin typeface="Times New Roman" panose="02020603050405020304" pitchFamily="18" charset="0"/>
              </a:rPr>
              <a:t>9</a:t>
            </a:fld>
            <a:endParaRPr lang="en-US" altLang="zh-CN" sz="1200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78B59C58-3094-44C8-AD49-9F6C6F82803C}" type="slidenum">
              <a:rPr lang="en-US" altLang="zh-CN" sz="1200">
                <a:latin typeface="Times New Roman" panose="02020603050405020304" pitchFamily="18" charset="0"/>
              </a:rPr>
              <a:t>10</a:t>
            </a:fld>
            <a:endParaRPr lang="en-US" altLang="zh-CN" sz="1200">
              <a:latin typeface="Times New Roman" panose="02020603050405020304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F477F01-F185-47A9-A217-46C4D183A443}" type="slidenum">
              <a:rPr lang="en-US" altLang="zh-CN"/>
              <a:t>16</a:t>
            </a:fld>
            <a:endParaRPr lang="en-US" altLang="zh-CN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D17AC-7E11-4BB4-9863-CF175A53A99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6EF30-084A-48D9-B4E3-32527DEEB4C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E611A-DC04-43A0-9E7B-924CAFB349D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59E28-3331-4BE6-BE99-AD785B89235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62A34-8B09-4543-8589-C2920820FAB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0FB9D-5C64-4A67-BE25-4808D3B8B96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7CC70-9687-4B13-9B8C-7B11DA57B70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8F62E-9A5A-4BDC-A771-00A5FFA9EE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19D1C-2E4D-40E1-932E-469726536AC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B37E5-4CA6-402B-86CD-E0D67FE9D2E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gradFill rotWithShape="0">
          <a:gsLst>
            <a:gs pos="0">
              <a:schemeClr val="bg1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F575F834-8E84-40FC-9CD5-546D63943D8A}" type="slidenum">
              <a:rPr lang="en-US" altLang="zh-CN"/>
              <a:t>‹#›</a:t>
            </a:fld>
            <a:endParaRPr lang="en-US" altLang="zh-CN"/>
          </a:p>
        </p:txBody>
      </p:sp>
      <p:pic>
        <p:nvPicPr>
          <p:cNvPr id="1033" name="Picture 9" descr="图片1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0"/>
            <a:ext cx="9144000" cy="6866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矩形 3"/>
          <p:cNvSpPr>
            <a:spLocks noChangeArrowheads="1"/>
          </p:cNvSpPr>
          <p:nvPr/>
        </p:nvSpPr>
        <p:spPr bwMode="auto">
          <a:xfrm>
            <a:off x="0" y="1844824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确</a:t>
            </a:r>
            <a:r>
              <a:rPr lang="zh-CN" altLang="en-US" sz="5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定二次函数的表达式</a:t>
            </a:r>
          </a:p>
        </p:txBody>
      </p:sp>
      <p:sp>
        <p:nvSpPr>
          <p:cNvPr id="3" name="矩形 2"/>
          <p:cNvSpPr/>
          <p:nvPr/>
        </p:nvSpPr>
        <p:spPr>
          <a:xfrm>
            <a:off x="2816939" y="508518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1979613" y="333375"/>
            <a:ext cx="3028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5050"/>
                </a:solidFill>
                <a:latin typeface="Times New Roman" panose="02020603050405020304" pitchFamily="18" charset="0"/>
                <a:ea typeface="方正粗倩简体" pitchFamily="65" charset="-122"/>
              </a:rPr>
              <a:t>课　堂　小　结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763713" y="1052513"/>
            <a:ext cx="5184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求二次函数表达式的一般方法：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362200" y="1700213"/>
            <a:ext cx="67818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zh-CN" altLang="en-US" sz="2400" b="1" dirty="0">
                <a:latin typeface="Times New Roman" panose="02020603050405020304" pitchFamily="18" charset="0"/>
              </a:rPr>
              <a:t>　已知图象上三点或三对的对应值，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      通常选择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一般式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362200" y="2852738"/>
            <a:ext cx="67818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zh-CN" altLang="en-US" sz="2400" b="1" dirty="0">
                <a:latin typeface="Times New Roman" panose="02020603050405020304" pitchFamily="18" charset="0"/>
              </a:rPr>
              <a:t>　已知图象的顶点坐标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      通常选择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顶点式</a:t>
            </a:r>
          </a:p>
        </p:txBody>
      </p:sp>
      <p:sp>
        <p:nvSpPr>
          <p:cNvPr id="16390" name="Line 11"/>
          <p:cNvSpPr>
            <a:spLocks noChangeShapeType="1"/>
          </p:cNvSpPr>
          <p:nvPr/>
        </p:nvSpPr>
        <p:spPr bwMode="auto">
          <a:xfrm>
            <a:off x="0" y="4495800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1" name="Text Box 12"/>
          <p:cNvSpPr txBox="1">
            <a:spLocks noChangeArrowheads="1"/>
          </p:cNvSpPr>
          <p:nvPr/>
        </p:nvSpPr>
        <p:spPr bwMode="auto">
          <a:xfrm>
            <a:off x="1219200" y="2743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6392" name="Line 13"/>
          <p:cNvSpPr>
            <a:spLocks noChangeShapeType="1"/>
          </p:cNvSpPr>
          <p:nvPr/>
        </p:nvSpPr>
        <p:spPr bwMode="auto">
          <a:xfrm flipV="1">
            <a:off x="1219200" y="2819400"/>
            <a:ext cx="0" cy="289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3" name="Text Box 14"/>
          <p:cNvSpPr txBox="1">
            <a:spLocks noChangeArrowheads="1"/>
          </p:cNvSpPr>
          <p:nvPr/>
        </p:nvSpPr>
        <p:spPr bwMode="auto">
          <a:xfrm>
            <a:off x="2209800" y="41148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x</a:t>
            </a:r>
          </a:p>
        </p:txBody>
      </p:sp>
      <p:grpSp>
        <p:nvGrpSpPr>
          <p:cNvPr id="16394" name="Group 15"/>
          <p:cNvGrpSpPr/>
          <p:nvPr/>
        </p:nvGrpSpPr>
        <p:grpSpPr bwMode="auto">
          <a:xfrm>
            <a:off x="304800" y="3276600"/>
            <a:ext cx="1724025" cy="1828800"/>
            <a:chOff x="3792" y="1392"/>
            <a:chExt cx="1086" cy="1152"/>
          </a:xfrm>
        </p:grpSpPr>
        <p:sp>
          <p:nvSpPr>
            <p:cNvPr id="16395" name="Text Box 16"/>
            <p:cNvSpPr txBox="1">
              <a:spLocks noChangeArrowheads="1"/>
            </p:cNvSpPr>
            <p:nvPr/>
          </p:nvSpPr>
          <p:spPr bwMode="auto">
            <a:xfrm>
              <a:off x="4154" y="215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6396" name="Freeform 17"/>
            <p:cNvSpPr>
              <a:spLocks noChangeArrowheads="1"/>
            </p:cNvSpPr>
            <p:nvPr/>
          </p:nvSpPr>
          <p:spPr bwMode="auto">
            <a:xfrm>
              <a:off x="3792" y="1392"/>
              <a:ext cx="1086" cy="1152"/>
            </a:xfrm>
            <a:custGeom>
              <a:avLst/>
              <a:gdLst>
                <a:gd name="T0" fmla="*/ 0 w 1296"/>
                <a:gd name="T1" fmla="*/ 48 h 1304"/>
                <a:gd name="T2" fmla="*/ 576 w 1296"/>
                <a:gd name="T3" fmla="*/ 1296 h 1304"/>
                <a:gd name="T4" fmla="*/ 1296 w 1296"/>
                <a:gd name="T5" fmla="*/ 0 h 1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6" h="1304">
                  <a:moveTo>
                    <a:pt x="0" y="48"/>
                  </a:moveTo>
                  <a:cubicBezTo>
                    <a:pt x="180" y="676"/>
                    <a:pt x="360" y="1304"/>
                    <a:pt x="576" y="1296"/>
                  </a:cubicBezTo>
                  <a:cubicBezTo>
                    <a:pt x="792" y="1288"/>
                    <a:pt x="1176" y="216"/>
                    <a:pt x="129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1835150" y="5805488"/>
            <a:ext cx="6629400" cy="8223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确定二次函数的表达式时，应该根据条件的特点，恰当地选用一种函数表达式。 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411413" y="4076700"/>
            <a:ext cx="67818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zh-CN" altLang="en-US" sz="2400" b="1" dirty="0">
                <a:latin typeface="Times New Roman" panose="02020603050405020304" pitchFamily="18" charset="0"/>
              </a:rPr>
              <a:t>　已知图象与</a:t>
            </a:r>
            <a:r>
              <a:rPr lang="en-US" altLang="zh-CN" sz="2400" b="1" dirty="0">
                <a:latin typeface="Times New Roman" panose="02020603050405020304" pitchFamily="18" charset="0"/>
              </a:rPr>
              <a:t>x</a:t>
            </a:r>
            <a:r>
              <a:rPr lang="zh-CN" altLang="en-US" sz="2400" b="1" dirty="0">
                <a:latin typeface="Times New Roman" panose="02020603050405020304" pitchFamily="18" charset="0"/>
              </a:rPr>
              <a:t>轴的交点坐标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      通常选择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交点式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69" grpId="0"/>
      <p:bldP spid="11285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524625"/>
          </a:xfrm>
        </p:spPr>
        <p:txBody>
          <a:bodyPr/>
          <a:lstStyle/>
          <a:p>
            <a:pPr marL="812800" indent="-812800">
              <a:buFontTx/>
              <a:buNone/>
            </a:pPr>
            <a:r>
              <a:rPr lang="zh-CN" altLang="en-US" sz="3600" b="1" dirty="0" smtClean="0">
                <a:solidFill>
                  <a:srgbClr val="FF505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根据下列条件求关于</a:t>
            </a:r>
            <a:r>
              <a:rPr lang="en-US" altLang="zh-CN" sz="3600" b="1" dirty="0" smtClean="0">
                <a:solidFill>
                  <a:srgbClr val="FF505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x</a:t>
            </a:r>
            <a:r>
              <a:rPr lang="zh-CN" altLang="en-US" sz="3600" b="1" dirty="0" smtClean="0">
                <a:solidFill>
                  <a:srgbClr val="FF505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的二次函数的解析式</a:t>
            </a:r>
          </a:p>
          <a:p>
            <a:pPr marL="812800" indent="-812800">
              <a:buFontTx/>
              <a:buNone/>
            </a:pPr>
            <a:endParaRPr lang="en-US" altLang="zh-CN" sz="36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812800" indent="-812800">
              <a:buFontTx/>
              <a:buNone/>
            </a:pP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x=3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时，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最小值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=-1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，且图象过（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36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812800" indent="-812800">
              <a:buFontTx/>
              <a:buNone/>
            </a:pP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图象过点（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-2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）（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）且对称轴为直线 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x=1.5</a:t>
            </a:r>
          </a:p>
          <a:p>
            <a:pPr marL="812800" indent="-812800">
              <a:buFontTx/>
              <a:buNone/>
            </a:pP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x=1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时，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y=0; x=0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,y=-2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x=2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y=3;</a:t>
            </a:r>
          </a:p>
          <a:p>
            <a:pPr marL="812800" indent="-812800">
              <a:buFontTx/>
              <a:buNone/>
            </a:pP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4.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顶点坐标为（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-1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-2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）且通过点（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  <a:p>
            <a:pPr marL="812800" indent="-812800">
              <a:buFontTx/>
              <a:buNone/>
            </a:pP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5.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对称轴为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x=2,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函数的最小值为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3,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且图象经过点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(-1,5).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0" y="338138"/>
            <a:ext cx="891381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6.</a:t>
            </a:r>
            <a:r>
              <a:rPr kumimoji="1"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已知抛物线                  经过三点</a:t>
            </a:r>
          </a:p>
          <a:p>
            <a:pPr>
              <a:buFontTx/>
              <a:buNone/>
            </a:pPr>
            <a:r>
              <a:rPr kumimoji="1"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  A</a:t>
            </a:r>
            <a:r>
              <a:rPr kumimoji="1"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kumimoji="1"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kumimoji="1"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），</a:t>
            </a:r>
            <a:r>
              <a:rPr kumimoji="1"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kumimoji="1"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（－</a:t>
            </a:r>
            <a:r>
              <a:rPr kumimoji="1"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kumimoji="1"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kumimoji="1"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），</a:t>
            </a:r>
            <a:r>
              <a:rPr kumimoji="1"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kumimoji="1"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kumimoji="1"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kumimoji="1"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kumimoji="1"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），</a:t>
            </a:r>
          </a:p>
          <a:p>
            <a:pPr>
              <a:buFontTx/>
              <a:buNone/>
            </a:pPr>
            <a:r>
              <a:rPr kumimoji="1"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  那么它的解析式是</a:t>
            </a:r>
            <a:r>
              <a:rPr kumimoji="1" lang="zh-CN" altLang="en-US" sz="3600" b="1" u="sng" dirty="0">
                <a:latin typeface="Times New Roman" panose="02020603050405020304"/>
                <a:ea typeface="黑体" panose="02010609060101010101" pitchFamily="49" charset="-122"/>
              </a:rPr>
              <a:t>     </a:t>
            </a:r>
            <a:r>
              <a:rPr kumimoji="1" lang="zh-CN" altLang="en-US" sz="3600" b="1" u="sng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kumimoji="1"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kumimoji="1" lang="zh-CN" altLang="en-US" sz="4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048000" y="152400"/>
          <a:ext cx="38862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8" name="Equation" r:id="rId3" imgW="977900" imgH="228600" progId="Equation.DSMT4">
                  <p:embed/>
                </p:oleObj>
              </mc:Choice>
              <mc:Fallback>
                <p:oleObj name="Equation" r:id="rId3" imgW="9779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52400"/>
                        <a:ext cx="38862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0" y="2060575"/>
            <a:ext cx="88931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7.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已知二次函数图象经过（－</a:t>
            </a:r>
            <a:r>
              <a:rPr kumimoji="1"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kumimoji="1"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kumimoji="1"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buFontTx/>
              <a:buNone/>
            </a:pP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 （</a:t>
            </a:r>
            <a:r>
              <a:rPr kumimoji="1"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kumimoji="1"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）和（</a:t>
            </a:r>
            <a:r>
              <a:rPr kumimoji="1"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kumimoji="1"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）三点，这个函数的</a:t>
            </a:r>
          </a:p>
          <a:p>
            <a:pPr>
              <a:buFontTx/>
              <a:buNone/>
            </a:pP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  解析式是</a:t>
            </a:r>
            <a:r>
              <a:rPr kumimoji="1" lang="zh-CN" altLang="en-US" sz="4000" b="1" u="sng">
                <a:latin typeface="黑体" panose="02010609060101010101" pitchFamily="49" charset="-122"/>
                <a:ea typeface="黑体" panose="02010609060101010101" pitchFamily="49" charset="-122"/>
              </a:rPr>
              <a:t>             </a:t>
            </a:r>
            <a:r>
              <a:rPr kumimoji="1"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kumimoji="1" lang="en-US" altLang="zh-CN" sz="4000" b="1" u="sng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0" y="4013200"/>
            <a:ext cx="8447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en-US" altLang="zh-CN" sz="3600">
                <a:latin typeface="黑体" panose="02010609060101010101" pitchFamily="49" charset="-122"/>
                <a:ea typeface="黑体" panose="02010609060101010101" pitchFamily="49" charset="-122"/>
              </a:rPr>
              <a:t>8.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若抛物线与</a:t>
            </a:r>
            <a:r>
              <a:rPr kumimoji="1"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轴交于点（－</a:t>
            </a:r>
            <a:r>
              <a:rPr kumimoji="1"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kumimoji="1"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）和</a:t>
            </a:r>
          </a:p>
          <a:p>
            <a:pPr>
              <a:buFontTx/>
              <a:buNone/>
            </a:pP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 （</a:t>
            </a:r>
            <a:r>
              <a:rPr kumimoji="1"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kumimoji="1"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），且过点（</a:t>
            </a:r>
            <a:r>
              <a:rPr kumimoji="1"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，  ），那么抛物</a:t>
            </a:r>
          </a:p>
          <a:p>
            <a:pPr>
              <a:buFontTx/>
              <a:buNone/>
            </a:pP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  线的解析式是</a:t>
            </a:r>
            <a:r>
              <a:rPr kumimoji="1" lang="zh-CN" altLang="en-US" sz="3600" b="1" u="sng">
                <a:latin typeface="Times New Roman" panose="02020603050405020304"/>
                <a:ea typeface="黑体" panose="02010609060101010101" pitchFamily="49" charset="-122"/>
              </a:rPr>
              <a:t>        </a:t>
            </a:r>
            <a:r>
              <a:rPr kumimoji="1" lang="zh-CN" altLang="en-US" sz="3600" b="1" u="sng">
                <a:latin typeface="黑体" panose="02010609060101010101" pitchFamily="49" charset="-122"/>
                <a:ea typeface="黑体" panose="02010609060101010101" pitchFamily="49" charset="-122"/>
              </a:rPr>
              <a:t>             </a:t>
            </a:r>
            <a:r>
              <a:rPr kumimoji="1" lang="zh-CN" altLang="en-US" sz="3600" b="1" u="sng">
                <a:latin typeface="Times New Roman" panose="02020603050405020304"/>
                <a:ea typeface="黑体" panose="02010609060101010101" pitchFamily="49" charset="-122"/>
              </a:rPr>
              <a:t>  </a:t>
            </a:r>
            <a:r>
              <a:rPr kumimoji="1" lang="zh-CN" altLang="en-US" sz="36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5219700" y="4437063"/>
          <a:ext cx="46355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9" name="Equation" r:id="rId5" imgW="152400" imgH="393700" progId="Equation.DSMT4">
                  <p:embed/>
                </p:oleObj>
              </mc:Choice>
              <mc:Fallback>
                <p:oleObj name="Equation" r:id="rId5" imgW="1524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437063"/>
                        <a:ext cx="463550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79388" y="1196975"/>
            <a:ext cx="8335962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9.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已知抛物线经过三个点</a:t>
            </a:r>
            <a:r>
              <a:rPr kumimoji="1"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kumimoji="1"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），</a:t>
            </a:r>
          </a:p>
          <a:p>
            <a:pPr>
              <a:buFontTx/>
              <a:buNone/>
            </a:pPr>
            <a:r>
              <a:rPr kumimoji="1"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  B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（－</a:t>
            </a:r>
            <a:r>
              <a:rPr kumimoji="1"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kumimoji="1"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），</a:t>
            </a:r>
            <a:r>
              <a:rPr kumimoji="1"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kumimoji="1" lang="en-US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），那么二次</a:t>
            </a:r>
          </a:p>
          <a:p>
            <a:pPr>
              <a:buFontTx/>
              <a:buNone/>
            </a:pP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  函数的解析式是</a:t>
            </a:r>
            <a:r>
              <a:rPr kumimoji="1" lang="zh-CN" altLang="en-US" sz="3600" b="1" u="sng">
                <a:latin typeface="Times New Roman" panose="02020603050405020304"/>
                <a:ea typeface="黑体" panose="02010609060101010101" pitchFamily="49" charset="-122"/>
              </a:rPr>
              <a:t>         </a:t>
            </a:r>
            <a:r>
              <a:rPr kumimoji="1" lang="zh-CN" altLang="en-US" sz="3600" b="1" u="sng">
                <a:latin typeface="黑体" panose="02010609060101010101" pitchFamily="49" charset="-122"/>
                <a:ea typeface="黑体" panose="02010609060101010101" pitchFamily="49" charset="-122"/>
              </a:rPr>
              <a:t>             </a:t>
            </a: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buFontTx/>
              <a:buNone/>
            </a:pPr>
            <a:r>
              <a:rPr kumimoji="1" lang="zh-CN" altLang="en-US" sz="3600" b="1">
                <a:latin typeface="黑体" panose="02010609060101010101" pitchFamily="49" charset="-122"/>
                <a:ea typeface="黑体" panose="02010609060101010101" pitchFamily="49" charset="-122"/>
              </a:rPr>
              <a:t>  它的顶点坐标是</a:t>
            </a:r>
            <a:r>
              <a:rPr kumimoji="1" lang="zh-CN" altLang="en-US" sz="3600" b="1" u="sng">
                <a:latin typeface="Times New Roman" panose="02020603050405020304"/>
                <a:ea typeface="黑体" panose="02010609060101010101" pitchFamily="49" charset="-122"/>
              </a:rPr>
              <a:t>     </a:t>
            </a:r>
            <a:r>
              <a:rPr kumimoji="1" lang="zh-CN" altLang="en-US" sz="3600" b="1" u="sng"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kumimoji="1" lang="zh-CN" altLang="en-US" sz="3600" b="1" u="sng">
                <a:latin typeface="Times New Roman" panose="02020603050405020304"/>
                <a:ea typeface="黑体" panose="02010609060101010101" pitchFamily="49" charset="-122"/>
              </a:rPr>
              <a:t>   </a:t>
            </a:r>
            <a:endParaRPr kumimoji="1" lang="zh-CN" altLang="en-US" sz="36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0162" y="1262063"/>
            <a:ext cx="93583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en-US" altLang="zh-CN" sz="4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kumimoji="1" lang="en-US" altLang="zh-CN" sz="40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kumimoji="1" lang="zh-CN" altLang="en-US" sz="40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</a:t>
            </a:r>
            <a:r>
              <a:rPr kumimoji="1" lang="zh-CN" altLang="en-US" sz="4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知二次函数的图象顶点坐标（</a:t>
            </a:r>
            <a:r>
              <a:rPr kumimoji="1" lang="en-US" altLang="zh-CN" sz="4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2,1</a:t>
            </a:r>
            <a:r>
              <a:rPr kumimoji="1" lang="zh-CN" altLang="en-US" sz="4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  <a:p>
            <a:pPr>
              <a:buFontTx/>
              <a:buNone/>
            </a:pPr>
            <a:r>
              <a:rPr kumimoji="1" lang="zh-CN" altLang="en-US" sz="4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，且与</a:t>
            </a:r>
            <a:r>
              <a:rPr kumimoji="1" lang="en-US" altLang="zh-CN" sz="4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kumimoji="1" lang="en-US" altLang="zh-CN" sz="4000" b="1" baseline="-30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zh-CN" altLang="en-US" sz="4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轴相交两点的距离为</a:t>
            </a:r>
            <a:r>
              <a:rPr kumimoji="1" lang="en-US" altLang="zh-CN" sz="4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zh-CN" altLang="en-US" sz="4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，则其</a:t>
            </a:r>
          </a:p>
          <a:p>
            <a:pPr>
              <a:buFontTx/>
              <a:buNone/>
            </a:pPr>
            <a:r>
              <a:rPr kumimoji="1" lang="zh-CN" altLang="en-US" sz="4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表达式为</a:t>
            </a:r>
            <a:r>
              <a:rPr kumimoji="1" lang="zh-CN" altLang="en-US" sz="4000" b="1" u="sng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</a:t>
            </a:r>
            <a:r>
              <a:rPr kumimoji="1" lang="en-US" altLang="zh-CN" sz="4000" b="1" u="sng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kumimoji="1" lang="en-US" altLang="zh-CN" sz="4000" b="1" u="sng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0" y="3629273"/>
            <a:ext cx="903649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kumimoji="1" lang="en-US" altLang="zh-CN" sz="4000" b="1" dirty="0">
                <a:latin typeface="Tahoma" panose="020B0604030504040204" pitchFamily="34" charset="0"/>
              </a:rPr>
              <a:t>10.</a:t>
            </a:r>
            <a:r>
              <a:rPr kumimoji="1" lang="zh-CN" altLang="en-US" sz="4000" b="1" dirty="0">
                <a:latin typeface="宋体" panose="02010600030101010101" pitchFamily="2" charset="-122"/>
              </a:rPr>
              <a:t>抛物线的顶点为（－</a:t>
            </a:r>
            <a:r>
              <a:rPr kumimoji="1" lang="en-US" altLang="zh-CN" sz="4000" b="1" dirty="0">
                <a:latin typeface="宋体" panose="02010600030101010101" pitchFamily="2" charset="-122"/>
              </a:rPr>
              <a:t>1</a:t>
            </a:r>
            <a:r>
              <a:rPr kumimoji="1" lang="zh-CN" altLang="en-US" sz="4000" b="1" dirty="0">
                <a:latin typeface="宋体" panose="02010600030101010101" pitchFamily="2" charset="-122"/>
              </a:rPr>
              <a:t>，－</a:t>
            </a:r>
            <a:r>
              <a:rPr kumimoji="1" lang="en-US" altLang="zh-CN" sz="4000" b="1" dirty="0">
                <a:latin typeface="宋体" panose="02010600030101010101" pitchFamily="2" charset="-122"/>
              </a:rPr>
              <a:t>8</a:t>
            </a:r>
            <a:r>
              <a:rPr kumimoji="1" lang="zh-CN" altLang="en-US" sz="4000" b="1" dirty="0">
                <a:latin typeface="宋体" panose="02010600030101010101" pitchFamily="2" charset="-122"/>
              </a:rPr>
              <a:t>），它</a:t>
            </a:r>
            <a:r>
              <a:rPr kumimoji="1" lang="zh-CN" altLang="en-US" sz="4000" b="1" dirty="0" smtClean="0">
                <a:latin typeface="宋体" panose="02010600030101010101" pitchFamily="2" charset="-122"/>
              </a:rPr>
              <a:t>与</a:t>
            </a:r>
            <a:r>
              <a:rPr kumimoji="1" lang="en-US" altLang="zh-CN" sz="4000" b="1" dirty="0" smtClean="0">
                <a:latin typeface="宋体" panose="02010600030101010101" pitchFamily="2" charset="-122"/>
              </a:rPr>
              <a:t>x</a:t>
            </a:r>
            <a:r>
              <a:rPr kumimoji="1" lang="zh-CN" altLang="en-US" sz="4000" b="1" dirty="0">
                <a:latin typeface="宋体" panose="02010600030101010101" pitchFamily="2" charset="-122"/>
              </a:rPr>
              <a:t>轴的两个交点间的距离为</a:t>
            </a:r>
            <a:r>
              <a:rPr kumimoji="1" lang="en-US" altLang="zh-CN" sz="4000" b="1" dirty="0">
                <a:latin typeface="宋体" panose="02010600030101010101" pitchFamily="2" charset="-122"/>
              </a:rPr>
              <a:t>4</a:t>
            </a:r>
            <a:r>
              <a:rPr kumimoji="1" lang="zh-CN" altLang="en-US" sz="4000" b="1" dirty="0">
                <a:latin typeface="宋体" panose="02010600030101010101" pitchFamily="2" charset="-122"/>
              </a:rPr>
              <a:t>，此抛物</a:t>
            </a:r>
            <a:r>
              <a:rPr kumimoji="1" lang="zh-CN" altLang="en-US" sz="4000" b="1" dirty="0" smtClean="0">
                <a:latin typeface="宋体" panose="02010600030101010101" pitchFamily="2" charset="-122"/>
              </a:rPr>
              <a:t>线的</a:t>
            </a:r>
            <a:r>
              <a:rPr kumimoji="1" lang="zh-CN" altLang="en-US" sz="4000" b="1" dirty="0">
                <a:latin typeface="宋体" panose="02010600030101010101" pitchFamily="2" charset="-122"/>
              </a:rPr>
              <a:t>解析式是</a:t>
            </a:r>
            <a:r>
              <a:rPr kumimoji="1" lang="zh-CN" altLang="en-US" sz="4000" b="1" u="sng" dirty="0">
                <a:latin typeface="宋体" panose="02010600030101010101" pitchFamily="2" charset="-122"/>
              </a:rPr>
              <a:t>              </a:t>
            </a:r>
            <a:endParaRPr kumimoji="1" lang="en-US" altLang="zh-CN" sz="4000" b="1" u="sng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6913563" cy="1143000"/>
          </a:xfrm>
        </p:spPr>
        <p:txBody>
          <a:bodyPr/>
          <a:lstStyle/>
          <a:p>
            <a:pPr eaLnBrk="1" hangingPunct="1"/>
            <a:r>
              <a:rPr lang="zh-CN" altLang="en-US" sz="2800" b="1" dirty="0" smtClean="0">
                <a:solidFill>
                  <a:srgbClr val="0000FF"/>
                </a:solidFill>
              </a:rPr>
              <a:t>用待定系数法求函数表达式的一般步骤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28763"/>
            <a:ext cx="8229600" cy="676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800" b="1" dirty="0" smtClean="0"/>
              <a:t>  </a:t>
            </a:r>
            <a:r>
              <a:rPr lang="en-US" altLang="zh-CN" sz="2800" dirty="0" smtClean="0"/>
              <a:t>1 </a:t>
            </a:r>
            <a:r>
              <a:rPr lang="zh-CN" altLang="en-US" sz="2800" b="1" dirty="0" smtClean="0"/>
              <a:t>、设出适合的函数表达式；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55650" y="2205038"/>
            <a:ext cx="7416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宋体" panose="02010600030101010101" pitchFamily="2" charset="-122"/>
              </a:rPr>
              <a:t>2 </a:t>
            </a:r>
            <a:r>
              <a:rPr lang="zh-CN" altLang="en-US" sz="2800" b="1" dirty="0">
                <a:latin typeface="宋体" panose="02010600030101010101" pitchFamily="2" charset="-122"/>
              </a:rPr>
              <a:t>、把已知条件代入函数表达式中，得到关于待定系数的方程或方程组；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755650" y="3284538"/>
            <a:ext cx="6257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宋体" panose="02010600030101010101" pitchFamily="2" charset="-122"/>
              </a:rPr>
              <a:t>、 解方程（组）求出待定系数的值；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755650" y="4005263"/>
            <a:ext cx="3028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宋体" panose="02010600030101010101" pitchFamily="2" charset="-122"/>
              </a:rPr>
              <a:t>4</a:t>
            </a:r>
            <a:r>
              <a:rPr lang="zh-CN" altLang="en-US" sz="2800" b="1" dirty="0">
                <a:latin typeface="宋体" panose="02010600030101010101" pitchFamily="2" charset="-122"/>
              </a:rPr>
              <a:t>、 写出一般式。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  <p:bldP spid="46084" grpId="0"/>
      <p:bldP spid="46086" grpId="0"/>
      <p:bldP spid="4608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1547664" y="1536700"/>
            <a:ext cx="71262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有一个抛物线形的立交桥拱，这个桥拱的最大高度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16m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，跨度为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40m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．现把它的图形放在坐标系里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如图所示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，求抛物线的表达式</a:t>
            </a:r>
            <a:r>
              <a:rPr lang="zh-CN" altLang="en-US" sz="2400" b="1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  </a:t>
            </a:r>
            <a:endParaRPr lang="zh-CN" altLang="en-US" sz="24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3371850" y="2733675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lum contrast="18000"/>
          </a:blip>
          <a:srcRect/>
          <a:stretch>
            <a:fillRect/>
          </a:stretch>
        </p:blipFill>
        <p:spPr bwMode="auto">
          <a:xfrm>
            <a:off x="1835150" y="3063875"/>
            <a:ext cx="31638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539750" y="1524000"/>
            <a:ext cx="136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5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3200" b="1" dirty="0">
                <a:solidFill>
                  <a:srgbClr val="FF5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200" b="1" dirty="0">
                <a:solidFill>
                  <a:srgbClr val="FF5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19482" name="Text Box 2"/>
          <p:cNvSpPr txBox="1">
            <a:spLocks noChangeArrowheads="1"/>
          </p:cNvSpPr>
          <p:nvPr/>
        </p:nvSpPr>
        <p:spPr bwMode="auto">
          <a:xfrm>
            <a:off x="684213" y="404813"/>
            <a:ext cx="3040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5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　题　精　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6712"/>
            <a:ext cx="3598862" cy="11430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000000"/>
                </a:solidFill>
              </a:rPr>
              <a:t>学习目标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420888"/>
            <a:ext cx="8229600" cy="269289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dirty="0" smtClean="0"/>
              <a:t>1</a:t>
            </a:r>
            <a:r>
              <a:rPr lang="zh-CN" altLang="en-US" b="1" dirty="0" smtClean="0"/>
              <a:t>、会利用待定系数法求二次函数的表达式；（重点）</a:t>
            </a:r>
          </a:p>
          <a:p>
            <a:pPr eaLnBrk="1" hangingPunct="1">
              <a:buFontTx/>
              <a:buNone/>
            </a:pPr>
            <a:r>
              <a:rPr lang="en-US" altLang="zh-CN" b="1" dirty="0" smtClean="0"/>
              <a:t>2</a:t>
            </a:r>
            <a:r>
              <a:rPr lang="zh-CN" altLang="en-US" b="1" dirty="0" smtClean="0"/>
              <a:t>、能根据已知条件，设出相应的二次函数的表达式的形式，较简便的求出二次函数表达式。（难点）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2"/>
          <p:cNvSpPr txBox="1">
            <a:spLocks noChangeArrowheads="1"/>
          </p:cNvSpPr>
          <p:nvPr/>
        </p:nvSpPr>
        <p:spPr bwMode="auto">
          <a:xfrm>
            <a:off x="1905000" y="715963"/>
            <a:ext cx="3028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5050"/>
                </a:solidFill>
                <a:latin typeface="Times New Roman" panose="02020603050405020304" pitchFamily="18" charset="0"/>
                <a:ea typeface="方正粗倩简体" pitchFamily="65" charset="-122"/>
              </a:rPr>
              <a:t>课　前　复　习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179512" y="1739900"/>
            <a:ext cx="152400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b="1" dirty="0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思考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5736" y="1844675"/>
            <a:ext cx="568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二次函数有哪几种表达式？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267496" y="2997200"/>
            <a:ext cx="5780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一般式：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y=ax</a:t>
            </a:r>
            <a:r>
              <a:rPr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+bx+c    </a:t>
            </a:r>
            <a:r>
              <a:rPr lang="en-US" altLang="zh-CN" sz="2800" b="1" dirty="0">
                <a:latin typeface="宋体" panose="02010600030101010101" pitchFamily="2" charset="-122"/>
              </a:rPr>
              <a:t>(a≠0)</a:t>
            </a:r>
            <a:r>
              <a:rPr lang="en-US" altLang="zh-CN" sz="2800" dirty="0"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835696" y="3716338"/>
            <a:ext cx="66595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顶点式：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y=a(x-h)</a:t>
            </a:r>
            <a:r>
              <a:rPr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+k     </a:t>
            </a:r>
            <a:r>
              <a:rPr lang="en-US" altLang="zh-CN" sz="2800" b="1" dirty="0">
                <a:latin typeface="宋体" panose="02010600030101010101" pitchFamily="2" charset="-122"/>
              </a:rPr>
              <a:t>(a≠0)</a:t>
            </a:r>
            <a:r>
              <a:rPr lang="en-US" altLang="zh-CN" sz="2800" dirty="0">
                <a:latin typeface="宋体" panose="02010600030101010101" pitchFamily="2" charset="-122"/>
              </a:rPr>
              <a:t> 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873796" y="4508500"/>
            <a:ext cx="6659562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交点式：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y=a(x-x</a:t>
            </a:r>
            <a:r>
              <a:rPr lang="en-US" altLang="zh-CN" sz="3200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 (x-x</a:t>
            </a:r>
            <a:r>
              <a:rPr lang="en-US" altLang="zh-CN" sz="3200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3200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宋体" panose="02010600030101010101" pitchFamily="2" charset="-122"/>
              </a:rPr>
              <a:t>(a≠0)</a:t>
            </a:r>
            <a:r>
              <a:rPr lang="en-US" altLang="zh-CN" sz="2800" dirty="0">
                <a:latin typeface="宋体" panose="02010600030101010101" pitchFamily="2" charset="-122"/>
              </a:rPr>
              <a:t> 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1028" grpId="0"/>
      <p:bldP spid="1029" grpId="0"/>
      <p:bldP spid="1030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684395" y="2728631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8193" name="Text Box 2"/>
          <p:cNvSpPr txBox="1">
            <a:spLocks noChangeArrowheads="1"/>
          </p:cNvSpPr>
          <p:nvPr/>
        </p:nvSpPr>
        <p:spPr bwMode="auto">
          <a:xfrm>
            <a:off x="395288" y="838994"/>
            <a:ext cx="3040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5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　题　精　讲</a:t>
            </a:r>
          </a:p>
        </p:txBody>
      </p:sp>
      <p:sp>
        <p:nvSpPr>
          <p:cNvPr id="8200" name="Text Box 13"/>
          <p:cNvSpPr txBox="1">
            <a:spLocks noChangeArrowheads="1"/>
          </p:cNvSpPr>
          <p:nvPr/>
        </p:nvSpPr>
        <p:spPr bwMode="auto">
          <a:xfrm>
            <a:off x="250825" y="2420938"/>
            <a:ext cx="1684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rgbClr val="FF5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3600" dirty="0">
                <a:solidFill>
                  <a:srgbClr val="FF5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 dirty="0">
                <a:solidFill>
                  <a:srgbClr val="FF5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8202" name="Text Box 20"/>
          <p:cNvSpPr txBox="1">
            <a:spLocks noChangeArrowheads="1"/>
          </p:cNvSpPr>
          <p:nvPr/>
        </p:nvSpPr>
        <p:spPr bwMode="auto">
          <a:xfrm>
            <a:off x="1222375" y="2420938"/>
            <a:ext cx="792162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已知抛物线的顶点为（－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，－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），经过</a:t>
            </a:r>
          </a:p>
          <a:p>
            <a:endParaRPr lang="zh-CN" altLang="en-US" sz="32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点（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）求抛物线的表达式？</a:t>
            </a:r>
            <a:endParaRPr lang="en-US" altLang="zh-CN" sz="32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38" name="矩形 5137"/>
          <p:cNvSpPr>
            <a:spLocks noChangeArrowheads="1"/>
          </p:cNvSpPr>
          <p:nvPr/>
        </p:nvSpPr>
        <p:spPr bwMode="auto">
          <a:xfrm>
            <a:off x="1042988" y="5084763"/>
            <a:ext cx="5895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注意：最后，表达式化成一般式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2656"/>
            <a:ext cx="3683000" cy="11430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000000"/>
                </a:solidFill>
              </a:rPr>
              <a:t>巩固练习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276225" y="1628775"/>
            <a:ext cx="8867775" cy="11080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0000"/>
                </a:solidFill>
              </a:rPr>
              <a:t>1.</a:t>
            </a:r>
            <a:r>
              <a:rPr lang="zh-CN" altLang="en-US" b="1" dirty="0" smtClean="0">
                <a:solidFill>
                  <a:srgbClr val="000000"/>
                </a:solidFill>
              </a:rPr>
              <a:t>已知二次函数对称轴为</a:t>
            </a:r>
            <a:r>
              <a:rPr lang="en-US" altLang="zh-CN" b="1" dirty="0" smtClean="0">
                <a:solidFill>
                  <a:srgbClr val="000000"/>
                </a:solidFill>
              </a:rPr>
              <a:t>x=2</a:t>
            </a:r>
            <a:r>
              <a:rPr lang="zh-CN" altLang="en-US" b="1" dirty="0" smtClean="0">
                <a:solidFill>
                  <a:srgbClr val="000000"/>
                </a:solidFill>
              </a:rPr>
              <a:t>，且过（</a:t>
            </a:r>
            <a:r>
              <a:rPr lang="en-US" altLang="zh-CN" b="1" dirty="0" smtClean="0">
                <a:solidFill>
                  <a:srgbClr val="000000"/>
                </a:solidFill>
              </a:rPr>
              <a:t>3</a:t>
            </a:r>
            <a:r>
              <a:rPr lang="zh-CN" altLang="en-US" b="1" dirty="0" smtClean="0">
                <a:solidFill>
                  <a:srgbClr val="000000"/>
                </a:solidFill>
              </a:rPr>
              <a:t>，</a:t>
            </a:r>
            <a:r>
              <a:rPr lang="en-US" altLang="zh-CN" b="1" dirty="0" smtClean="0">
                <a:solidFill>
                  <a:srgbClr val="000000"/>
                </a:solidFill>
              </a:rPr>
              <a:t>2</a:t>
            </a:r>
            <a:r>
              <a:rPr lang="zh-CN" altLang="en-US" b="1" dirty="0" smtClean="0">
                <a:solidFill>
                  <a:srgbClr val="000000"/>
                </a:solidFill>
              </a:rPr>
              <a:t>）、（</a:t>
            </a:r>
            <a:r>
              <a:rPr lang="en-US" altLang="zh-CN" b="1" dirty="0" smtClean="0">
                <a:solidFill>
                  <a:srgbClr val="000000"/>
                </a:solidFill>
              </a:rPr>
              <a:t>-1,10</a:t>
            </a:r>
            <a:r>
              <a:rPr lang="zh-CN" altLang="en-US" b="1" dirty="0" smtClean="0">
                <a:solidFill>
                  <a:srgbClr val="000000"/>
                </a:solidFill>
              </a:rPr>
              <a:t>）两点，求二次函数的表达式。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23850" y="3357563"/>
            <a:ext cx="862488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3200" b="1" dirty="0">
                <a:solidFill>
                  <a:srgbClr val="000000"/>
                </a:solidFill>
              </a:rPr>
              <a:t>2.</a:t>
            </a:r>
            <a:r>
              <a:rPr lang="zh-CN" altLang="en-US" sz="3200" b="1" dirty="0">
                <a:solidFill>
                  <a:srgbClr val="000000"/>
                </a:solidFill>
              </a:rPr>
              <a:t>已知二次函数最值为</a:t>
            </a:r>
            <a:r>
              <a:rPr lang="en-US" altLang="zh-CN" sz="3200" b="1" dirty="0">
                <a:solidFill>
                  <a:srgbClr val="000000"/>
                </a:solidFill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</a:rPr>
              <a:t>，且过（</a:t>
            </a:r>
            <a:r>
              <a:rPr lang="en-US" altLang="zh-CN" sz="3200" b="1" dirty="0">
                <a:solidFill>
                  <a:srgbClr val="000000"/>
                </a:solidFill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</a:rPr>
              <a:t>，</a:t>
            </a:r>
            <a:r>
              <a:rPr lang="en-US" altLang="zh-CN" sz="3200" b="1" dirty="0">
                <a:solidFill>
                  <a:srgbClr val="000000"/>
                </a:solidFill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</a:rPr>
              <a:t>）、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3200" b="1" dirty="0">
                <a:solidFill>
                  <a:srgbClr val="000000"/>
                </a:solidFill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</a:rPr>
              <a:t>-1,2</a:t>
            </a:r>
            <a:r>
              <a:rPr lang="zh-CN" altLang="en-US" sz="3200" b="1" dirty="0">
                <a:solidFill>
                  <a:srgbClr val="000000"/>
                </a:solidFill>
              </a:rPr>
              <a:t>）两点，求二次函数的表达式。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042988" y="2708275"/>
            <a:ext cx="63357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  <a:latin typeface="宋体" panose="02010600030101010101" pitchFamily="2" charset="-122"/>
              </a:rPr>
              <a:t>解：设</a:t>
            </a:r>
            <a:r>
              <a:rPr lang="en-US" altLang="zh-CN" sz="3600" b="1" dirty="0">
                <a:solidFill>
                  <a:srgbClr val="0000FF"/>
                </a:solidFill>
                <a:latin typeface="宋体" panose="02010600030101010101" pitchFamily="2" charset="-122"/>
              </a:rPr>
              <a:t>y=a(x-2)</a:t>
            </a:r>
            <a:r>
              <a:rPr lang="en-US" altLang="zh-CN" sz="36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3600" b="1" dirty="0">
                <a:solidFill>
                  <a:srgbClr val="0000FF"/>
                </a:solidFill>
                <a:latin typeface="宋体" panose="02010600030101010101" pitchFamily="2" charset="-122"/>
              </a:rPr>
              <a:t>+k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042988" y="4797425"/>
            <a:ext cx="63357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  <a:latin typeface="宋体" panose="02010600030101010101" pitchFamily="2" charset="-122"/>
              </a:rPr>
              <a:t>解：设</a:t>
            </a:r>
            <a:r>
              <a:rPr lang="en-US" altLang="zh-CN" sz="3600" b="1" dirty="0">
                <a:solidFill>
                  <a:srgbClr val="0000FF"/>
                </a:solidFill>
                <a:latin typeface="宋体" panose="02010600030101010101" pitchFamily="2" charset="-122"/>
              </a:rPr>
              <a:t>y=a(x-h)</a:t>
            </a:r>
            <a:r>
              <a:rPr lang="en-US" altLang="zh-CN" sz="36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3600" b="1" dirty="0">
                <a:solidFill>
                  <a:srgbClr val="0000FF"/>
                </a:solidFill>
                <a:latin typeface="宋体" panose="02010600030101010101" pitchFamily="2" charset="-122"/>
              </a:rPr>
              <a:t>+2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  <p:bldP spid="471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2"/>
          <p:cNvSpPr txBox="1">
            <a:spLocks noChangeArrowheads="1"/>
          </p:cNvSpPr>
          <p:nvPr/>
        </p:nvSpPr>
        <p:spPr bwMode="auto">
          <a:xfrm>
            <a:off x="3489086" y="764704"/>
            <a:ext cx="14205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rgbClr val="FF5050"/>
                </a:solidFill>
                <a:latin typeface="Times New Roman" panose="02020603050405020304" pitchFamily="18" charset="0"/>
                <a:ea typeface="方正粗倩简体" pitchFamily="65" charset="-122"/>
              </a:rPr>
              <a:t>小</a:t>
            </a:r>
            <a:r>
              <a:rPr lang="zh-CN" altLang="en-US" sz="3200" b="1" dirty="0">
                <a:solidFill>
                  <a:srgbClr val="FF5050"/>
                </a:solidFill>
                <a:latin typeface="Times New Roman" panose="02020603050405020304" pitchFamily="18" charset="0"/>
                <a:ea typeface="方正粗倩简体" pitchFamily="65" charset="-122"/>
              </a:rPr>
              <a:t>　结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89037" y="1892261"/>
            <a:ext cx="86824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 smtClean="0">
                <a:latin typeface="Times New Roman" panose="02020603050405020304" pitchFamily="18" charset="0"/>
              </a:rPr>
              <a:t>已</a:t>
            </a:r>
            <a:r>
              <a:rPr lang="zh-CN" altLang="en-US" sz="2800" b="1" dirty="0">
                <a:latin typeface="Times New Roman" panose="02020603050405020304" pitchFamily="18" charset="0"/>
              </a:rPr>
              <a:t>知图象的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顶点坐标</a:t>
            </a:r>
            <a:r>
              <a:rPr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对称轴</a:t>
            </a:r>
            <a:r>
              <a:rPr lang="zh-CN" altLang="en-US" sz="2800" b="1" dirty="0">
                <a:latin typeface="Times New Roman" panose="02020603050405020304" pitchFamily="18" charset="0"/>
              </a:rPr>
              <a:t>或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最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值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通</a:t>
            </a:r>
            <a:r>
              <a:rPr lang="zh-CN" altLang="en-US" sz="2800" b="1" dirty="0">
                <a:latin typeface="Times New Roman" panose="02020603050405020304" pitchFamily="18" charset="0"/>
              </a:rPr>
              <a:t>常选择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顶点式</a:t>
            </a:r>
          </a:p>
        </p:txBody>
      </p:sp>
      <p:sp>
        <p:nvSpPr>
          <p:cNvPr id="11267" name="Line 11"/>
          <p:cNvSpPr>
            <a:spLocks noChangeShapeType="1"/>
          </p:cNvSpPr>
          <p:nvPr/>
        </p:nvSpPr>
        <p:spPr bwMode="auto">
          <a:xfrm>
            <a:off x="3757613" y="4495800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8" name="Text Box 12"/>
          <p:cNvSpPr txBox="1">
            <a:spLocks noChangeArrowheads="1"/>
          </p:cNvSpPr>
          <p:nvPr/>
        </p:nvSpPr>
        <p:spPr bwMode="auto">
          <a:xfrm>
            <a:off x="4976813" y="2743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2" name="Line 13"/>
          <p:cNvSpPr>
            <a:spLocks noChangeShapeType="1"/>
          </p:cNvSpPr>
          <p:nvPr/>
        </p:nvSpPr>
        <p:spPr bwMode="auto">
          <a:xfrm flipV="1">
            <a:off x="4976813" y="2819400"/>
            <a:ext cx="0" cy="289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0" name="Text Box 14"/>
          <p:cNvSpPr txBox="1">
            <a:spLocks noChangeArrowheads="1"/>
          </p:cNvSpPr>
          <p:nvPr/>
        </p:nvSpPr>
        <p:spPr bwMode="auto">
          <a:xfrm>
            <a:off x="5967413" y="4114800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x</a:t>
            </a:r>
          </a:p>
        </p:txBody>
      </p:sp>
      <p:grpSp>
        <p:nvGrpSpPr>
          <p:cNvPr id="11271" name="Group 15"/>
          <p:cNvGrpSpPr/>
          <p:nvPr/>
        </p:nvGrpSpPr>
        <p:grpSpPr bwMode="auto">
          <a:xfrm>
            <a:off x="4062413" y="3276600"/>
            <a:ext cx="1724025" cy="1828800"/>
            <a:chOff x="3792" y="1392"/>
            <a:chExt cx="1086" cy="1152"/>
          </a:xfrm>
        </p:grpSpPr>
        <p:sp>
          <p:nvSpPr>
            <p:cNvPr id="11272" name="Text Box 16"/>
            <p:cNvSpPr txBox="1">
              <a:spLocks noChangeArrowheads="1"/>
            </p:cNvSpPr>
            <p:nvPr/>
          </p:nvSpPr>
          <p:spPr bwMode="auto">
            <a:xfrm>
              <a:off x="4154" y="215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1273" name="Freeform 17"/>
            <p:cNvSpPr>
              <a:spLocks noChangeArrowheads="1"/>
            </p:cNvSpPr>
            <p:nvPr/>
          </p:nvSpPr>
          <p:spPr bwMode="auto">
            <a:xfrm>
              <a:off x="3792" y="1392"/>
              <a:ext cx="1086" cy="1152"/>
            </a:xfrm>
            <a:custGeom>
              <a:avLst/>
              <a:gdLst>
                <a:gd name="T0" fmla="*/ 0 w 1296"/>
                <a:gd name="T1" fmla="*/ 48 h 1304"/>
                <a:gd name="T2" fmla="*/ 576 w 1296"/>
                <a:gd name="T3" fmla="*/ 1296 h 1304"/>
                <a:gd name="T4" fmla="*/ 1296 w 1296"/>
                <a:gd name="T5" fmla="*/ 0 h 1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6" h="1304">
                  <a:moveTo>
                    <a:pt x="0" y="48"/>
                  </a:moveTo>
                  <a:cubicBezTo>
                    <a:pt x="180" y="676"/>
                    <a:pt x="360" y="1304"/>
                    <a:pt x="576" y="1296"/>
                  </a:cubicBezTo>
                  <a:cubicBezTo>
                    <a:pt x="792" y="1288"/>
                    <a:pt x="1176" y="216"/>
                    <a:pt x="129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/>
          <p:nvPr/>
        </p:nvGrpSpPr>
        <p:grpSpPr bwMode="auto">
          <a:xfrm>
            <a:off x="1400176" y="1773238"/>
            <a:ext cx="6843713" cy="3306763"/>
            <a:chOff x="1443" y="1155"/>
            <a:chExt cx="4311" cy="2083"/>
          </a:xfrm>
        </p:grpSpPr>
        <p:sp>
          <p:nvSpPr>
            <p:cNvPr id="13324" name="Line 22"/>
            <p:cNvSpPr>
              <a:spLocks noChangeShapeType="1"/>
            </p:cNvSpPr>
            <p:nvPr/>
          </p:nvSpPr>
          <p:spPr bwMode="auto">
            <a:xfrm>
              <a:off x="4560" y="2688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3325" name="Group 29"/>
            <p:cNvGrpSpPr/>
            <p:nvPr/>
          </p:nvGrpSpPr>
          <p:grpSpPr bwMode="auto">
            <a:xfrm>
              <a:off x="1443" y="1155"/>
              <a:ext cx="4311" cy="2083"/>
              <a:chOff x="1443" y="1155"/>
              <a:chExt cx="4311" cy="2083"/>
            </a:xfrm>
          </p:grpSpPr>
          <p:sp>
            <p:nvSpPr>
              <p:cNvPr id="13326" name="Text Box 7"/>
              <p:cNvSpPr txBox="1">
                <a:spLocks noChangeArrowheads="1"/>
              </p:cNvSpPr>
              <p:nvPr/>
            </p:nvSpPr>
            <p:spPr bwMode="auto">
              <a:xfrm>
                <a:off x="1443" y="1155"/>
                <a:ext cx="4311" cy="6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zh-CN" altLang="en-US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已知点</a:t>
                </a:r>
                <a:r>
                  <a:rPr lang="en-US" altLang="zh-CN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A</a:t>
                </a:r>
                <a:r>
                  <a:rPr lang="zh-CN" altLang="en-US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（－</a:t>
                </a:r>
                <a:r>
                  <a:rPr lang="en-US" altLang="zh-CN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1,6</a:t>
                </a:r>
                <a:r>
                  <a:rPr lang="zh-CN" altLang="en-US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）、</a:t>
                </a:r>
                <a:r>
                  <a:rPr lang="en-US" altLang="zh-CN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B</a:t>
                </a:r>
                <a:r>
                  <a:rPr lang="zh-CN" altLang="en-US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（</a:t>
                </a:r>
                <a:r>
                  <a:rPr lang="en-US" altLang="zh-CN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4,6</a:t>
                </a:r>
                <a:r>
                  <a:rPr lang="zh-CN" altLang="en-US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）和</a:t>
                </a:r>
                <a:r>
                  <a:rPr lang="en-US" altLang="zh-CN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C</a:t>
                </a:r>
                <a:r>
                  <a:rPr lang="zh-CN" altLang="en-US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（</a:t>
                </a:r>
                <a:r>
                  <a:rPr lang="en-US" altLang="zh-CN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3,2</a:t>
                </a:r>
                <a:r>
                  <a:rPr lang="zh-CN" altLang="en-US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），</a:t>
                </a:r>
              </a:p>
              <a:p>
                <a:r>
                  <a:rPr lang="zh-CN" altLang="en-US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求经过这三点的二次函数表达式。</a:t>
                </a:r>
              </a:p>
            </p:txBody>
          </p:sp>
          <p:grpSp>
            <p:nvGrpSpPr>
              <p:cNvPr id="13327" name="Group 28"/>
              <p:cNvGrpSpPr/>
              <p:nvPr/>
            </p:nvGrpSpPr>
            <p:grpSpPr bwMode="auto">
              <a:xfrm>
                <a:off x="4896" y="1824"/>
                <a:ext cx="692" cy="1414"/>
                <a:chOff x="4992" y="1754"/>
                <a:chExt cx="692" cy="1414"/>
              </a:xfrm>
            </p:grpSpPr>
            <p:sp>
              <p:nvSpPr>
                <p:cNvPr id="13328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5088" y="1776"/>
                  <a:ext cx="0" cy="13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29" name="Freeform 24"/>
                <p:cNvSpPr>
                  <a:spLocks noChangeArrowheads="1"/>
                </p:cNvSpPr>
                <p:nvPr/>
              </p:nvSpPr>
              <p:spPr bwMode="auto">
                <a:xfrm>
                  <a:off x="4992" y="2064"/>
                  <a:ext cx="336" cy="528"/>
                </a:xfrm>
                <a:custGeom>
                  <a:avLst/>
                  <a:gdLst>
                    <a:gd name="T0" fmla="*/ 0 w 336"/>
                    <a:gd name="T1" fmla="*/ 0 h 528"/>
                    <a:gd name="T2" fmla="*/ 144 w 336"/>
                    <a:gd name="T3" fmla="*/ 528 h 528"/>
                    <a:gd name="T4" fmla="*/ 336 w 336"/>
                    <a:gd name="T5" fmla="*/ 0 h 5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36" h="528">
                      <a:moveTo>
                        <a:pt x="0" y="0"/>
                      </a:moveTo>
                      <a:cubicBezTo>
                        <a:pt x="44" y="264"/>
                        <a:pt x="88" y="528"/>
                        <a:pt x="144" y="528"/>
                      </a:cubicBezTo>
                      <a:cubicBezTo>
                        <a:pt x="200" y="528"/>
                        <a:pt x="304" y="88"/>
                        <a:pt x="336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30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078" y="2666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>
                      <a:latin typeface="Times New Roman" panose="02020603050405020304" pitchFamily="18" charset="0"/>
                    </a:rPr>
                    <a:t>o</a:t>
                  </a:r>
                </a:p>
              </p:txBody>
            </p:sp>
            <p:sp>
              <p:nvSpPr>
                <p:cNvPr id="13331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472" y="2688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>
                      <a:latin typeface="Times New Roman" panose="02020603050405020304" pitchFamily="18" charset="0"/>
                    </a:rPr>
                    <a:t>x</a:t>
                  </a:r>
                </a:p>
              </p:txBody>
            </p:sp>
            <p:sp>
              <p:nvSpPr>
                <p:cNvPr id="1333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5126" y="1754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>
                      <a:latin typeface="Times New Roman" panose="02020603050405020304" pitchFamily="18" charset="0"/>
                    </a:rPr>
                    <a:t>y</a:t>
                  </a:r>
                </a:p>
              </p:txBody>
            </p:sp>
          </p:grpSp>
        </p:grpSp>
      </p:grpSp>
      <p:sp>
        <p:nvSpPr>
          <p:cNvPr id="13333" name="Text Box 31"/>
          <p:cNvSpPr txBox="1">
            <a:spLocks noChangeArrowheads="1"/>
          </p:cNvSpPr>
          <p:nvPr/>
        </p:nvSpPr>
        <p:spPr bwMode="auto">
          <a:xfrm>
            <a:off x="250825" y="1773238"/>
            <a:ext cx="1539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5050"/>
                </a:solidFill>
                <a:latin typeface="Times New Roman" panose="02020603050405020304" pitchFamily="18" charset="0"/>
              </a:rPr>
              <a:t>例 </a:t>
            </a:r>
            <a:r>
              <a:rPr lang="en-US" altLang="zh-CN" sz="3200" b="1" dirty="0">
                <a:solidFill>
                  <a:srgbClr val="FF505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rgbClr val="FF5050"/>
                </a:solidFill>
                <a:latin typeface="Times New Roman" panose="02020603050405020304" pitchFamily="18" charset="0"/>
              </a:rPr>
              <a:t>：</a:t>
            </a:r>
          </a:p>
        </p:txBody>
      </p:sp>
      <p:sp>
        <p:nvSpPr>
          <p:cNvPr id="13336" name="Text Box 2"/>
          <p:cNvSpPr txBox="1">
            <a:spLocks noChangeArrowheads="1"/>
          </p:cNvSpPr>
          <p:nvPr/>
        </p:nvSpPr>
        <p:spPr bwMode="auto">
          <a:xfrm>
            <a:off x="684213" y="404813"/>
            <a:ext cx="3040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5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　题　精　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35844"/>
          <p:cNvSpPr>
            <a:spLocks noChangeArrowheads="1"/>
          </p:cNvSpPr>
          <p:nvPr/>
        </p:nvSpPr>
        <p:spPr bwMode="auto">
          <a:xfrm>
            <a:off x="1187624" y="1484784"/>
            <a:ext cx="6192837" cy="3692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一个二次函数，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当自变量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x= 1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时，函数值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y= - 2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当自变量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x= -1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时，函数值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y= -6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，当自变量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x=0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时，函数值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y= - 3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，求这个二次函数的解析式？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2" name="Text Box 31"/>
          <p:cNvSpPr txBox="1">
            <a:spLocks noChangeArrowheads="1"/>
          </p:cNvSpPr>
          <p:nvPr/>
        </p:nvSpPr>
        <p:spPr bwMode="auto">
          <a:xfrm>
            <a:off x="250825" y="2205137"/>
            <a:ext cx="1539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5050"/>
                </a:solidFill>
                <a:latin typeface="Times New Roman" panose="02020603050405020304" pitchFamily="18" charset="0"/>
              </a:rPr>
              <a:t>例 </a:t>
            </a:r>
            <a:r>
              <a:rPr lang="en-US" altLang="zh-CN" sz="3200" b="1">
                <a:solidFill>
                  <a:srgbClr val="FF505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200" b="1">
                <a:solidFill>
                  <a:srgbClr val="FF5050"/>
                </a:solidFill>
                <a:latin typeface="Times New Roman" panose="02020603050405020304" pitchFamily="18" charset="0"/>
              </a:rPr>
              <a:t>：</a:t>
            </a:r>
          </a:p>
        </p:txBody>
      </p:sp>
      <p:sp>
        <p:nvSpPr>
          <p:cNvPr id="25613" name="Text Box 2"/>
          <p:cNvSpPr txBox="1">
            <a:spLocks noChangeArrowheads="1"/>
          </p:cNvSpPr>
          <p:nvPr/>
        </p:nvSpPr>
        <p:spPr bwMode="auto">
          <a:xfrm>
            <a:off x="684213" y="836712"/>
            <a:ext cx="3040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5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　题　精　讲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1476375" y="2276574"/>
            <a:ext cx="64087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</a:rPr>
              <a:t>图象经过点（</a:t>
            </a:r>
            <a:r>
              <a:rPr lang="en-US" altLang="zh-CN" sz="3600" b="1" dirty="0">
                <a:solidFill>
                  <a:srgbClr val="0000FF"/>
                </a:solidFill>
              </a:rPr>
              <a:t>0</a:t>
            </a:r>
            <a:r>
              <a:rPr lang="zh-CN" altLang="en-US" sz="3600" b="1" dirty="0">
                <a:solidFill>
                  <a:srgbClr val="0000FF"/>
                </a:solidFill>
              </a:rPr>
              <a:t>，</a:t>
            </a:r>
            <a:r>
              <a:rPr lang="en-US" altLang="zh-CN" sz="3600" b="1" dirty="0">
                <a:solidFill>
                  <a:srgbClr val="0000FF"/>
                </a:solidFill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</a:rPr>
              <a:t>）（</a:t>
            </a:r>
            <a:r>
              <a:rPr lang="en-US" altLang="zh-CN" sz="3600" b="1" dirty="0">
                <a:solidFill>
                  <a:srgbClr val="0000FF"/>
                </a:solidFill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</a:rPr>
              <a:t>，</a:t>
            </a:r>
            <a:r>
              <a:rPr lang="en-US" altLang="zh-CN" sz="3600" b="1" dirty="0">
                <a:solidFill>
                  <a:srgbClr val="0000FF"/>
                </a:solidFill>
              </a:rPr>
              <a:t>0</a:t>
            </a:r>
            <a:r>
              <a:rPr lang="zh-CN" altLang="en-US" sz="3600" b="1" dirty="0">
                <a:solidFill>
                  <a:srgbClr val="0000FF"/>
                </a:solidFill>
              </a:rPr>
              <a:t>）（</a:t>
            </a:r>
            <a:r>
              <a:rPr lang="en-US" altLang="zh-CN" sz="3600" b="1" dirty="0">
                <a:solidFill>
                  <a:srgbClr val="0000FF"/>
                </a:solidFill>
              </a:rPr>
              <a:t>3</a:t>
            </a:r>
            <a:r>
              <a:rPr lang="zh-CN" altLang="en-US" sz="3600" b="1" dirty="0">
                <a:solidFill>
                  <a:srgbClr val="0000FF"/>
                </a:solidFill>
              </a:rPr>
              <a:t>，</a:t>
            </a:r>
            <a:r>
              <a:rPr lang="en-US" altLang="zh-CN" sz="3600" b="1" dirty="0">
                <a:solidFill>
                  <a:srgbClr val="0000FF"/>
                </a:solidFill>
              </a:rPr>
              <a:t>0</a:t>
            </a:r>
            <a:r>
              <a:rPr lang="zh-CN" altLang="en-US" sz="3600" b="1" dirty="0">
                <a:solidFill>
                  <a:srgbClr val="0000FF"/>
                </a:solidFill>
              </a:rPr>
              <a:t>）</a:t>
            </a:r>
            <a:r>
              <a:rPr lang="en-US" altLang="zh-CN" sz="3600" b="1" dirty="0">
                <a:solidFill>
                  <a:srgbClr val="0000FF"/>
                </a:solidFill>
              </a:rPr>
              <a:t>;</a:t>
            </a:r>
            <a:r>
              <a:rPr lang="zh-CN" altLang="en-US" sz="3600" b="1" dirty="0">
                <a:solidFill>
                  <a:srgbClr val="0000FF"/>
                </a:solidFill>
              </a:rPr>
              <a:t>求抛物线的解析式。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初中数学课件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F0"/>
      </a:accent5>
      <a:accent6>
        <a:srgbClr val="2D2D8A"/>
      </a:accent6>
      <a:hlink>
        <a:srgbClr val="009999"/>
      </a:hlink>
      <a:folHlink>
        <a:srgbClr val="99CC00"/>
      </a:folHlink>
    </a:clrScheme>
    <a:fontScheme name="初中数学课件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初中数学课件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F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初中数学课件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初中数学课件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初中数学课件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初中数学课件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初中数学课件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初中数学课件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初中数学课件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初中数学课件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初中数学课件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初中数学课件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初中数学课件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初中数学课件模板</Template>
  <TotalTime>0</TotalTime>
  <Words>994</Words>
  <Application>Microsoft Office PowerPoint</Application>
  <PresentationFormat>全屏显示(4:3)</PresentationFormat>
  <Paragraphs>118</Paragraphs>
  <Slides>16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方正粗倩简体</vt:lpstr>
      <vt:lpstr>黑体</vt:lpstr>
      <vt:lpstr>华文新魏</vt:lpstr>
      <vt:lpstr>宋体</vt:lpstr>
      <vt:lpstr>微软雅黑</vt:lpstr>
      <vt:lpstr>Arial</vt:lpstr>
      <vt:lpstr>Calibri</vt:lpstr>
      <vt:lpstr>Tahoma</vt:lpstr>
      <vt:lpstr>Times New Roman</vt:lpstr>
      <vt:lpstr>Wingdings</vt:lpstr>
      <vt:lpstr>WWW.2PPT.COM
</vt:lpstr>
      <vt:lpstr>Equation</vt:lpstr>
      <vt:lpstr>PowerPoint 演示文稿</vt:lpstr>
      <vt:lpstr>学习目标</vt:lpstr>
      <vt:lpstr>PowerPoint 演示文稿</vt:lpstr>
      <vt:lpstr>PowerPoint 演示文稿</vt:lpstr>
      <vt:lpstr>巩固练习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用待定系数法求函数表达式的一般步骤: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2022-01-04T03:29:16Z</dcterms:created>
  <dcterms:modified xsi:type="dcterms:W3CDTF">2023-01-16T19:38:05Z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0141E19DE49242599A217550D25807DF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