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93" r:id="rId2"/>
    <p:sldId id="360" r:id="rId3"/>
    <p:sldId id="394" r:id="rId4"/>
    <p:sldId id="399" r:id="rId5"/>
    <p:sldId id="397" r:id="rId6"/>
    <p:sldId id="396" r:id="rId7"/>
    <p:sldId id="429" r:id="rId8"/>
    <p:sldId id="430" r:id="rId9"/>
    <p:sldId id="292" r:id="rId10"/>
    <p:sldId id="361" r:id="rId11"/>
    <p:sldId id="351" r:id="rId12"/>
    <p:sldId id="374" r:id="rId13"/>
    <p:sldId id="431" r:id="rId14"/>
    <p:sldId id="375" r:id="rId15"/>
    <p:sldId id="373" r:id="rId16"/>
    <p:sldId id="421" r:id="rId17"/>
    <p:sldId id="411" r:id="rId18"/>
    <p:sldId id="412" r:id="rId19"/>
    <p:sldId id="413" r:id="rId20"/>
    <p:sldId id="414" r:id="rId21"/>
    <p:sldId id="422" r:id="rId22"/>
    <p:sldId id="415" r:id="rId23"/>
    <p:sldId id="424" r:id="rId24"/>
    <p:sldId id="416" r:id="rId25"/>
    <p:sldId id="418" r:id="rId26"/>
    <p:sldId id="425" r:id="rId27"/>
    <p:sldId id="384" r:id="rId28"/>
    <p:sldId id="385" r:id="rId29"/>
    <p:sldId id="426" r:id="rId30"/>
    <p:sldId id="432" r:id="rId31"/>
    <p:sldId id="404" r:id="rId32"/>
    <p:sldId id="405" r:id="rId33"/>
    <p:sldId id="406" r:id="rId34"/>
    <p:sldId id="407" r:id="rId35"/>
    <p:sldId id="408" r:id="rId36"/>
    <p:sldId id="409" r:id="rId37"/>
    <p:sldId id="329" r:id="rId3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36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36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36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36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36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5D0"/>
    <a:srgbClr val="3333FF"/>
    <a:srgbClr val="FF0000"/>
    <a:srgbClr val="660066"/>
    <a:srgbClr val="FF0066"/>
    <a:srgbClr val="663300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4" autoAdjust="0"/>
    <p:restoredTop sz="92893" autoAdjust="0"/>
  </p:normalViewPr>
  <p:slideViewPr>
    <p:cSldViewPr>
      <p:cViewPr varScale="1">
        <p:scale>
          <a:sx n="105" d="100"/>
          <a:sy n="105" d="100"/>
        </p:scale>
        <p:origin x="-9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kumimoji="0"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0"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A5A2159-B8AF-45C2-B056-11BB23AA7BF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kumimoji="0"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0"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32547EF-3C59-43E0-AD70-6BF6F638A37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547EF-3C59-43E0-AD70-6BF6F638A37F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0AD26B7-B14C-4560-A981-AEFC32E21370}" type="slidenum">
              <a:rPr kumimoji="0" lang="en-US" altLang="zh-CN" sz="1200" b="0">
                <a:solidFill>
                  <a:schemeClr val="tx1"/>
                </a:solidFill>
                <a:latin typeface="Arial" panose="020B0604020202020204" pitchFamily="34" charset="0"/>
              </a:rPr>
              <a:t>9</a:t>
            </a:fld>
            <a:endParaRPr kumimoji="0" lang="en-US" altLang="zh-CN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E4EFD86-4728-4D1D-AC64-C8313E4D0DA3}" type="slidenum">
              <a:rPr kumimoji="0" lang="en-US" altLang="zh-CN" sz="1200" b="0">
                <a:solidFill>
                  <a:schemeClr val="tx1"/>
                </a:solidFill>
                <a:latin typeface="Arial" panose="020B0604020202020204" pitchFamily="34" charset="0"/>
              </a:rPr>
              <a:t>28</a:t>
            </a:fld>
            <a:endParaRPr kumimoji="0" lang="en-US" altLang="zh-CN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2A793-A4BE-4D9E-A8FB-4BEF60AA9C8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86550" y="609600"/>
            <a:ext cx="200025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84835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3977F-8D80-48ED-AB52-4D8A9A7F8FE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609600"/>
            <a:ext cx="8001000" cy="5486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9427B-5E30-440D-B9FD-FEFDFC697F6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2FCA3-91E1-4D60-B307-A75756CCB30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8E678-8CE2-40A1-9AE9-5256C8F9E16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043A7-72A0-4AD5-956F-4A9F08CD6D0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51EDF-E96E-4F12-9623-674EE09B8C5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CDE86-94E7-4CC7-B3BA-3DCFCFAD09C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E6D8A-9233-4745-B25F-F7E9E9CC396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21CAE-DFAC-48EB-AD75-EDF3D3CA03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C76DA-C2CD-4EE4-9651-A1E25329CC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98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98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D5525D7-BB78-4713-9021-BC136CEF087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4" name="Text Box 4"/>
          <p:cNvSpPr txBox="1">
            <a:spLocks noChangeArrowheads="1"/>
          </p:cNvSpPr>
          <p:nvPr/>
        </p:nvSpPr>
        <p:spPr bwMode="auto">
          <a:xfrm>
            <a:off x="539724" y="2708920"/>
            <a:ext cx="8101123" cy="881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altLang="zh-CN" sz="5400" dirty="0">
                <a:solidFill>
                  <a:srgbClr val="0045D0"/>
                </a:solidFill>
                <a:latin typeface="Comic Sans MS" panose="030F0702030302020204" pitchFamily="66" charset="0"/>
              </a:rPr>
              <a:t>Unit </a:t>
            </a:r>
            <a:r>
              <a:rPr lang="en-US" altLang="zh-CN" sz="5400" dirty="0" smtClean="0">
                <a:solidFill>
                  <a:srgbClr val="0045D0"/>
                </a:solidFill>
                <a:latin typeface="Comic Sans MS" panose="030F0702030302020204" pitchFamily="66" charset="0"/>
              </a:rPr>
              <a:t>3 Language </a:t>
            </a:r>
            <a:r>
              <a:rPr lang="en-US" altLang="zh-CN" sz="5400" dirty="0">
                <a:solidFill>
                  <a:srgbClr val="0045D0"/>
                </a:solidFill>
                <a:latin typeface="Comic Sans MS" panose="030F0702030302020204" pitchFamily="66" charset="0"/>
              </a:rPr>
              <a:t>in use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539724" y="1051789"/>
            <a:ext cx="81011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800" dirty="0" smtClean="0">
                <a:solidFill>
                  <a:srgbClr val="0045D0"/>
                </a:solidFill>
              </a:rPr>
              <a:t>Module 10  Spring </a:t>
            </a:r>
            <a:r>
              <a:rPr lang="en-US" altLang="zh-CN" sz="4800" dirty="0">
                <a:solidFill>
                  <a:srgbClr val="0045D0"/>
                </a:solidFill>
              </a:rPr>
              <a:t>Festival</a:t>
            </a:r>
          </a:p>
        </p:txBody>
      </p:sp>
      <p:sp>
        <p:nvSpPr>
          <p:cNvPr id="5" name="矩形 4"/>
          <p:cNvSpPr/>
          <p:nvPr/>
        </p:nvSpPr>
        <p:spPr>
          <a:xfrm>
            <a:off x="2853476" y="537321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45D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042988" y="588963"/>
            <a:ext cx="7056437" cy="679450"/>
          </a:xfrm>
          <a:prstGeom prst="rect">
            <a:avLst/>
          </a:prstGeom>
          <a:solidFill>
            <a:srgbClr val="CCFFFF"/>
          </a:solidFill>
          <a:ln w="38100" cmpd="dbl" algn="ctr">
            <a:solidFill>
              <a:srgbClr val="FF7C8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</a:rPr>
              <a:t>一般现在时</a:t>
            </a:r>
            <a:r>
              <a:rPr lang="zh-CN" altLang="en-US" dirty="0">
                <a:solidFill>
                  <a:schemeClr val="tx1"/>
                </a:solidFill>
              </a:rPr>
              <a:t>与</a:t>
            </a:r>
            <a:r>
              <a:rPr lang="zh-CN" altLang="en-US" dirty="0">
                <a:solidFill>
                  <a:srgbClr val="FF0000"/>
                </a:solidFill>
              </a:rPr>
              <a:t>现在进行时</a:t>
            </a:r>
            <a:r>
              <a:rPr lang="zh-CN" altLang="en-US" dirty="0">
                <a:solidFill>
                  <a:schemeClr val="tx1"/>
                </a:solidFill>
              </a:rPr>
              <a:t>的对比</a:t>
            </a:r>
          </a:p>
        </p:txBody>
      </p:sp>
      <p:sp>
        <p:nvSpPr>
          <p:cNvPr id="193543" name="AutoShape 7"/>
          <p:cNvSpPr>
            <a:spLocks noChangeArrowheads="1"/>
          </p:cNvSpPr>
          <p:nvPr/>
        </p:nvSpPr>
        <p:spPr bwMode="auto">
          <a:xfrm>
            <a:off x="1187450" y="1989138"/>
            <a:ext cx="6696075" cy="863600"/>
          </a:xfrm>
          <a:prstGeom prst="wedgeRoundRectCallout">
            <a:avLst>
              <a:gd name="adj1" fmla="val -44403"/>
              <a:gd name="adj2" fmla="val 96875"/>
              <a:gd name="adj3" fmla="val 16667"/>
            </a:avLst>
          </a:prstGeom>
          <a:solidFill>
            <a:srgbClr val="00EA9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什么情况下用</a:t>
            </a:r>
            <a:r>
              <a:rPr lang="zh-CN" altLang="en-US" dirty="0">
                <a:solidFill>
                  <a:srgbClr val="FF0000"/>
                </a:solidFill>
              </a:rPr>
              <a:t>一般现在时</a:t>
            </a:r>
            <a:r>
              <a:rPr lang="zh-CN" altLang="en-US" dirty="0">
                <a:solidFill>
                  <a:schemeClr val="tx1"/>
                </a:solidFill>
              </a:rPr>
              <a:t>呢？</a:t>
            </a:r>
          </a:p>
        </p:txBody>
      </p:sp>
      <p:pic>
        <p:nvPicPr>
          <p:cNvPr id="15364" name="Picture 9" descr="2007122092939254_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357563"/>
            <a:ext cx="2417763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1116013" y="333375"/>
            <a:ext cx="7704137" cy="615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kumimoji="0" lang="en-US" altLang="zh-CN" dirty="0">
                <a:solidFill>
                  <a:schemeClr val="tx1"/>
                </a:solidFill>
              </a:rPr>
              <a:t>1. </a:t>
            </a:r>
            <a:r>
              <a:rPr kumimoji="0" lang="zh-CN" altLang="en-US" dirty="0">
                <a:solidFill>
                  <a:schemeClr val="tx1"/>
                </a:solidFill>
              </a:rPr>
              <a:t>表示现在的状态</a:t>
            </a:r>
            <a:r>
              <a:rPr kumimoji="0" lang="en-US" altLang="zh-CN" dirty="0">
                <a:solidFill>
                  <a:schemeClr val="tx1"/>
                </a:solidFill>
              </a:rPr>
              <a:t>:</a:t>
            </a:r>
          </a:p>
          <a:p>
            <a:pPr eaLnBrk="1" hangingPunct="1">
              <a:lnSpc>
                <a:spcPct val="85000"/>
              </a:lnSpc>
            </a:pPr>
            <a:r>
              <a:rPr kumimoji="0" lang="en-US" altLang="zh-CN" dirty="0">
                <a:solidFill>
                  <a:srgbClr val="FF0000"/>
                </a:solidFill>
              </a:rPr>
              <a:t>    </a:t>
            </a:r>
            <a:r>
              <a:rPr kumimoji="0" lang="en-US" altLang="zh-CN" dirty="0">
                <a:solidFill>
                  <a:srgbClr val="0045D0"/>
                </a:solidFill>
              </a:rPr>
              <a:t>He</a:t>
            </a:r>
            <a:r>
              <a:rPr kumimoji="0" lang="en-US" altLang="zh-CN" dirty="0">
                <a:solidFill>
                  <a:srgbClr val="FF0000"/>
                </a:solidFill>
              </a:rPr>
              <a:t>’s</a:t>
            </a:r>
            <a:r>
              <a:rPr kumimoji="0" lang="en-US" altLang="zh-CN" dirty="0">
                <a:solidFill>
                  <a:srgbClr val="0045D0"/>
                </a:solidFill>
              </a:rPr>
              <a:t> twelve.</a:t>
            </a:r>
          </a:p>
          <a:p>
            <a:pPr eaLnBrk="1" hangingPunct="1">
              <a:lnSpc>
                <a:spcPct val="85000"/>
              </a:lnSpc>
            </a:pPr>
            <a:r>
              <a:rPr kumimoji="0" lang="en-US" altLang="zh-CN" dirty="0">
                <a:solidFill>
                  <a:srgbClr val="0045D0"/>
                </a:solidFill>
              </a:rPr>
              <a:t>    She</a:t>
            </a:r>
            <a:r>
              <a:rPr kumimoji="0" lang="en-US" altLang="zh-CN" dirty="0">
                <a:solidFill>
                  <a:srgbClr val="FF0000"/>
                </a:solidFill>
              </a:rPr>
              <a:t>’s</a:t>
            </a:r>
            <a:r>
              <a:rPr kumimoji="0" lang="en-US" altLang="zh-CN" dirty="0">
                <a:solidFill>
                  <a:srgbClr val="0045D0"/>
                </a:solidFill>
              </a:rPr>
              <a:t> at work.</a:t>
            </a:r>
          </a:p>
          <a:p>
            <a:pPr eaLnBrk="1" hangingPunct="1">
              <a:lnSpc>
                <a:spcPct val="85000"/>
              </a:lnSpc>
            </a:pPr>
            <a:r>
              <a:rPr kumimoji="0" lang="en-US" altLang="zh-CN" dirty="0">
                <a:solidFill>
                  <a:schemeClr val="tx1"/>
                </a:solidFill>
              </a:rPr>
              <a:t>2. </a:t>
            </a:r>
            <a:r>
              <a:rPr kumimoji="0" lang="zh-CN" altLang="en-US" dirty="0">
                <a:solidFill>
                  <a:schemeClr val="tx1"/>
                </a:solidFill>
              </a:rPr>
              <a:t>表经常或习惯性的动作</a:t>
            </a:r>
            <a:r>
              <a:rPr kumimoji="0" lang="en-US" altLang="zh-CN" dirty="0">
                <a:solidFill>
                  <a:schemeClr val="tx1"/>
                </a:solidFill>
              </a:rPr>
              <a:t>:</a:t>
            </a:r>
          </a:p>
          <a:p>
            <a:pPr eaLnBrk="1" hangingPunct="1">
              <a:lnSpc>
                <a:spcPct val="85000"/>
              </a:lnSpc>
            </a:pPr>
            <a:r>
              <a:rPr kumimoji="0" lang="en-US" altLang="zh-CN" dirty="0">
                <a:solidFill>
                  <a:srgbClr val="FF0000"/>
                </a:solidFill>
              </a:rPr>
              <a:t>    </a:t>
            </a:r>
            <a:r>
              <a:rPr kumimoji="0" lang="en-US" altLang="zh-CN" dirty="0">
                <a:solidFill>
                  <a:srgbClr val="0045D0"/>
                </a:solidFill>
              </a:rPr>
              <a:t>I </a:t>
            </a:r>
            <a:r>
              <a:rPr kumimoji="0" lang="en-US" altLang="zh-CN" dirty="0">
                <a:solidFill>
                  <a:srgbClr val="FF0000"/>
                </a:solidFill>
              </a:rPr>
              <a:t>get </a:t>
            </a:r>
            <a:r>
              <a:rPr kumimoji="0" lang="en-US" altLang="zh-CN" dirty="0">
                <a:solidFill>
                  <a:srgbClr val="0045D0"/>
                </a:solidFill>
              </a:rPr>
              <a:t>up at 6:30 </a:t>
            </a:r>
            <a:r>
              <a:rPr kumimoji="0" lang="en-US" altLang="zh-CN" dirty="0">
                <a:solidFill>
                  <a:srgbClr val="FF0000"/>
                </a:solidFill>
              </a:rPr>
              <a:t>every day</a:t>
            </a:r>
            <a:r>
              <a:rPr kumimoji="0" lang="en-US" altLang="zh-CN" dirty="0">
                <a:solidFill>
                  <a:srgbClr val="0045D0"/>
                </a:solidFill>
              </a:rPr>
              <a:t>.</a:t>
            </a:r>
          </a:p>
          <a:p>
            <a:pPr eaLnBrk="1" hangingPunct="1">
              <a:lnSpc>
                <a:spcPct val="85000"/>
              </a:lnSpc>
            </a:pPr>
            <a:r>
              <a:rPr kumimoji="0" lang="en-US" altLang="zh-CN" dirty="0">
                <a:solidFill>
                  <a:srgbClr val="0045D0"/>
                </a:solidFill>
              </a:rPr>
              <a:t>    He </a:t>
            </a:r>
            <a:r>
              <a:rPr kumimoji="0" lang="en-US" altLang="zh-CN" dirty="0">
                <a:solidFill>
                  <a:srgbClr val="FF0000"/>
                </a:solidFill>
              </a:rPr>
              <a:t>reads</a:t>
            </a:r>
            <a:r>
              <a:rPr kumimoji="0" lang="en-US" altLang="zh-CN" dirty="0">
                <a:solidFill>
                  <a:srgbClr val="0045D0"/>
                </a:solidFill>
              </a:rPr>
              <a:t> English </a:t>
            </a:r>
            <a:r>
              <a:rPr kumimoji="0" lang="en-US" altLang="zh-CN" dirty="0">
                <a:solidFill>
                  <a:srgbClr val="FF0000"/>
                </a:solidFill>
              </a:rPr>
              <a:t>every morning</a:t>
            </a:r>
            <a:r>
              <a:rPr kumimoji="0" lang="en-US" altLang="zh-CN" dirty="0">
                <a:solidFill>
                  <a:srgbClr val="0045D0"/>
                </a:solidFill>
              </a:rPr>
              <a:t>. </a:t>
            </a:r>
          </a:p>
          <a:p>
            <a:pPr eaLnBrk="1" hangingPunct="1">
              <a:lnSpc>
                <a:spcPct val="85000"/>
              </a:lnSpc>
            </a:pPr>
            <a:r>
              <a:rPr kumimoji="0" lang="en-US" altLang="zh-CN" dirty="0">
                <a:solidFill>
                  <a:schemeClr val="tx1"/>
                </a:solidFill>
              </a:rPr>
              <a:t>3. </a:t>
            </a:r>
            <a:r>
              <a:rPr kumimoji="0" lang="zh-CN" altLang="en-US" dirty="0">
                <a:solidFill>
                  <a:schemeClr val="tx1"/>
                </a:solidFill>
              </a:rPr>
              <a:t>表主语具备的性格和能力等</a:t>
            </a:r>
            <a:r>
              <a:rPr kumimoji="0" lang="en-US" altLang="zh-CN" dirty="0">
                <a:solidFill>
                  <a:schemeClr val="tx1"/>
                </a:solidFill>
              </a:rPr>
              <a:t>:</a:t>
            </a:r>
          </a:p>
          <a:p>
            <a:pPr eaLnBrk="1" hangingPunct="1">
              <a:lnSpc>
                <a:spcPct val="85000"/>
              </a:lnSpc>
            </a:pPr>
            <a:r>
              <a:rPr kumimoji="0" lang="en-US" altLang="zh-CN" dirty="0">
                <a:solidFill>
                  <a:srgbClr val="FF0000"/>
                </a:solidFill>
              </a:rPr>
              <a:t>    </a:t>
            </a:r>
            <a:r>
              <a:rPr kumimoji="0" lang="en-US" altLang="zh-CN" dirty="0">
                <a:solidFill>
                  <a:srgbClr val="0045D0"/>
                </a:solidFill>
              </a:rPr>
              <a:t>She </a:t>
            </a:r>
            <a:r>
              <a:rPr kumimoji="0" lang="en-US" altLang="zh-CN" dirty="0">
                <a:solidFill>
                  <a:srgbClr val="FF0000"/>
                </a:solidFill>
              </a:rPr>
              <a:t>likes</a:t>
            </a:r>
            <a:r>
              <a:rPr kumimoji="0" lang="en-US" altLang="zh-CN" dirty="0">
                <a:solidFill>
                  <a:srgbClr val="0045D0"/>
                </a:solidFill>
              </a:rPr>
              <a:t> noodles.</a:t>
            </a:r>
          </a:p>
          <a:p>
            <a:pPr eaLnBrk="1" hangingPunct="1">
              <a:lnSpc>
                <a:spcPct val="85000"/>
              </a:lnSpc>
            </a:pPr>
            <a:r>
              <a:rPr kumimoji="0" lang="en-US" altLang="zh-CN" dirty="0">
                <a:solidFill>
                  <a:srgbClr val="0045D0"/>
                </a:solidFill>
              </a:rPr>
              <a:t>    They </a:t>
            </a:r>
            <a:r>
              <a:rPr kumimoji="0" lang="en-US" altLang="zh-CN" dirty="0">
                <a:solidFill>
                  <a:srgbClr val="FF0000"/>
                </a:solidFill>
              </a:rPr>
              <a:t>speak </a:t>
            </a:r>
            <a:r>
              <a:rPr kumimoji="0" lang="en-US" altLang="zh-CN" dirty="0">
                <a:solidFill>
                  <a:srgbClr val="0045D0"/>
                </a:solidFill>
              </a:rPr>
              <a:t>French.</a:t>
            </a:r>
          </a:p>
          <a:p>
            <a:pPr eaLnBrk="1" hangingPunct="1">
              <a:lnSpc>
                <a:spcPct val="85000"/>
              </a:lnSpc>
            </a:pPr>
            <a:r>
              <a:rPr kumimoji="0" lang="en-US" altLang="zh-CN" dirty="0">
                <a:solidFill>
                  <a:schemeClr val="tx1"/>
                </a:solidFill>
              </a:rPr>
              <a:t>4. </a:t>
            </a:r>
            <a:r>
              <a:rPr kumimoji="0" lang="zh-CN" altLang="en-US" dirty="0">
                <a:solidFill>
                  <a:schemeClr val="tx1"/>
                </a:solidFill>
              </a:rPr>
              <a:t>普遍真理、自然规律和客观事实</a:t>
            </a:r>
            <a:r>
              <a:rPr kumimoji="0" lang="en-US" altLang="zh-CN" dirty="0">
                <a:solidFill>
                  <a:schemeClr val="tx1"/>
                </a:solidFill>
              </a:rPr>
              <a:t>:</a:t>
            </a:r>
          </a:p>
          <a:p>
            <a:pPr eaLnBrk="1" hangingPunct="1">
              <a:lnSpc>
                <a:spcPct val="85000"/>
              </a:lnSpc>
            </a:pPr>
            <a:r>
              <a:rPr kumimoji="0" lang="en-US" altLang="zh-CN" dirty="0">
                <a:solidFill>
                  <a:srgbClr val="FF0000"/>
                </a:solidFill>
              </a:rPr>
              <a:t>    </a:t>
            </a:r>
            <a:r>
              <a:rPr kumimoji="0" lang="en-US" altLang="zh-CN" dirty="0">
                <a:solidFill>
                  <a:srgbClr val="0045D0"/>
                </a:solidFill>
              </a:rPr>
              <a:t>Two </a:t>
            </a:r>
            <a:r>
              <a:rPr kumimoji="0" lang="en-US" altLang="zh-CN" dirty="0">
                <a:solidFill>
                  <a:srgbClr val="FF0000"/>
                </a:solidFill>
              </a:rPr>
              <a:t>plus </a:t>
            </a:r>
            <a:r>
              <a:rPr kumimoji="0" lang="en-US" altLang="zh-CN" dirty="0">
                <a:solidFill>
                  <a:srgbClr val="0045D0"/>
                </a:solidFill>
              </a:rPr>
              <a:t>four</a:t>
            </a:r>
            <a:r>
              <a:rPr kumimoji="0" lang="en-US" altLang="zh-CN" dirty="0">
                <a:solidFill>
                  <a:srgbClr val="FF0000"/>
                </a:solidFill>
              </a:rPr>
              <a:t> is</a:t>
            </a:r>
            <a:r>
              <a:rPr kumimoji="0" lang="en-US" altLang="zh-CN" dirty="0">
                <a:solidFill>
                  <a:srgbClr val="0045D0"/>
                </a:solidFill>
              </a:rPr>
              <a:t> six.</a:t>
            </a:r>
          </a:p>
          <a:p>
            <a:pPr eaLnBrk="1" hangingPunct="1">
              <a:lnSpc>
                <a:spcPct val="85000"/>
              </a:lnSpc>
            </a:pPr>
            <a:r>
              <a:rPr kumimoji="0" lang="en-US" altLang="zh-CN" dirty="0">
                <a:solidFill>
                  <a:srgbClr val="0045D0"/>
                </a:solidFill>
              </a:rPr>
              <a:t>    The moon </a:t>
            </a:r>
            <a:r>
              <a:rPr kumimoji="0" lang="en-US" altLang="zh-CN" dirty="0">
                <a:solidFill>
                  <a:srgbClr val="FF0000"/>
                </a:solidFill>
              </a:rPr>
              <a:t>goes</a:t>
            </a:r>
            <a:r>
              <a:rPr kumimoji="0" lang="en-US" altLang="zh-CN" dirty="0">
                <a:solidFill>
                  <a:srgbClr val="0045D0"/>
                </a:solidFill>
              </a:rPr>
              <a:t> </a:t>
            </a:r>
            <a:r>
              <a:rPr kumimoji="0" lang="en-US" altLang="zh-CN" dirty="0">
                <a:solidFill>
                  <a:srgbClr val="FF0000"/>
                </a:solidFill>
              </a:rPr>
              <a:t>around</a:t>
            </a:r>
            <a:r>
              <a:rPr kumimoji="0" lang="en-US" altLang="zh-CN" dirty="0">
                <a:solidFill>
                  <a:srgbClr val="0045D0"/>
                </a:solidFill>
              </a:rPr>
              <a:t> the earth.</a:t>
            </a:r>
          </a:p>
          <a:p>
            <a:pPr eaLnBrk="1" hangingPunct="1">
              <a:lnSpc>
                <a:spcPct val="85000"/>
              </a:lnSpc>
            </a:pPr>
            <a:r>
              <a:rPr kumimoji="0" lang="en-US" altLang="zh-CN" dirty="0">
                <a:solidFill>
                  <a:srgbClr val="0045D0"/>
                </a:solidFill>
              </a:rPr>
              <a:t>    Birds </a:t>
            </a:r>
            <a:r>
              <a:rPr kumimoji="0" lang="en-US" altLang="zh-CN" dirty="0">
                <a:solidFill>
                  <a:srgbClr val="FF0000"/>
                </a:solidFill>
              </a:rPr>
              <a:t>fly</a:t>
            </a:r>
            <a:r>
              <a:rPr kumimoji="0" lang="en-US" altLang="zh-CN" dirty="0">
                <a:solidFill>
                  <a:srgbClr val="0045D0"/>
                </a:solidFill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8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8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8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8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8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781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81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781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81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AutoShape 3"/>
          <p:cNvSpPr>
            <a:spLocks noChangeArrowheads="1"/>
          </p:cNvSpPr>
          <p:nvPr/>
        </p:nvSpPr>
        <p:spPr bwMode="auto">
          <a:xfrm>
            <a:off x="1260475" y="1916113"/>
            <a:ext cx="6983413" cy="863600"/>
          </a:xfrm>
          <a:prstGeom prst="wedgeRoundRectCallout">
            <a:avLst>
              <a:gd name="adj1" fmla="val -50727"/>
              <a:gd name="adj2" fmla="val 114523"/>
              <a:gd name="adj3" fmla="val 16667"/>
            </a:avLst>
          </a:prstGeom>
          <a:solidFill>
            <a:srgbClr val="00EA9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zh-CN" altLang="en-US" dirty="0">
                <a:solidFill>
                  <a:schemeClr val="tx1"/>
                </a:solidFill>
              </a:rPr>
              <a:t>什么情况下用现在进行时呢？</a:t>
            </a:r>
          </a:p>
        </p:txBody>
      </p:sp>
      <p:pic>
        <p:nvPicPr>
          <p:cNvPr id="17411" name="Picture 4" descr="2007122092939254_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357563"/>
            <a:ext cx="2417763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9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Text Box 3"/>
          <p:cNvSpPr txBox="1">
            <a:spLocks noChangeArrowheads="1"/>
          </p:cNvSpPr>
          <p:nvPr/>
        </p:nvSpPr>
        <p:spPr bwMode="auto">
          <a:xfrm>
            <a:off x="325438" y="692150"/>
            <a:ext cx="85677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dirty="0">
                <a:solidFill>
                  <a:schemeClr val="tx1"/>
                </a:solidFill>
              </a:rPr>
              <a:t>表示</a:t>
            </a:r>
            <a:r>
              <a:rPr lang="zh-CN" altLang="en-US" dirty="0">
                <a:solidFill>
                  <a:srgbClr val="FF0066"/>
                </a:solidFill>
              </a:rPr>
              <a:t>说话时正在发生或者进行的动作</a:t>
            </a:r>
            <a:r>
              <a:rPr lang="zh-CN" altLang="en-US" dirty="0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755650" y="4437063"/>
            <a:ext cx="80645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0000CC"/>
                </a:solidFill>
              </a:rPr>
              <a:t>He </a:t>
            </a:r>
            <a:r>
              <a:rPr lang="en-US" altLang="zh-CN" dirty="0">
                <a:solidFill>
                  <a:srgbClr val="FF0000"/>
                </a:solidFill>
              </a:rPr>
              <a:t>is building</a:t>
            </a:r>
            <a:r>
              <a:rPr lang="en-US" altLang="zh-CN" dirty="0">
                <a:solidFill>
                  <a:srgbClr val="0000CC"/>
                </a:solidFill>
              </a:rPr>
              <a:t> his own house.</a:t>
            </a:r>
          </a:p>
          <a:p>
            <a:pPr eaLnBrk="1" hangingPunct="1"/>
            <a:r>
              <a:rPr lang="en-US" altLang="zh-CN" dirty="0">
                <a:solidFill>
                  <a:srgbClr val="0000CC"/>
                </a:solidFill>
              </a:rPr>
              <a:t>David </a:t>
            </a:r>
            <a:r>
              <a:rPr lang="en-US" altLang="zh-CN" dirty="0">
                <a:solidFill>
                  <a:srgbClr val="FF0000"/>
                </a:solidFill>
              </a:rPr>
              <a:t>is teaching</a:t>
            </a:r>
            <a:r>
              <a:rPr lang="en-US" altLang="zh-CN" dirty="0">
                <a:solidFill>
                  <a:srgbClr val="0000CC"/>
                </a:solidFill>
              </a:rPr>
              <a:t> English and </a:t>
            </a:r>
            <a:r>
              <a:rPr lang="en-US" altLang="zh-CN" dirty="0">
                <a:solidFill>
                  <a:srgbClr val="FF0000"/>
                </a:solidFill>
              </a:rPr>
              <a:t>learning</a:t>
            </a:r>
            <a:r>
              <a:rPr lang="en-US" altLang="zh-CN" dirty="0">
                <a:solidFill>
                  <a:srgbClr val="0000CC"/>
                </a:solidFill>
              </a:rPr>
              <a:t> Chinese in Beijing.</a:t>
            </a:r>
          </a:p>
        </p:txBody>
      </p:sp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684213" y="1401763"/>
            <a:ext cx="8135937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1111FF"/>
                </a:solidFill>
              </a:rPr>
              <a:t>We </a:t>
            </a:r>
            <a:r>
              <a:rPr lang="en-US" altLang="zh-CN" dirty="0">
                <a:solidFill>
                  <a:srgbClr val="FF0000"/>
                </a:solidFill>
              </a:rPr>
              <a:t>are preparing</a:t>
            </a:r>
            <a:r>
              <a:rPr lang="en-US" altLang="zh-CN" dirty="0">
                <a:solidFill>
                  <a:srgbClr val="1111FF"/>
                </a:solidFill>
              </a:rPr>
              <a:t> for Spring Festival.</a:t>
            </a:r>
          </a:p>
          <a:p>
            <a:pPr eaLnBrk="1" hangingPunct="1"/>
            <a:r>
              <a:rPr lang="en-US" altLang="zh-CN" dirty="0">
                <a:solidFill>
                  <a:srgbClr val="1111FF"/>
                </a:solidFill>
              </a:rPr>
              <a:t>I </a:t>
            </a:r>
            <a:r>
              <a:rPr lang="en-US" altLang="zh-CN" dirty="0">
                <a:solidFill>
                  <a:srgbClr val="FF0000"/>
                </a:solidFill>
              </a:rPr>
              <a:t>am writing</a:t>
            </a:r>
            <a:r>
              <a:rPr lang="en-US" altLang="zh-CN" dirty="0">
                <a:solidFill>
                  <a:srgbClr val="1111FF"/>
                </a:solidFill>
              </a:rPr>
              <a:t> a letter.</a:t>
            </a:r>
          </a:p>
          <a:p>
            <a:pPr eaLnBrk="1" hangingPunct="1"/>
            <a:r>
              <a:rPr lang="en-US" altLang="zh-CN" dirty="0">
                <a:solidFill>
                  <a:srgbClr val="1111FF"/>
                </a:solidFill>
              </a:rPr>
              <a:t>We </a:t>
            </a:r>
            <a:r>
              <a:rPr lang="en-US" altLang="zh-CN" dirty="0">
                <a:solidFill>
                  <a:srgbClr val="FF0000"/>
                </a:solidFill>
              </a:rPr>
              <a:t>are enjoying</a:t>
            </a:r>
            <a:r>
              <a:rPr lang="en-US" altLang="zh-CN" dirty="0">
                <a:solidFill>
                  <a:srgbClr val="1111FF"/>
                </a:solidFill>
              </a:rPr>
              <a:t> our trip.</a:t>
            </a:r>
          </a:p>
        </p:txBody>
      </p:sp>
      <p:sp>
        <p:nvSpPr>
          <p:cNvPr id="300038" name="Rectangle 6"/>
          <p:cNvSpPr>
            <a:spLocks noChangeArrowheads="1"/>
          </p:cNvSpPr>
          <p:nvPr/>
        </p:nvSpPr>
        <p:spPr bwMode="auto">
          <a:xfrm>
            <a:off x="323850" y="3213100"/>
            <a:ext cx="82089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altLang="zh-CN" dirty="0">
                <a:solidFill>
                  <a:schemeClr val="tx1"/>
                </a:solidFill>
              </a:rPr>
              <a:t>2. </a:t>
            </a:r>
            <a:r>
              <a:rPr lang="zh-CN" altLang="en-US" dirty="0">
                <a:solidFill>
                  <a:schemeClr val="tx1"/>
                </a:solidFill>
              </a:rPr>
              <a:t>表</a:t>
            </a:r>
            <a:r>
              <a:rPr lang="zh-CN" altLang="en-US" dirty="0">
                <a:solidFill>
                  <a:srgbClr val="FF0066"/>
                </a:solidFill>
              </a:rPr>
              <a:t>现阶段正在进行的动作</a:t>
            </a:r>
            <a:r>
              <a:rPr lang="zh-CN" altLang="en-US" dirty="0">
                <a:solidFill>
                  <a:schemeClr val="tx1"/>
                </a:solidFill>
              </a:rPr>
              <a:t>，但是说话那一刻不一定在做。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0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0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0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/>
      <p:bldP spid="300036" grpId="0"/>
      <p:bldP spid="300037" grpId="0"/>
      <p:bldP spid="3000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74" name="Picture 58" descr="BAN_0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88913"/>
            <a:ext cx="6985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395288" y="195263"/>
            <a:ext cx="68405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/>
              <a:t>对比</a:t>
            </a:r>
            <a:r>
              <a:rPr lang="zh-CN" altLang="en-US" dirty="0">
                <a:solidFill>
                  <a:srgbClr val="FF0066"/>
                </a:solidFill>
              </a:rPr>
              <a:t>一般现在时</a:t>
            </a:r>
            <a:r>
              <a:rPr lang="zh-CN" altLang="en-US" dirty="0"/>
              <a:t>和</a:t>
            </a:r>
            <a:r>
              <a:rPr lang="zh-CN" altLang="en-US" dirty="0">
                <a:solidFill>
                  <a:srgbClr val="FF0066"/>
                </a:solidFill>
              </a:rPr>
              <a:t>现在进行时</a:t>
            </a:r>
            <a:r>
              <a:rPr lang="zh-CN" altLang="en-US" dirty="0"/>
              <a:t>：</a:t>
            </a:r>
          </a:p>
        </p:txBody>
      </p:sp>
      <p:graphicFrame>
        <p:nvGraphicFramePr>
          <p:cNvPr id="214073" name="Group 57"/>
          <p:cNvGraphicFramePr>
            <a:graphicFrameLocks noGrp="1"/>
          </p:cNvGraphicFramePr>
          <p:nvPr>
            <p:ph/>
          </p:nvPr>
        </p:nvGraphicFramePr>
        <p:xfrm>
          <a:off x="603250" y="1114425"/>
          <a:ext cx="8001000" cy="5057775"/>
        </p:xfrm>
        <a:graphic>
          <a:graphicData uri="http://schemas.openxmlformats.org/drawingml/2006/table">
            <a:tbl>
              <a:tblPr/>
              <a:tblGrid>
                <a:gridCol w="194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2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4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5D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一般现在时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5D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现在进行时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2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构成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be</a:t>
                      </a:r>
                      <a:r>
                        <a:rPr kumimoji="1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(am/ is/ are)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1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行为动词</a:t>
                      </a:r>
                      <a:r>
                        <a:rPr kumimoji="1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是动词</a:t>
                      </a:r>
                      <a:r>
                        <a:rPr kumimoji="1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原形或单三形式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 (am, is / are) + V-</a:t>
                      </a:r>
                      <a:r>
                        <a:rPr kumimoji="1" lang="en-US" altLang="zh-CN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ing</a:t>
                      </a:r>
                      <a:endParaRPr kumimoji="1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意义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表示</a:t>
                      </a:r>
                      <a:r>
                        <a:rPr kumimoji="1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习惯性或经常性</a:t>
                      </a:r>
                      <a:r>
                        <a:rPr kumimoji="1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的行为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表</a:t>
                      </a:r>
                      <a:r>
                        <a:rPr kumimoji="1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正在进行</a:t>
                      </a:r>
                      <a:r>
                        <a:rPr kumimoji="1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的行为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4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标志性时间状语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always, often, usually, sometimes, usually, never…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now, at the moment, look, listen…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4070" name="AutoShape 54"/>
          <p:cNvSpPr/>
          <p:nvPr/>
        </p:nvSpPr>
        <p:spPr bwMode="auto">
          <a:xfrm>
            <a:off x="2555875" y="2205038"/>
            <a:ext cx="215900" cy="6477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>
            <a:solidFill>
              <a:srgbClr val="80008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4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1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1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8"/>
          <p:cNvSpPr txBox="1">
            <a:spLocks noChangeArrowheads="1"/>
          </p:cNvSpPr>
          <p:nvPr/>
        </p:nvSpPr>
        <p:spPr bwMode="auto">
          <a:xfrm>
            <a:off x="323850" y="333375"/>
            <a:ext cx="8424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/>
              <a:t>比较以下的例子：</a:t>
            </a:r>
          </a:p>
        </p:txBody>
      </p:sp>
      <p:sp>
        <p:nvSpPr>
          <p:cNvPr id="205834" name="Rectangle 10"/>
          <p:cNvSpPr>
            <a:spLocks noChangeArrowheads="1"/>
          </p:cNvSpPr>
          <p:nvPr/>
        </p:nvSpPr>
        <p:spPr bwMode="auto">
          <a:xfrm>
            <a:off x="744538" y="4005263"/>
            <a:ext cx="70675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solidFill>
                  <a:srgbClr val="0045D0"/>
                </a:solidFill>
              </a:rPr>
              <a:t>They often come to China for a visit.</a:t>
            </a:r>
          </a:p>
          <a:p>
            <a:endParaRPr lang="en-US" altLang="zh-CN" i="1">
              <a:solidFill>
                <a:srgbClr val="0045D0"/>
              </a:solidFill>
            </a:endParaRPr>
          </a:p>
          <a:p>
            <a:r>
              <a:rPr lang="en-US" altLang="zh-CN" i="1">
                <a:solidFill>
                  <a:srgbClr val="0045D0"/>
                </a:solidFill>
              </a:rPr>
              <a:t>They are visiting China.</a:t>
            </a:r>
          </a:p>
        </p:txBody>
      </p:sp>
      <p:sp>
        <p:nvSpPr>
          <p:cNvPr id="205835" name="Rectangle 11"/>
          <p:cNvSpPr>
            <a:spLocks noChangeArrowheads="1"/>
          </p:cNvSpPr>
          <p:nvPr/>
        </p:nvSpPr>
        <p:spPr bwMode="auto">
          <a:xfrm>
            <a:off x="755650" y="2598738"/>
            <a:ext cx="58229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solidFill>
                  <a:srgbClr val="0045D0"/>
                </a:solidFill>
              </a:rPr>
              <a:t>He cleans his room every day.</a:t>
            </a:r>
          </a:p>
          <a:p>
            <a:r>
              <a:rPr lang="en-US" altLang="zh-CN" i="1">
                <a:solidFill>
                  <a:srgbClr val="0045D0"/>
                </a:solidFill>
              </a:rPr>
              <a:t>He is cleaning his room now.</a:t>
            </a:r>
          </a:p>
        </p:txBody>
      </p:sp>
      <p:sp>
        <p:nvSpPr>
          <p:cNvPr id="205836" name="Rectangle 12"/>
          <p:cNvSpPr>
            <a:spLocks noChangeArrowheads="1"/>
          </p:cNvSpPr>
          <p:nvPr/>
        </p:nvSpPr>
        <p:spPr bwMode="auto">
          <a:xfrm>
            <a:off x="755650" y="1196975"/>
            <a:ext cx="6242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i="1" dirty="0">
                <a:solidFill>
                  <a:srgbClr val="0045D0"/>
                </a:solidFill>
              </a:rPr>
              <a:t>They have a lot of friends.     </a:t>
            </a:r>
          </a:p>
          <a:p>
            <a:r>
              <a:rPr lang="en-US" altLang="zh-CN" i="1" dirty="0">
                <a:solidFill>
                  <a:srgbClr val="0045D0"/>
                </a:solidFill>
              </a:rPr>
              <a:t>They are having a lot of friends.</a:t>
            </a:r>
          </a:p>
        </p:txBody>
      </p:sp>
      <p:sp>
        <p:nvSpPr>
          <p:cNvPr id="205837" name="AutoShape 13"/>
          <p:cNvSpPr/>
          <p:nvPr/>
        </p:nvSpPr>
        <p:spPr bwMode="auto">
          <a:xfrm>
            <a:off x="539750" y="1484313"/>
            <a:ext cx="215900" cy="649287"/>
          </a:xfrm>
          <a:prstGeom prst="leftBrace">
            <a:avLst>
              <a:gd name="adj1" fmla="val 25061"/>
              <a:gd name="adj2" fmla="val 50000"/>
            </a:avLst>
          </a:prstGeom>
          <a:noFill/>
          <a:ln w="38100">
            <a:solidFill>
              <a:srgbClr val="FF99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38" name="AutoShape 14"/>
          <p:cNvSpPr/>
          <p:nvPr/>
        </p:nvSpPr>
        <p:spPr bwMode="auto">
          <a:xfrm>
            <a:off x="539750" y="2852738"/>
            <a:ext cx="215900" cy="649287"/>
          </a:xfrm>
          <a:prstGeom prst="leftBrace">
            <a:avLst>
              <a:gd name="adj1" fmla="val 25061"/>
              <a:gd name="adj2" fmla="val 50000"/>
            </a:avLst>
          </a:prstGeom>
          <a:noFill/>
          <a:ln w="38100">
            <a:solidFill>
              <a:srgbClr val="FF99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39" name="AutoShape 15"/>
          <p:cNvSpPr/>
          <p:nvPr/>
        </p:nvSpPr>
        <p:spPr bwMode="auto">
          <a:xfrm>
            <a:off x="539750" y="4292600"/>
            <a:ext cx="287338" cy="1152525"/>
          </a:xfrm>
          <a:prstGeom prst="leftBrace">
            <a:avLst>
              <a:gd name="adj1" fmla="val 33425"/>
              <a:gd name="adj2" fmla="val 50000"/>
            </a:avLst>
          </a:prstGeom>
          <a:noFill/>
          <a:ln w="38100">
            <a:solidFill>
              <a:srgbClr val="FF99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40" name="Text Box 16"/>
          <p:cNvSpPr txBox="1">
            <a:spLocks noChangeArrowheads="1"/>
          </p:cNvSpPr>
          <p:nvPr/>
        </p:nvSpPr>
        <p:spPr bwMode="auto">
          <a:xfrm>
            <a:off x="6443663" y="1203325"/>
            <a:ext cx="2160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66"/>
                </a:solidFill>
              </a:rPr>
              <a:t>√ </a:t>
            </a:r>
            <a:r>
              <a:rPr lang="zh-CN" altLang="en-US"/>
              <a:t>表状态</a:t>
            </a:r>
          </a:p>
        </p:txBody>
      </p:sp>
      <p:sp>
        <p:nvSpPr>
          <p:cNvPr id="205841" name="Text Box 17"/>
          <p:cNvSpPr txBox="1">
            <a:spLocks noChangeArrowheads="1"/>
          </p:cNvSpPr>
          <p:nvPr/>
        </p:nvSpPr>
        <p:spPr bwMode="auto">
          <a:xfrm>
            <a:off x="7235825" y="1773238"/>
            <a:ext cx="792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66"/>
                </a:solidFill>
              </a:rPr>
              <a:t>×</a:t>
            </a:r>
          </a:p>
        </p:txBody>
      </p:sp>
      <p:sp>
        <p:nvSpPr>
          <p:cNvPr id="205842" name="Text Box 18"/>
          <p:cNvSpPr txBox="1">
            <a:spLocks noChangeArrowheads="1"/>
          </p:cNvSpPr>
          <p:nvPr/>
        </p:nvSpPr>
        <p:spPr bwMode="auto">
          <a:xfrm>
            <a:off x="6659563" y="2565400"/>
            <a:ext cx="24844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/>
              <a:t>每天都打扫</a:t>
            </a:r>
          </a:p>
        </p:txBody>
      </p:sp>
      <p:sp>
        <p:nvSpPr>
          <p:cNvPr id="205843" name="Text Box 19"/>
          <p:cNvSpPr txBox="1">
            <a:spLocks noChangeArrowheads="1"/>
          </p:cNvSpPr>
          <p:nvPr/>
        </p:nvSpPr>
        <p:spPr bwMode="auto">
          <a:xfrm>
            <a:off x="6588125" y="3141663"/>
            <a:ext cx="28082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/>
              <a:t>现在在打扫</a:t>
            </a:r>
          </a:p>
        </p:txBody>
      </p:sp>
      <p:sp>
        <p:nvSpPr>
          <p:cNvPr id="205844" name="Text Box 20"/>
          <p:cNvSpPr txBox="1">
            <a:spLocks noChangeArrowheads="1"/>
          </p:cNvSpPr>
          <p:nvPr/>
        </p:nvSpPr>
        <p:spPr bwMode="auto">
          <a:xfrm>
            <a:off x="4643438" y="4581525"/>
            <a:ext cx="3889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/>
              <a:t>经常来中国观光</a:t>
            </a:r>
          </a:p>
        </p:txBody>
      </p:sp>
      <p:sp>
        <p:nvSpPr>
          <p:cNvPr id="205845" name="Text Box 21"/>
          <p:cNvSpPr txBox="1">
            <a:spLocks noChangeArrowheads="1"/>
          </p:cNvSpPr>
          <p:nvPr/>
        </p:nvSpPr>
        <p:spPr bwMode="auto">
          <a:xfrm>
            <a:off x="3995738" y="5661025"/>
            <a:ext cx="4392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/>
              <a:t>现在在中国观光</a:t>
            </a:r>
          </a:p>
        </p:txBody>
      </p:sp>
      <p:sp>
        <p:nvSpPr>
          <p:cNvPr id="205846" name="Line 22"/>
          <p:cNvSpPr>
            <a:spLocks noChangeShapeType="1"/>
          </p:cNvSpPr>
          <p:nvPr/>
        </p:nvSpPr>
        <p:spPr bwMode="auto">
          <a:xfrm>
            <a:off x="1835150" y="1773238"/>
            <a:ext cx="9350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47" name="Line 23"/>
          <p:cNvSpPr>
            <a:spLocks noChangeShapeType="1"/>
          </p:cNvSpPr>
          <p:nvPr/>
        </p:nvSpPr>
        <p:spPr bwMode="auto">
          <a:xfrm>
            <a:off x="1908175" y="2420938"/>
            <a:ext cx="19431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48" name="Line 24"/>
          <p:cNvSpPr>
            <a:spLocks noChangeShapeType="1"/>
          </p:cNvSpPr>
          <p:nvPr/>
        </p:nvSpPr>
        <p:spPr bwMode="auto">
          <a:xfrm>
            <a:off x="1547813" y="3213100"/>
            <a:ext cx="10795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49" name="Line 25"/>
          <p:cNvSpPr>
            <a:spLocks noChangeShapeType="1"/>
          </p:cNvSpPr>
          <p:nvPr/>
        </p:nvSpPr>
        <p:spPr bwMode="auto">
          <a:xfrm>
            <a:off x="1476375" y="3789363"/>
            <a:ext cx="2159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50" name="Line 26"/>
          <p:cNvSpPr>
            <a:spLocks noChangeShapeType="1"/>
          </p:cNvSpPr>
          <p:nvPr/>
        </p:nvSpPr>
        <p:spPr bwMode="auto">
          <a:xfrm>
            <a:off x="2987675" y="4652963"/>
            <a:ext cx="93503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51" name="Line 27"/>
          <p:cNvSpPr>
            <a:spLocks noChangeShapeType="1"/>
          </p:cNvSpPr>
          <p:nvPr/>
        </p:nvSpPr>
        <p:spPr bwMode="auto">
          <a:xfrm>
            <a:off x="1908175" y="5734050"/>
            <a:ext cx="2016125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52" name="Oval 28"/>
          <p:cNvSpPr>
            <a:spLocks noChangeArrowheads="1"/>
          </p:cNvSpPr>
          <p:nvPr/>
        </p:nvSpPr>
        <p:spPr bwMode="auto">
          <a:xfrm>
            <a:off x="1835150" y="4076700"/>
            <a:ext cx="1081088" cy="5762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53" name="Oval 29"/>
          <p:cNvSpPr>
            <a:spLocks noChangeArrowheads="1"/>
          </p:cNvSpPr>
          <p:nvPr/>
        </p:nvSpPr>
        <p:spPr bwMode="auto">
          <a:xfrm>
            <a:off x="5364163" y="3284538"/>
            <a:ext cx="1009650" cy="5048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0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0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0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0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0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20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0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0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0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20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20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20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20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205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20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20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500"/>
                                        <p:tgtEl>
                                          <p:spTgt spid="20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20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500"/>
                                        <p:tgtEl>
                                          <p:spTgt spid="20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4" grpId="0"/>
      <p:bldP spid="205835" grpId="0"/>
      <p:bldP spid="205836" grpId="0"/>
      <p:bldP spid="205837" grpId="0" animBg="1"/>
      <p:bldP spid="205838" grpId="0" animBg="1"/>
      <p:bldP spid="205839" grpId="0" animBg="1"/>
      <p:bldP spid="205840" grpId="0"/>
      <p:bldP spid="205841" grpId="0"/>
      <p:bldP spid="205842" grpId="0"/>
      <p:bldP spid="205843" grpId="0"/>
      <p:bldP spid="205844" grpId="0"/>
      <p:bldP spid="205845" grpId="0"/>
      <p:bldP spid="205846" grpId="0" animBg="1"/>
      <p:bldP spid="205847" grpId="0" animBg="1"/>
      <p:bldP spid="205848" grpId="0" animBg="1"/>
      <p:bldP spid="205849" grpId="0" animBg="1"/>
      <p:bldP spid="205850" grpId="0" animBg="1"/>
      <p:bldP spid="205851" grpId="0" animBg="1"/>
      <p:bldP spid="205852" grpId="0" animBg="1"/>
      <p:bldP spid="2058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609600" y="1905000"/>
            <a:ext cx="8534400" cy="1600200"/>
          </a:xfrm>
          <a:prstGeom prst="homePlate">
            <a:avLst>
              <a:gd name="adj" fmla="val 133333"/>
            </a:avLst>
          </a:prstGeom>
          <a:solidFill>
            <a:srgbClr val="CCFFFF">
              <a:alpha val="61960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7162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dirty="0">
                <a:solidFill>
                  <a:schemeClr val="accent2"/>
                </a:solidFill>
                <a:ea typeface="楷体_GB2312" pitchFamily="49" charset="-122"/>
              </a:rPr>
              <a:t>以下部分为课本练习，供老师在对答案时选择使用。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ChangeArrowheads="1"/>
          </p:cNvSpPr>
          <p:nvPr/>
        </p:nvSpPr>
        <p:spPr bwMode="auto">
          <a:xfrm>
            <a:off x="395288" y="1412875"/>
            <a:ext cx="8424862" cy="2520950"/>
          </a:xfrm>
          <a:prstGeom prst="rect">
            <a:avLst/>
          </a:prstGeom>
          <a:solidFill>
            <a:srgbClr val="FF99CC">
              <a:alpha val="7097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1" name="Rectangle 9"/>
          <p:cNvSpPr>
            <a:spLocks noChangeArrowheads="1"/>
          </p:cNvSpPr>
          <p:nvPr/>
        </p:nvSpPr>
        <p:spPr bwMode="auto">
          <a:xfrm>
            <a:off x="468313" y="1484313"/>
            <a:ext cx="8280400" cy="2376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152400" y="76200"/>
            <a:ext cx="9906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kumimoji="0" lang="en-US" altLang="zh-CN">
                <a:solidFill>
                  <a:srgbClr val="3333FF"/>
                </a:solidFill>
              </a:rPr>
              <a:t>P64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33400" y="688975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116013" y="627063"/>
            <a:ext cx="7200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0045D0"/>
                </a:solidFill>
                <a:latin typeface="Arial Narrow" panose="020B0606020202030204" pitchFamily="34" charset="0"/>
              </a:rPr>
              <a:t>Work in pairs.</a:t>
            </a:r>
          </a:p>
        </p:txBody>
      </p:sp>
      <p:sp>
        <p:nvSpPr>
          <p:cNvPr id="274439" name="Rectangle 7"/>
          <p:cNvSpPr>
            <a:spLocks noChangeArrowheads="1"/>
          </p:cNvSpPr>
          <p:nvPr/>
        </p:nvSpPr>
        <p:spPr bwMode="auto">
          <a:xfrm>
            <a:off x="525463" y="1484313"/>
            <a:ext cx="815022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Student A: Choose a picture. Say what the people are doing.</a:t>
            </a:r>
          </a:p>
          <a:p>
            <a:r>
              <a:rPr lang="en-US" altLang="zh-CN" dirty="0"/>
              <a:t>Student B: Guess which picture Student A is describing.</a:t>
            </a:r>
          </a:p>
        </p:txBody>
      </p:sp>
      <p:sp>
        <p:nvSpPr>
          <p:cNvPr id="274442" name="Text Box 10"/>
          <p:cNvSpPr txBox="1">
            <a:spLocks noChangeArrowheads="1"/>
          </p:cNvSpPr>
          <p:nvPr/>
        </p:nvSpPr>
        <p:spPr bwMode="auto">
          <a:xfrm>
            <a:off x="466725" y="4076700"/>
            <a:ext cx="64817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A:</a:t>
            </a:r>
            <a:r>
              <a:rPr lang="en-US" altLang="zh-CN" i="1" dirty="0">
                <a:solidFill>
                  <a:srgbClr val="6600CC"/>
                </a:solidFill>
              </a:rPr>
              <a:t> They are watching TV.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dirty="0">
                <a:solidFill>
                  <a:srgbClr val="004EEA"/>
                </a:solidFill>
              </a:rPr>
              <a:t>B:</a:t>
            </a:r>
            <a:r>
              <a:rPr lang="en-US" altLang="zh-CN" i="1" dirty="0">
                <a:solidFill>
                  <a:srgbClr val="6600CC"/>
                </a:solidFill>
              </a:rPr>
              <a:t> Is it Picture 4?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A:</a:t>
            </a:r>
            <a:r>
              <a:rPr lang="en-US" altLang="zh-CN" i="1" dirty="0">
                <a:solidFill>
                  <a:srgbClr val="6600CC"/>
                </a:solidFill>
              </a:rPr>
              <a:t> Yes, it is./ No, it isn’t.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4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9" grpId="0"/>
      <p:bldP spid="2744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460" name="Picture 4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4076700"/>
            <a:ext cx="3175000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461" name="Picture 5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633056">
            <a:off x="395288" y="765175"/>
            <a:ext cx="2484437" cy="185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462" name="Picture 6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1341438"/>
            <a:ext cx="2736850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463" name="Picture 7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13179">
            <a:off x="6084888" y="981075"/>
            <a:ext cx="2592387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464" name="Picture 8" descr="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618441">
            <a:off x="1350169" y="2977357"/>
            <a:ext cx="1870075" cy="334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7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4"/>
          <p:cNvSpPr>
            <a:spLocks noChangeArrowheads="1"/>
          </p:cNvSpPr>
          <p:nvPr/>
        </p:nvSpPr>
        <p:spPr bwMode="auto">
          <a:xfrm>
            <a:off x="152400" y="76200"/>
            <a:ext cx="9906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kumimoji="0" lang="en-US" altLang="zh-CN">
                <a:solidFill>
                  <a:srgbClr val="3333FF"/>
                </a:solidFill>
              </a:rPr>
              <a:t>P64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468313" y="617538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1042988" y="620713"/>
            <a:ext cx="7705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4EEA"/>
                </a:solidFill>
                <a:latin typeface="Arial Narrow" panose="020B0606020202030204" pitchFamily="34" charset="0"/>
              </a:rPr>
              <a:t>Write questions and short answers.</a:t>
            </a:r>
          </a:p>
        </p:txBody>
      </p:sp>
      <p:sp>
        <p:nvSpPr>
          <p:cNvPr id="276487" name="Text Box 7"/>
          <p:cNvSpPr txBox="1">
            <a:spLocks noChangeArrowheads="1"/>
          </p:cNvSpPr>
          <p:nvPr/>
        </p:nvSpPr>
        <p:spPr bwMode="auto">
          <a:xfrm>
            <a:off x="827088" y="1628775"/>
            <a:ext cx="7345362" cy="1228725"/>
          </a:xfrm>
          <a:prstGeom prst="rect">
            <a:avLst/>
          </a:prstGeom>
          <a:noFill/>
          <a:ln w="38100" algn="ctr">
            <a:solidFill>
              <a:srgbClr val="33996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 err="1"/>
              <a:t>Lingling’s</a:t>
            </a:r>
            <a:r>
              <a:rPr lang="en-US" altLang="zh-CN" dirty="0"/>
              <a:t> mother / learning a lion dance?</a:t>
            </a:r>
          </a:p>
        </p:txBody>
      </p:sp>
      <p:sp>
        <p:nvSpPr>
          <p:cNvPr id="276488" name="Rectangle 8"/>
          <p:cNvSpPr>
            <a:spLocks noChangeArrowheads="1"/>
          </p:cNvSpPr>
          <p:nvPr/>
        </p:nvSpPr>
        <p:spPr bwMode="auto">
          <a:xfrm>
            <a:off x="827088" y="3573463"/>
            <a:ext cx="7345362" cy="1778000"/>
          </a:xfrm>
          <a:prstGeom prst="rect">
            <a:avLst/>
          </a:prstGeom>
          <a:noFill/>
          <a:ln w="38100" algn="ctr">
            <a:solidFill>
              <a:srgbClr val="33996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— Is </a:t>
            </a:r>
            <a:r>
              <a:rPr lang="en-US" altLang="zh-CN" dirty="0" err="1"/>
              <a:t>Lingling’s</a:t>
            </a:r>
            <a:r>
              <a:rPr lang="en-US" altLang="zh-CN" dirty="0"/>
              <a:t> mother learning a lion dance?</a:t>
            </a:r>
          </a:p>
          <a:p>
            <a:r>
              <a:rPr lang="en-US" altLang="zh-CN" dirty="0"/>
              <a:t>— No, she isn’t.</a:t>
            </a:r>
          </a:p>
        </p:txBody>
      </p:sp>
      <p:sp>
        <p:nvSpPr>
          <p:cNvPr id="276489" name="AutoShape 9"/>
          <p:cNvSpPr>
            <a:spLocks noChangeArrowheads="1"/>
          </p:cNvSpPr>
          <p:nvPr/>
        </p:nvSpPr>
        <p:spPr bwMode="auto">
          <a:xfrm>
            <a:off x="4067175" y="2924175"/>
            <a:ext cx="431800" cy="504825"/>
          </a:xfrm>
          <a:prstGeom prst="downArrow">
            <a:avLst>
              <a:gd name="adj1" fmla="val 50000"/>
              <a:gd name="adj2" fmla="val 29228"/>
            </a:avLst>
          </a:prstGeom>
          <a:solidFill>
            <a:srgbClr val="FFFF99"/>
          </a:solidFill>
          <a:ln w="19050" algn="ctr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6" grpId="0"/>
      <p:bldP spid="276487" grpId="0" animBg="1"/>
      <p:bldP spid="276488" grpId="0" animBg="1"/>
      <p:bldP spid="2764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air%20readi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908050"/>
            <a:ext cx="180022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900113" y="2133600"/>
            <a:ext cx="6624637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5000"/>
              </a:spcBef>
            </a:pPr>
            <a:r>
              <a:rPr kumimoji="0" lang="en-US" altLang="zh-CN" dirty="0">
                <a:solidFill>
                  <a:schemeClr val="tx1"/>
                </a:solidFill>
              </a:rPr>
              <a:t>1. To ask and answer with the interrogative form of the present continuous tense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</a:pPr>
            <a:r>
              <a:rPr kumimoji="0" lang="en-US" altLang="zh-CN" dirty="0">
                <a:solidFill>
                  <a:schemeClr val="tx1"/>
                </a:solidFill>
              </a:rPr>
              <a:t>2. To use </a:t>
            </a:r>
            <a:r>
              <a:rPr kumimoji="0" lang="en-US" altLang="zh-CN" i="1" dirty="0">
                <a:solidFill>
                  <a:srgbClr val="FF0066"/>
                </a:solidFill>
              </a:rPr>
              <a:t>before</a:t>
            </a:r>
            <a:r>
              <a:rPr kumimoji="0" lang="en-US" altLang="zh-CN" dirty="0">
                <a:solidFill>
                  <a:schemeClr val="tx1"/>
                </a:solidFill>
              </a:rPr>
              <a:t> to express time order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00113" y="1341438"/>
            <a:ext cx="2808287" cy="679450"/>
          </a:xfrm>
          <a:prstGeom prst="rect">
            <a:avLst/>
          </a:prstGeom>
          <a:solidFill>
            <a:srgbClr val="00FFFF"/>
          </a:solidFill>
          <a:ln w="38100" cmpd="dbl" algn="ctr">
            <a:solidFill>
              <a:srgbClr val="3399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zh-CN" dirty="0">
                <a:solidFill>
                  <a:schemeClr val="tx1"/>
                </a:solidFill>
              </a:rPr>
              <a:t>Objectives</a:t>
            </a:r>
            <a:r>
              <a:rPr kumimoji="0" lang="zh-CN" altLang="en-US" dirty="0">
                <a:solidFill>
                  <a:schemeClr val="tx1"/>
                </a:solidFill>
              </a:rPr>
              <a:t>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8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497887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AutoNum type="arabicPeriod"/>
            </a:pPr>
            <a:r>
              <a:rPr lang="en-US" altLang="zh-CN" dirty="0" err="1"/>
              <a:t>Lingling’s</a:t>
            </a:r>
            <a:r>
              <a:rPr lang="en-US" altLang="zh-CN" dirty="0"/>
              <a:t> mother/ cleaning the house?</a:t>
            </a:r>
          </a:p>
          <a:p>
            <a:pPr eaLnBrk="1" hangingPunct="1">
              <a:spcBef>
                <a:spcPct val="15000"/>
              </a:spcBef>
              <a:buFontTx/>
              <a:buAutoNum type="arabicPeriod"/>
            </a:pPr>
            <a:endParaRPr lang="en-US" altLang="zh-CN" dirty="0"/>
          </a:p>
          <a:p>
            <a:pPr eaLnBrk="1" hangingPunct="1">
              <a:spcBef>
                <a:spcPct val="15000"/>
              </a:spcBef>
              <a:buFontTx/>
              <a:buAutoNum type="arabicPeriod"/>
            </a:pPr>
            <a:endParaRPr lang="en-US" altLang="zh-CN" dirty="0"/>
          </a:p>
          <a:p>
            <a:pPr eaLnBrk="1" hangingPunct="1">
              <a:spcBef>
                <a:spcPct val="15000"/>
              </a:spcBef>
            </a:pPr>
            <a:r>
              <a:rPr lang="en-US" altLang="zh-CN" dirty="0"/>
              <a:t>2. </a:t>
            </a:r>
            <a:r>
              <a:rPr lang="en-US" altLang="zh-CN" dirty="0" err="1"/>
              <a:t>Lingling’s</a:t>
            </a:r>
            <a:r>
              <a:rPr lang="en-US" altLang="zh-CN" dirty="0"/>
              <a:t> father / making lanterns?</a:t>
            </a:r>
          </a:p>
          <a:p>
            <a:pPr eaLnBrk="1" hangingPunct="1">
              <a:spcBef>
                <a:spcPct val="15000"/>
              </a:spcBef>
            </a:pPr>
            <a:endParaRPr lang="en-US" altLang="zh-CN" dirty="0"/>
          </a:p>
          <a:p>
            <a:pPr eaLnBrk="1" hangingPunct="1">
              <a:spcBef>
                <a:spcPct val="15000"/>
              </a:spcBef>
            </a:pPr>
            <a:endParaRPr lang="en-US" altLang="zh-CN" dirty="0"/>
          </a:p>
          <a:p>
            <a:pPr eaLnBrk="1" hangingPunct="1">
              <a:spcBef>
                <a:spcPct val="15000"/>
              </a:spcBef>
            </a:pPr>
            <a:r>
              <a:rPr lang="en-US" altLang="zh-CN" dirty="0"/>
              <a:t>3. </a:t>
            </a:r>
            <a:r>
              <a:rPr lang="en-US" altLang="zh-CN" dirty="0" err="1"/>
              <a:t>Lingling’s</a:t>
            </a:r>
            <a:r>
              <a:rPr lang="en-US" altLang="zh-CN" dirty="0"/>
              <a:t> aunt / cooking the meal?</a:t>
            </a:r>
          </a:p>
        </p:txBody>
      </p:sp>
      <p:sp>
        <p:nvSpPr>
          <p:cNvPr id="277509" name="Text Box 5"/>
          <p:cNvSpPr txBox="1">
            <a:spLocks noChangeArrowheads="1"/>
          </p:cNvSpPr>
          <p:nvPr/>
        </p:nvSpPr>
        <p:spPr bwMode="auto">
          <a:xfrm>
            <a:off x="684213" y="1138238"/>
            <a:ext cx="79216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i="1" dirty="0">
                <a:solidFill>
                  <a:srgbClr val="6600CC"/>
                </a:solidFill>
              </a:rPr>
              <a:t>— Is </a:t>
            </a:r>
            <a:r>
              <a:rPr lang="en-US" altLang="zh-CN" sz="3200" i="1" dirty="0" err="1">
                <a:solidFill>
                  <a:srgbClr val="6600CC"/>
                </a:solidFill>
              </a:rPr>
              <a:t>Lingling’s</a:t>
            </a:r>
            <a:r>
              <a:rPr lang="en-US" altLang="zh-CN" sz="3200" i="1" dirty="0">
                <a:solidFill>
                  <a:srgbClr val="6600CC"/>
                </a:solidFill>
              </a:rPr>
              <a:t> mother cleaning the house?</a:t>
            </a:r>
          </a:p>
          <a:p>
            <a:pPr eaLnBrk="1" hangingPunct="1"/>
            <a:r>
              <a:rPr lang="en-US" altLang="zh-CN" sz="3200" i="1" dirty="0">
                <a:solidFill>
                  <a:srgbClr val="6600CC"/>
                </a:solidFill>
              </a:rPr>
              <a:t>— Yes, she is.</a:t>
            </a:r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684213" y="3009900"/>
            <a:ext cx="79216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i="1">
                <a:solidFill>
                  <a:srgbClr val="6600CC"/>
                </a:solidFill>
              </a:rPr>
              <a:t>— Is Lingling’s father making lanterns?</a:t>
            </a:r>
          </a:p>
          <a:p>
            <a:pPr eaLnBrk="1" hangingPunct="1"/>
            <a:r>
              <a:rPr lang="en-US" altLang="zh-CN" sz="3200" i="1">
                <a:solidFill>
                  <a:srgbClr val="6600CC"/>
                </a:solidFill>
              </a:rPr>
              <a:t>— No, he isn’t.</a:t>
            </a:r>
          </a:p>
        </p:txBody>
      </p:sp>
      <p:sp>
        <p:nvSpPr>
          <p:cNvPr id="277511" name="Text Box 7"/>
          <p:cNvSpPr txBox="1">
            <a:spLocks noChangeArrowheads="1"/>
          </p:cNvSpPr>
          <p:nvPr/>
        </p:nvSpPr>
        <p:spPr bwMode="auto">
          <a:xfrm>
            <a:off x="684213" y="4883150"/>
            <a:ext cx="79216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i="1">
                <a:solidFill>
                  <a:srgbClr val="6600CC"/>
                </a:solidFill>
              </a:rPr>
              <a:t>— Is Lingling’s aunt cooking the meal?</a:t>
            </a:r>
          </a:p>
          <a:p>
            <a:pPr eaLnBrk="1" hangingPunct="1"/>
            <a:r>
              <a:rPr lang="en-US" altLang="zh-CN" sz="3200" i="1">
                <a:solidFill>
                  <a:srgbClr val="6600CC"/>
                </a:solidFill>
              </a:rPr>
              <a:t>— No, she isn’t.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7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7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7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9" grpId="0"/>
      <p:bldP spid="277510" grpId="0"/>
      <p:bldP spid="2775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250825" y="404813"/>
            <a:ext cx="8713788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4. Lingling’s grandma / sweeping the floor?</a:t>
            </a:r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r>
              <a:rPr lang="en-US" altLang="zh-CN"/>
              <a:t>5. Daming and Betty / learning a lion dance?</a:t>
            </a:r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r>
              <a:rPr lang="en-US" altLang="zh-CN"/>
              <a:t>6. Lingling’s family / getting ready for Spring Festival?</a:t>
            </a:r>
          </a:p>
        </p:txBody>
      </p:sp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539750" y="1052513"/>
            <a:ext cx="79216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i="1">
                <a:solidFill>
                  <a:srgbClr val="6600CC"/>
                </a:solidFill>
              </a:rPr>
              <a:t>— Is Lingling’s grandma sweeping the floor?</a:t>
            </a:r>
          </a:p>
          <a:p>
            <a:pPr eaLnBrk="1" hangingPunct="1"/>
            <a:r>
              <a:rPr lang="en-US" altLang="zh-CN" sz="3200" i="1">
                <a:solidFill>
                  <a:srgbClr val="6600CC"/>
                </a:solidFill>
              </a:rPr>
              <a:t>— No, she isn’t.</a:t>
            </a:r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539750" y="2636838"/>
            <a:ext cx="838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i="1">
                <a:solidFill>
                  <a:srgbClr val="6600CC"/>
                </a:solidFill>
              </a:rPr>
              <a:t>— Are Daming and Betty learning a lion dance?</a:t>
            </a:r>
          </a:p>
          <a:p>
            <a:pPr eaLnBrk="1" hangingPunct="1"/>
            <a:r>
              <a:rPr lang="en-US" altLang="zh-CN" sz="3200" i="1">
                <a:solidFill>
                  <a:srgbClr val="6600CC"/>
                </a:solidFill>
              </a:rPr>
              <a:t>— Yes, they are.</a:t>
            </a:r>
          </a:p>
        </p:txBody>
      </p:sp>
      <p:sp>
        <p:nvSpPr>
          <p:cNvPr id="286727" name="Text Box 7"/>
          <p:cNvSpPr txBox="1">
            <a:spLocks noChangeArrowheads="1"/>
          </p:cNvSpPr>
          <p:nvPr/>
        </p:nvSpPr>
        <p:spPr bwMode="auto">
          <a:xfrm>
            <a:off x="682625" y="4941888"/>
            <a:ext cx="8137525" cy="15541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i="1">
                <a:solidFill>
                  <a:srgbClr val="6600CC"/>
                </a:solidFill>
              </a:rPr>
              <a:t>— Is Lingling’s family getting ready for Spring Festival?</a:t>
            </a:r>
          </a:p>
          <a:p>
            <a:pPr eaLnBrk="1" hangingPunct="1"/>
            <a:r>
              <a:rPr lang="en-US" altLang="zh-CN" sz="3200" i="1">
                <a:solidFill>
                  <a:srgbClr val="6600CC"/>
                </a:solidFill>
              </a:rPr>
              <a:t>— Yes, they are.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6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86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86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5" grpId="0"/>
      <p:bldP spid="286726" grpId="0"/>
      <p:bldP spid="2867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4"/>
          <p:cNvSpPr>
            <a:spLocks noChangeArrowheads="1"/>
          </p:cNvSpPr>
          <p:nvPr/>
        </p:nvSpPr>
        <p:spPr bwMode="auto">
          <a:xfrm>
            <a:off x="1042988" y="908050"/>
            <a:ext cx="9906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kumimoji="0" lang="en-US" altLang="zh-CN">
                <a:solidFill>
                  <a:srgbClr val="3333FF"/>
                </a:solidFill>
              </a:rPr>
              <a:t>P64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1331913" y="1557338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1865314" y="1517650"/>
            <a:ext cx="7099174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8000"/>
                </a:solidFill>
                <a:latin typeface="Arial Narrow" panose="020B0606020202030204" pitchFamily="34" charset="0"/>
              </a:rPr>
              <a:t>Write questions and answers about the pictures in Activity 1.</a:t>
            </a:r>
          </a:p>
        </p:txBody>
      </p:sp>
      <p:sp>
        <p:nvSpPr>
          <p:cNvPr id="278535" name="Text Box 7"/>
          <p:cNvSpPr txBox="1">
            <a:spLocks noChangeArrowheads="1"/>
          </p:cNvSpPr>
          <p:nvPr/>
        </p:nvSpPr>
        <p:spPr bwMode="auto">
          <a:xfrm>
            <a:off x="1692275" y="3068638"/>
            <a:ext cx="547370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CN"/>
              <a:t>— What’s the boy doing?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/>
              <a:t>— He is using a computer.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8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6"/>
          <p:cNvSpPr txBox="1">
            <a:spLocks noChangeArrowheads="1"/>
          </p:cNvSpPr>
          <p:nvPr/>
        </p:nvSpPr>
        <p:spPr bwMode="auto">
          <a:xfrm>
            <a:off x="611188" y="712788"/>
            <a:ext cx="8208962" cy="545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solidFill>
                  <a:srgbClr val="660066"/>
                </a:solidFill>
              </a:rPr>
              <a:t>Possible answers:</a:t>
            </a:r>
          </a:p>
          <a:p>
            <a:pPr eaLnBrk="1" hangingPunct="1">
              <a:buFontTx/>
              <a:buAutoNum type="arabicPeriod"/>
            </a:pPr>
            <a:r>
              <a:rPr lang="en-US" altLang="zh-CN" sz="3200" dirty="0"/>
              <a:t> — What are the father and daughter doing?</a:t>
            </a:r>
          </a:p>
          <a:p>
            <a:pPr eaLnBrk="1" hangingPunct="1"/>
            <a:r>
              <a:rPr lang="en-US" altLang="zh-CN" sz="3200" dirty="0"/>
              <a:t>   — They’re cooking.</a:t>
            </a:r>
          </a:p>
          <a:p>
            <a:pPr eaLnBrk="1" hangingPunct="1"/>
            <a:r>
              <a:rPr lang="en-US" altLang="zh-CN" sz="3200" dirty="0"/>
              <a:t>2. — What’s the grandma doing?</a:t>
            </a:r>
          </a:p>
          <a:p>
            <a:pPr eaLnBrk="1" hangingPunct="1"/>
            <a:r>
              <a:rPr lang="en-US" altLang="zh-CN" sz="3200" dirty="0"/>
              <a:t>    — She is making red lanterns.</a:t>
            </a:r>
          </a:p>
          <a:p>
            <a:pPr eaLnBrk="1" hangingPunct="1"/>
            <a:r>
              <a:rPr lang="en-US" altLang="zh-CN" sz="3200" dirty="0"/>
              <a:t>3. — What are the mother and son doing?</a:t>
            </a:r>
          </a:p>
          <a:p>
            <a:pPr eaLnBrk="1" hangingPunct="1"/>
            <a:r>
              <a:rPr lang="en-US" altLang="zh-CN" sz="3200" dirty="0"/>
              <a:t>   — They’re using the computer.</a:t>
            </a:r>
          </a:p>
          <a:p>
            <a:pPr eaLnBrk="1" hangingPunct="1"/>
            <a:r>
              <a:rPr lang="en-US" altLang="zh-CN" sz="3200" dirty="0"/>
              <a:t>4. — What are the family doing?</a:t>
            </a:r>
          </a:p>
          <a:p>
            <a:pPr eaLnBrk="1" hangingPunct="1"/>
            <a:r>
              <a:rPr lang="en-US" altLang="zh-CN" sz="3200" dirty="0"/>
              <a:t>   — They’re watching TV.</a:t>
            </a:r>
          </a:p>
          <a:p>
            <a:pPr eaLnBrk="1" hangingPunct="1"/>
            <a:r>
              <a:rPr lang="en-US" altLang="zh-CN" sz="3200" dirty="0"/>
              <a:t>5. — What are they doing?</a:t>
            </a:r>
          </a:p>
          <a:p>
            <a:pPr eaLnBrk="1" hangingPunct="1"/>
            <a:r>
              <a:rPr lang="en-US" altLang="zh-CN" sz="3200" dirty="0"/>
              <a:t>   — They’re doing/ learning a lion dance.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4"/>
          <p:cNvSpPr>
            <a:spLocks noChangeArrowheads="1"/>
          </p:cNvSpPr>
          <p:nvPr/>
        </p:nvSpPr>
        <p:spPr bwMode="auto">
          <a:xfrm>
            <a:off x="107950" y="76200"/>
            <a:ext cx="9906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kumimoji="0" lang="en-US" altLang="zh-CN">
                <a:solidFill>
                  <a:srgbClr val="3333FF"/>
                </a:solidFill>
              </a:rPr>
              <a:t>P65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533400" y="549275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320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971550" y="476250"/>
            <a:ext cx="80279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chemeClr val="accent2"/>
                </a:solidFill>
                <a:latin typeface="Arial Narrow" panose="020B0606020202030204" pitchFamily="34" charset="0"/>
              </a:rPr>
              <a:t>Complete the passage with the correct form of the words and expressions in brackets.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323850" y="1628775"/>
            <a:ext cx="8640763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At the moment, we (1) _________ (get ready) for Spring Festival. We (2) __________ (clean) the house and we (3) __________ (sweep) the floor. My mother (4) _________ (cook) a meal. My father doesn’t (5) ______ (work) today. We always (6) ______ (buy) new clothes for Spring Festival. We always (7) ______ (get) presents from our family and friends. Spring Festival finishes at Lantern Festival, and we often (8) ______ (eat) </a:t>
            </a:r>
            <a:r>
              <a:rPr lang="en-US" altLang="zh-CN" sz="3200" i="1"/>
              <a:t>yuanxiao</a:t>
            </a:r>
            <a:r>
              <a:rPr lang="en-US" altLang="zh-CN" sz="3200"/>
              <a:t> on that day.</a:t>
            </a:r>
          </a:p>
        </p:txBody>
      </p:sp>
      <p:sp>
        <p:nvSpPr>
          <p:cNvPr id="279560" name="Text Box 8"/>
          <p:cNvSpPr txBox="1">
            <a:spLocks noChangeArrowheads="1"/>
          </p:cNvSpPr>
          <p:nvPr/>
        </p:nvSpPr>
        <p:spPr bwMode="auto">
          <a:xfrm>
            <a:off x="4284663" y="1628775"/>
            <a:ext cx="23034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</a:rPr>
              <a:t>are getting</a:t>
            </a:r>
          </a:p>
        </p:txBody>
      </p:sp>
      <p:sp>
        <p:nvSpPr>
          <p:cNvPr id="279561" name="Text Box 9"/>
          <p:cNvSpPr txBox="1">
            <a:spLocks noChangeArrowheads="1"/>
          </p:cNvSpPr>
          <p:nvPr/>
        </p:nvSpPr>
        <p:spPr bwMode="auto">
          <a:xfrm>
            <a:off x="4427538" y="2128838"/>
            <a:ext cx="23034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</a:rPr>
              <a:t>are cleaning</a:t>
            </a:r>
          </a:p>
        </p:txBody>
      </p:sp>
      <p:sp>
        <p:nvSpPr>
          <p:cNvPr id="279563" name="Text Box 11"/>
          <p:cNvSpPr txBox="1">
            <a:spLocks noChangeArrowheads="1"/>
          </p:cNvSpPr>
          <p:nvPr/>
        </p:nvSpPr>
        <p:spPr bwMode="auto">
          <a:xfrm>
            <a:off x="3348038" y="2565400"/>
            <a:ext cx="2663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</a:rPr>
              <a:t>are sweeping</a:t>
            </a:r>
          </a:p>
        </p:txBody>
      </p:sp>
      <p:sp>
        <p:nvSpPr>
          <p:cNvPr id="279564" name="Text Box 12"/>
          <p:cNvSpPr txBox="1">
            <a:spLocks noChangeArrowheads="1"/>
          </p:cNvSpPr>
          <p:nvPr/>
        </p:nvSpPr>
        <p:spPr bwMode="auto">
          <a:xfrm>
            <a:off x="3133725" y="3068638"/>
            <a:ext cx="1943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</a:rPr>
              <a:t>is cooking</a:t>
            </a:r>
          </a:p>
        </p:txBody>
      </p:sp>
      <p:sp>
        <p:nvSpPr>
          <p:cNvPr id="279565" name="Text Box 13"/>
          <p:cNvSpPr txBox="1">
            <a:spLocks noChangeArrowheads="1"/>
          </p:cNvSpPr>
          <p:nvPr/>
        </p:nvSpPr>
        <p:spPr bwMode="auto">
          <a:xfrm>
            <a:off x="3636963" y="3573463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</a:rPr>
              <a:t>work</a:t>
            </a:r>
          </a:p>
        </p:txBody>
      </p:sp>
      <p:sp>
        <p:nvSpPr>
          <p:cNvPr id="279566" name="Text Box 14"/>
          <p:cNvSpPr txBox="1">
            <a:spLocks noChangeArrowheads="1"/>
          </p:cNvSpPr>
          <p:nvPr/>
        </p:nvSpPr>
        <p:spPr bwMode="auto">
          <a:xfrm>
            <a:off x="2484438" y="4005263"/>
            <a:ext cx="1223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</a:rPr>
              <a:t>buy</a:t>
            </a:r>
          </a:p>
        </p:txBody>
      </p:sp>
      <p:sp>
        <p:nvSpPr>
          <p:cNvPr id="279567" name="Text Box 15"/>
          <p:cNvSpPr txBox="1">
            <a:spLocks noChangeArrowheads="1"/>
          </p:cNvSpPr>
          <p:nvPr/>
        </p:nvSpPr>
        <p:spPr bwMode="auto">
          <a:xfrm>
            <a:off x="4860925" y="4508500"/>
            <a:ext cx="935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</a:rPr>
              <a:t>get</a:t>
            </a:r>
          </a:p>
        </p:txBody>
      </p:sp>
      <p:sp>
        <p:nvSpPr>
          <p:cNvPr id="279568" name="Text Box 16"/>
          <p:cNvSpPr txBox="1">
            <a:spLocks noChangeArrowheads="1"/>
          </p:cNvSpPr>
          <p:nvPr/>
        </p:nvSpPr>
        <p:spPr bwMode="auto">
          <a:xfrm>
            <a:off x="684213" y="6018213"/>
            <a:ext cx="863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</a:rPr>
              <a:t>eat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9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9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60" grpId="0"/>
      <p:bldP spid="279561" grpId="0"/>
      <p:bldP spid="279563" grpId="0"/>
      <p:bldP spid="279564" grpId="0"/>
      <p:bldP spid="279565" grpId="0"/>
      <p:bldP spid="279566" grpId="0"/>
      <p:bldP spid="279567" grpId="0"/>
      <p:bldP spid="27956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val 4"/>
          <p:cNvSpPr>
            <a:spLocks noChangeArrowheads="1"/>
          </p:cNvSpPr>
          <p:nvPr/>
        </p:nvSpPr>
        <p:spPr bwMode="auto">
          <a:xfrm>
            <a:off x="250825" y="1989138"/>
            <a:ext cx="9906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kumimoji="0" lang="en-US" altLang="zh-CN">
                <a:solidFill>
                  <a:srgbClr val="3333FF"/>
                </a:solidFill>
              </a:rPr>
              <a:t>P65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631825" y="2593975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320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1258888" y="2565400"/>
            <a:ext cx="7416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Work in pairs. Find </a:t>
            </a:r>
            <a:r>
              <a:rPr lang="en-US" altLang="zh-CN">
                <a:solidFill>
                  <a:srgbClr val="FF0066"/>
                </a:solidFill>
              </a:rPr>
              <a:t>four things</a:t>
            </a:r>
            <a:r>
              <a:rPr lang="en-US" altLang="zh-CN"/>
              <a:t> that you both do </a:t>
            </a:r>
            <a:r>
              <a:rPr lang="en-US" altLang="zh-CN">
                <a:solidFill>
                  <a:srgbClr val="FF0066"/>
                </a:solidFill>
              </a:rPr>
              <a:t>at Spring Festival</a:t>
            </a:r>
            <a:r>
              <a:rPr lang="en-US" altLang="zh-CN"/>
              <a:t> and report to the class.</a:t>
            </a:r>
          </a:p>
        </p:txBody>
      </p:sp>
      <p:sp>
        <p:nvSpPr>
          <p:cNvPr id="281607" name="Text Box 7"/>
          <p:cNvSpPr txBox="1">
            <a:spLocks noChangeArrowheads="1"/>
          </p:cNvSpPr>
          <p:nvPr/>
        </p:nvSpPr>
        <p:spPr bwMode="auto">
          <a:xfrm>
            <a:off x="684213" y="4581525"/>
            <a:ext cx="7704137" cy="1104900"/>
          </a:xfrm>
          <a:prstGeom prst="rect">
            <a:avLst/>
          </a:prstGeom>
          <a:noFill/>
          <a:ln w="38100" cmpd="dbl" algn="ctr">
            <a:solidFill>
              <a:srgbClr val="33996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6600"/>
                </a:solidFill>
                <a:latin typeface="Comic Sans MS" panose="030F0702030302020204" pitchFamily="66" charset="0"/>
              </a:rPr>
              <a:t>Tips: You can use “usually”, “always” </a:t>
            </a:r>
          </a:p>
          <a:p>
            <a:pPr eaLnBrk="1" hangingPunct="1"/>
            <a:r>
              <a:rPr lang="en-US" altLang="zh-CN" sz="3200">
                <a:solidFill>
                  <a:srgbClr val="FF6600"/>
                </a:solidFill>
                <a:latin typeface="Comic Sans MS" panose="030F0702030302020204" pitchFamily="66" charset="0"/>
              </a:rPr>
              <a:t>      and  “sometimes”.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8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6" grpId="0"/>
      <p:bldP spid="28160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431800" y="2420938"/>
            <a:ext cx="8243888" cy="2308225"/>
          </a:xfrm>
          <a:prstGeom prst="rect">
            <a:avLst/>
          </a:prstGeom>
          <a:noFill/>
          <a:ln w="19050" algn="ctr">
            <a:solidFill>
              <a:srgbClr val="00CC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FF0066"/>
                </a:solidFill>
              </a:rPr>
              <a:t>Step 1:</a:t>
            </a:r>
            <a:r>
              <a:rPr lang="en-US" altLang="zh-CN" dirty="0"/>
              <a:t> Work in pairs. Ask and answer questions about </a:t>
            </a:r>
            <a:r>
              <a:rPr lang="en-US" altLang="zh-CN" dirty="0">
                <a:solidFill>
                  <a:srgbClr val="FF0066"/>
                </a:solidFill>
              </a:rPr>
              <a:t>what you and your family are doing for Spring Festival</a:t>
            </a:r>
            <a:r>
              <a:rPr lang="en-US" altLang="zh-CN" dirty="0"/>
              <a:t> at the moment.</a:t>
            </a:r>
          </a:p>
        </p:txBody>
      </p:sp>
      <p:sp>
        <p:nvSpPr>
          <p:cNvPr id="291845" name="Text Box 5"/>
          <p:cNvSpPr txBox="1">
            <a:spLocks noChangeArrowheads="1"/>
          </p:cNvSpPr>
          <p:nvPr/>
        </p:nvSpPr>
        <p:spPr bwMode="auto">
          <a:xfrm>
            <a:off x="395288" y="4784725"/>
            <a:ext cx="8497887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 dirty="0">
                <a:solidFill>
                  <a:schemeClr val="accent2"/>
                </a:solidFill>
              </a:rPr>
              <a:t>— What are you and your family doing for Spring Festival at the moment?</a:t>
            </a:r>
          </a:p>
          <a:p>
            <a:pPr eaLnBrk="1" hangingPunct="1"/>
            <a:r>
              <a:rPr lang="en-US" altLang="zh-CN" i="1" dirty="0">
                <a:solidFill>
                  <a:schemeClr val="accent2"/>
                </a:solidFill>
              </a:rPr>
              <a:t>— My mother is cooking.</a:t>
            </a:r>
          </a:p>
        </p:txBody>
      </p:sp>
      <p:sp>
        <p:nvSpPr>
          <p:cNvPr id="291847" name="WordArt 7"/>
          <p:cNvSpPr>
            <a:spLocks noChangeArrowheads="1" noChangeShapeType="1" noTextEdit="1"/>
          </p:cNvSpPr>
          <p:nvPr/>
        </p:nvSpPr>
        <p:spPr bwMode="auto">
          <a:xfrm>
            <a:off x="179388" y="404813"/>
            <a:ext cx="318135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FF00"/>
                </a:solidFill>
                <a:latin typeface="Comic Sans MS" panose="030F0702030302020204"/>
              </a:rPr>
              <a:t>Module task:</a:t>
            </a:r>
            <a:endParaRPr lang="zh-CN" altLang="en-US" sz="4000" kern="10" dirty="0">
              <a:ln w="9525">
                <a:solidFill>
                  <a:srgbClr val="000000"/>
                </a:solidFill>
                <a:round/>
              </a:ln>
              <a:solidFill>
                <a:srgbClr val="FFFF00"/>
              </a:solidFill>
              <a:latin typeface="Comic Sans MS" panose="030F0702030302020204"/>
            </a:endParaRPr>
          </a:p>
        </p:txBody>
      </p:sp>
      <p:sp>
        <p:nvSpPr>
          <p:cNvPr id="291848" name="Text Box 8"/>
          <p:cNvSpPr txBox="1">
            <a:spLocks noChangeArrowheads="1"/>
          </p:cNvSpPr>
          <p:nvPr/>
        </p:nvSpPr>
        <p:spPr bwMode="auto">
          <a:xfrm>
            <a:off x="3492500" y="517525"/>
            <a:ext cx="5508625" cy="1758950"/>
          </a:xfrm>
          <a:prstGeom prst="rect">
            <a:avLst/>
          </a:prstGeom>
          <a:noFill/>
          <a:ln w="19050" algn="ctr">
            <a:solidFill>
              <a:srgbClr val="FFFF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8000"/>
                </a:solidFill>
                <a:latin typeface="Comic Sans MS" panose="030F0702030302020204" pitchFamily="66" charset="0"/>
              </a:rPr>
              <a:t>Writing a letter about Spring Festival to a foreign student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9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9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4" grpId="0" animBg="1"/>
      <p:bldP spid="291845" grpId="0"/>
      <p:bldP spid="291847" grpId="0" animBg="1"/>
      <p:bldP spid="29184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503238" y="3789363"/>
            <a:ext cx="8172450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CN" i="1" dirty="0">
                <a:solidFill>
                  <a:schemeClr val="accent2"/>
                </a:solidFill>
              </a:rPr>
              <a:t>1 What you’re doing for the Spring Festival at the moment.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i="1" dirty="0">
                <a:solidFill>
                  <a:schemeClr val="accent2"/>
                </a:solidFill>
              </a:rPr>
              <a:t>2 What you usually do.</a:t>
            </a:r>
          </a:p>
        </p:txBody>
      </p:sp>
      <p:sp>
        <p:nvSpPr>
          <p:cNvPr id="225291" name="Text Box 11"/>
          <p:cNvSpPr txBox="1">
            <a:spLocks noChangeArrowheads="1"/>
          </p:cNvSpPr>
          <p:nvPr/>
        </p:nvSpPr>
        <p:spPr bwMode="auto">
          <a:xfrm>
            <a:off x="684213" y="476250"/>
            <a:ext cx="7848600" cy="1209675"/>
          </a:xfrm>
          <a:prstGeom prst="rect">
            <a:avLst/>
          </a:prstGeom>
          <a:solidFill>
            <a:schemeClr val="bg1">
              <a:alpha val="52940"/>
            </a:schemeClr>
          </a:solidFill>
          <a:ln w="19050" algn="ctr">
            <a:solidFill>
              <a:srgbClr val="00CCF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66"/>
                </a:solidFill>
              </a:rPr>
              <a:t>Step 2:</a:t>
            </a:r>
            <a:r>
              <a:rPr lang="en-US" altLang="zh-CN" dirty="0"/>
              <a:t> Write notes about your Spring Festival. Use the headings to help you.</a:t>
            </a:r>
          </a:p>
        </p:txBody>
      </p:sp>
      <p:sp>
        <p:nvSpPr>
          <p:cNvPr id="225292" name="Rectangle 12"/>
          <p:cNvSpPr>
            <a:spLocks noChangeArrowheads="1"/>
          </p:cNvSpPr>
          <p:nvPr/>
        </p:nvSpPr>
        <p:spPr bwMode="auto">
          <a:xfrm>
            <a:off x="755650" y="1806575"/>
            <a:ext cx="72723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4EEA"/>
                </a:solidFill>
              </a:rPr>
              <a:t>*</a:t>
            </a:r>
            <a:r>
              <a:rPr lang="en-US" altLang="zh-CN" dirty="0">
                <a:solidFill>
                  <a:schemeClr val="accent2"/>
                </a:solidFill>
              </a:rPr>
              <a:t> </a:t>
            </a:r>
            <a:r>
              <a:rPr lang="en-US" altLang="zh-CN" dirty="0">
                <a:solidFill>
                  <a:srgbClr val="004EEA"/>
                </a:solidFill>
              </a:rPr>
              <a:t>Getting ready         * Food </a:t>
            </a:r>
          </a:p>
          <a:p>
            <a:r>
              <a:rPr lang="en-US" altLang="zh-CN" dirty="0">
                <a:solidFill>
                  <a:srgbClr val="004EEA"/>
                </a:solidFill>
              </a:rPr>
              <a:t>* Presents                  * Traditions</a:t>
            </a:r>
          </a:p>
        </p:txBody>
      </p:sp>
      <p:sp>
        <p:nvSpPr>
          <p:cNvPr id="225293" name="Rectangle 13"/>
          <p:cNvSpPr>
            <a:spLocks noChangeArrowheads="1"/>
          </p:cNvSpPr>
          <p:nvPr/>
        </p:nvSpPr>
        <p:spPr bwMode="auto">
          <a:xfrm>
            <a:off x="539750" y="2997200"/>
            <a:ext cx="7975600" cy="660400"/>
          </a:xfrm>
          <a:prstGeom prst="rect">
            <a:avLst/>
          </a:prstGeom>
          <a:noFill/>
          <a:ln w="19050" algn="ctr">
            <a:solidFill>
              <a:srgbClr val="00CC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66"/>
                </a:solidFill>
              </a:rPr>
              <a:t>Step 3:</a:t>
            </a:r>
            <a:r>
              <a:rPr lang="en-US" altLang="zh-CN" dirty="0"/>
              <a:t> Write a letter to a friend saying:</a:t>
            </a:r>
          </a:p>
        </p:txBody>
      </p:sp>
      <p:sp>
        <p:nvSpPr>
          <p:cNvPr id="225294" name="Rectangle 14"/>
          <p:cNvSpPr>
            <a:spLocks noChangeArrowheads="1"/>
          </p:cNvSpPr>
          <p:nvPr/>
        </p:nvSpPr>
        <p:spPr bwMode="auto">
          <a:xfrm>
            <a:off x="511175" y="5667375"/>
            <a:ext cx="6940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n-US" altLang="zh-CN" i="1" dirty="0">
                <a:solidFill>
                  <a:srgbClr val="FF3399"/>
                </a:solidFill>
              </a:rPr>
              <a:t>Use your notes in Activities 6 and 7.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5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5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  <p:bldP spid="225291" grpId="0" animBg="1"/>
      <p:bldP spid="225292" grpId="0"/>
      <p:bldP spid="225293" grpId="0" animBg="1"/>
      <p:bldP spid="22529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ChangeArrowheads="1"/>
          </p:cNvSpPr>
          <p:nvPr/>
        </p:nvSpPr>
        <p:spPr bwMode="auto">
          <a:xfrm>
            <a:off x="323850" y="333375"/>
            <a:ext cx="8569325" cy="60483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468313" y="479425"/>
            <a:ext cx="8324850" cy="5778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kumimoji="0" lang="en-US" altLang="zh-CN" u="sng">
                <a:solidFill>
                  <a:schemeClr val="tx1"/>
                </a:solidFill>
                <a:ea typeface="华文中宋" panose="02010600040101010101" pitchFamily="2" charset="-122"/>
              </a:rPr>
              <a:t>Dear </a:t>
            </a:r>
            <a:r>
              <a:rPr kumimoji="0" lang="en-US" altLang="zh-CN" u="sng">
                <a:solidFill>
                  <a:srgbClr val="FF0000"/>
                </a:solidFill>
                <a:ea typeface="华文中宋" panose="02010600040101010101" pitchFamily="2" charset="-122"/>
              </a:rPr>
              <a:t>…</a:t>
            </a:r>
            <a:r>
              <a:rPr kumimoji="0" lang="en-US" altLang="zh-CN" u="sng">
                <a:solidFill>
                  <a:schemeClr val="tx1"/>
                </a:solidFill>
                <a:ea typeface="华文中宋" panose="02010600040101010101" pitchFamily="2" charset="-122"/>
              </a:rPr>
              <a:t>,</a:t>
            </a:r>
          </a:p>
          <a:p>
            <a:pPr eaLnBrk="1" hangingPunct="1">
              <a:lnSpc>
                <a:spcPct val="115000"/>
              </a:lnSpc>
            </a:pPr>
            <a:r>
              <a:rPr kumimoji="0" lang="en-US" altLang="zh-CN" u="sng">
                <a:solidFill>
                  <a:srgbClr val="0000FF"/>
                </a:solidFill>
                <a:ea typeface="华文中宋" panose="02010600040101010101" pitchFamily="2" charset="-122"/>
              </a:rPr>
              <a:t>Here</a:t>
            </a:r>
            <a:r>
              <a:rPr kumimoji="0" lang="en-US" altLang="zh-CN" u="sng">
                <a:solidFill>
                  <a:schemeClr val="tx1"/>
                </a:solidFill>
                <a:ea typeface="华文中宋" panose="02010600040101010101" pitchFamily="2" charset="-122"/>
              </a:rPr>
              <a:t> in China it’s the Spring Festival and</a:t>
            </a:r>
          </a:p>
          <a:p>
            <a:pPr eaLnBrk="1" hangingPunct="1">
              <a:lnSpc>
                <a:spcPct val="115000"/>
              </a:lnSpc>
            </a:pPr>
            <a:r>
              <a:rPr kumimoji="0" lang="en-US" altLang="zh-CN" u="sng">
                <a:solidFill>
                  <a:schemeClr val="tx1"/>
                </a:solidFill>
                <a:ea typeface="华文中宋" panose="02010600040101010101" pitchFamily="2" charset="-122"/>
              </a:rPr>
              <a:t>we’re getting ready.</a:t>
            </a:r>
          </a:p>
          <a:p>
            <a:pPr eaLnBrk="1" hangingPunct="1">
              <a:lnSpc>
                <a:spcPct val="115000"/>
              </a:lnSpc>
            </a:pPr>
            <a:r>
              <a:rPr kumimoji="0" lang="en-US" altLang="zh-CN" u="sng">
                <a:solidFill>
                  <a:schemeClr val="tx1"/>
                </a:solidFill>
                <a:ea typeface="华文中宋" panose="02010600040101010101" pitchFamily="2" charset="-122"/>
              </a:rPr>
              <a:t>My mother is …</a:t>
            </a:r>
          </a:p>
          <a:p>
            <a:pPr eaLnBrk="1" hangingPunct="1">
              <a:lnSpc>
                <a:spcPct val="115000"/>
              </a:lnSpc>
            </a:pPr>
            <a:r>
              <a:rPr kumimoji="0" lang="en-US" altLang="zh-CN" u="sng">
                <a:solidFill>
                  <a:srgbClr val="0000FF"/>
                </a:solidFill>
                <a:ea typeface="华文中宋" panose="02010600040101010101" pitchFamily="2" charset="-122"/>
              </a:rPr>
              <a:t>Usually</a:t>
            </a:r>
            <a:r>
              <a:rPr kumimoji="0" lang="en-US" altLang="zh-CN" u="sng">
                <a:solidFill>
                  <a:schemeClr val="tx1"/>
                </a:solidFill>
                <a:ea typeface="华文中宋" panose="02010600040101010101" pitchFamily="2" charset="-122"/>
              </a:rPr>
              <a:t> we … and we…</a:t>
            </a:r>
          </a:p>
          <a:p>
            <a:pPr eaLnBrk="1" hangingPunct="1">
              <a:lnSpc>
                <a:spcPct val="115000"/>
              </a:lnSpc>
            </a:pPr>
            <a:r>
              <a:rPr kumimoji="0" lang="en-US" altLang="zh-CN" u="sng">
                <a:solidFill>
                  <a:schemeClr val="tx1"/>
                </a:solidFill>
                <a:ea typeface="华文中宋" panose="02010600040101010101" pitchFamily="2" charset="-122"/>
              </a:rPr>
              <a:t>Tell me about a festival in your country.</a:t>
            </a:r>
          </a:p>
          <a:p>
            <a:pPr eaLnBrk="1" hangingPunct="1">
              <a:lnSpc>
                <a:spcPct val="115000"/>
              </a:lnSpc>
            </a:pPr>
            <a:endParaRPr kumimoji="0" lang="en-US" altLang="zh-CN" u="sng">
              <a:solidFill>
                <a:schemeClr val="tx1"/>
              </a:solidFill>
              <a:ea typeface="华文中宋" panose="02010600040101010101" pitchFamily="2" charset="-122"/>
            </a:endParaRPr>
          </a:p>
          <a:p>
            <a:pPr eaLnBrk="1" hangingPunct="1">
              <a:lnSpc>
                <a:spcPct val="115000"/>
              </a:lnSpc>
            </a:pPr>
            <a:r>
              <a:rPr kumimoji="0" lang="en-US" altLang="zh-CN" u="sng">
                <a:solidFill>
                  <a:srgbClr val="0000FF"/>
                </a:solidFill>
                <a:ea typeface="华文中宋" panose="02010600040101010101" pitchFamily="2" charset="-122"/>
              </a:rPr>
              <a:t>Love from</a:t>
            </a:r>
            <a:r>
              <a:rPr kumimoji="0" lang="en-US" altLang="zh-CN" u="sng">
                <a:solidFill>
                  <a:schemeClr val="tx1"/>
                </a:solidFill>
                <a:ea typeface="华文中宋" panose="02010600040101010101" pitchFamily="2" charset="-122"/>
              </a:rPr>
              <a:t>,</a:t>
            </a:r>
          </a:p>
          <a:p>
            <a:pPr eaLnBrk="1" hangingPunct="1">
              <a:lnSpc>
                <a:spcPct val="115000"/>
              </a:lnSpc>
            </a:pPr>
            <a:r>
              <a:rPr kumimoji="0" lang="en-US" altLang="zh-CN">
                <a:solidFill>
                  <a:srgbClr val="0000FF"/>
                </a:solidFill>
                <a:ea typeface="华文中宋" panose="02010600040101010101" pitchFamily="2" charset="-122"/>
              </a:rPr>
              <a:t>______(your name)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2" name="Text Box 4"/>
          <p:cNvSpPr txBox="1">
            <a:spLocks noChangeArrowheads="1"/>
          </p:cNvSpPr>
          <p:nvPr/>
        </p:nvSpPr>
        <p:spPr bwMode="auto">
          <a:xfrm>
            <a:off x="144463" y="620713"/>
            <a:ext cx="8820150" cy="6143625"/>
          </a:xfrm>
          <a:prstGeom prst="rect">
            <a:avLst/>
          </a:prstGeom>
          <a:solidFill>
            <a:schemeClr val="bg1">
              <a:alpha val="54901"/>
            </a:schemeClr>
          </a:solidFill>
          <a:ln w="9525" algn="ctr">
            <a:solidFill>
              <a:srgbClr val="80008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>
                <a:solidFill>
                  <a:srgbClr val="004EEA"/>
                </a:solidFill>
                <a:ea typeface="华文中宋" panose="02010600040101010101" pitchFamily="2" charset="-122"/>
              </a:rPr>
              <a:t>Dear Linda,</a:t>
            </a:r>
          </a:p>
          <a:p>
            <a:pPr eaLnBrk="1" hangingPunct="1"/>
            <a:r>
              <a:rPr kumimoji="0" lang="en-US" altLang="zh-CN">
                <a:solidFill>
                  <a:srgbClr val="004EEA"/>
                </a:solidFill>
                <a:ea typeface="华文中宋" panose="02010600040101010101" pitchFamily="2" charset="-122"/>
              </a:rPr>
              <a:t>Here in China it’s the Spring Festival and</a:t>
            </a:r>
          </a:p>
          <a:p>
            <a:pPr eaLnBrk="1" hangingPunct="1"/>
            <a:r>
              <a:rPr kumimoji="0" lang="en-US" altLang="zh-CN">
                <a:solidFill>
                  <a:srgbClr val="004EEA"/>
                </a:solidFill>
                <a:ea typeface="华文中宋" panose="02010600040101010101" pitchFamily="2" charset="-122"/>
              </a:rPr>
              <a:t>we’re getting ready. My mother is cleaning the house and my father is helping her. Usually we have a big family dinner and we watch a special TV programme in the evening to celebrate the festival.</a:t>
            </a:r>
          </a:p>
          <a:p>
            <a:pPr eaLnBrk="1" hangingPunct="1"/>
            <a:r>
              <a:rPr kumimoji="0" lang="en-US" altLang="zh-CN">
                <a:solidFill>
                  <a:srgbClr val="004EEA"/>
                </a:solidFill>
                <a:ea typeface="华文中宋" panose="02010600040101010101" pitchFamily="2" charset="-122"/>
              </a:rPr>
              <a:t>Tell me about a festival in your country.</a:t>
            </a:r>
          </a:p>
          <a:p>
            <a:pPr eaLnBrk="1" hangingPunct="1"/>
            <a:endParaRPr kumimoji="0" lang="en-US" altLang="zh-CN">
              <a:solidFill>
                <a:srgbClr val="004EEA"/>
              </a:solidFill>
              <a:ea typeface="华文中宋" panose="02010600040101010101" pitchFamily="2" charset="-122"/>
            </a:endParaRPr>
          </a:p>
          <a:p>
            <a:pPr eaLnBrk="1" hangingPunct="1"/>
            <a:r>
              <a:rPr kumimoji="0" lang="en-US" altLang="zh-CN">
                <a:solidFill>
                  <a:srgbClr val="004EEA"/>
                </a:solidFill>
                <a:ea typeface="华文中宋" panose="02010600040101010101" pitchFamily="2" charset="-122"/>
              </a:rPr>
              <a:t>Love from,</a:t>
            </a:r>
          </a:p>
          <a:p>
            <a:pPr eaLnBrk="1" hangingPunct="1"/>
            <a:r>
              <a:rPr kumimoji="0" lang="en-US" altLang="zh-CN">
                <a:solidFill>
                  <a:srgbClr val="004EEA"/>
                </a:solidFill>
                <a:ea typeface="华文中宋" panose="02010600040101010101" pitchFamily="2" charset="-122"/>
              </a:rPr>
              <a:t>Lucy </a:t>
            </a:r>
          </a:p>
        </p:txBody>
      </p:sp>
      <p:sp>
        <p:nvSpPr>
          <p:cNvPr id="34819" name="Rectangle 5"/>
          <p:cNvSpPr>
            <a:spLocks noChangeArrowheads="1"/>
          </p:cNvSpPr>
          <p:nvPr/>
        </p:nvSpPr>
        <p:spPr bwMode="auto">
          <a:xfrm>
            <a:off x="34925" y="30163"/>
            <a:ext cx="30638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200">
                <a:solidFill>
                  <a:srgbClr val="660066"/>
                </a:solidFill>
              </a:rPr>
              <a:t>Possible answer: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9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2555875" y="476250"/>
            <a:ext cx="3097213" cy="823913"/>
          </a:xfrm>
          <a:prstGeom prst="rect">
            <a:avLst/>
          </a:prstGeom>
          <a:noFill/>
          <a:ln w="38100" cmpd="dbl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zh-CN" sz="4800" dirty="0">
                <a:solidFill>
                  <a:srgbClr val="2F2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Observe</a:t>
            </a: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611188" y="1341438"/>
            <a:ext cx="7777162" cy="1778000"/>
          </a:xfrm>
          <a:prstGeom prst="rect">
            <a:avLst/>
          </a:prstGeom>
          <a:solidFill>
            <a:srgbClr val="CCFFFF">
              <a:alpha val="72940"/>
            </a:srgbClr>
          </a:solidFill>
          <a:ln w="38100" cmpd="dbl" algn="ctr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dirty="0">
                <a:solidFill>
                  <a:schemeClr val="tx1"/>
                </a:solidFill>
                <a:latin typeface="Comic Sans MS" panose="030F0702030302020204" pitchFamily="66" charset="0"/>
              </a:rPr>
              <a:t>Are you familiar with these examples? We have learnt all of them in this module.</a:t>
            </a:r>
          </a:p>
        </p:txBody>
      </p:sp>
      <p:sp>
        <p:nvSpPr>
          <p:cNvPr id="251910" name="Text Box 6"/>
          <p:cNvSpPr txBox="1">
            <a:spLocks noChangeArrowheads="1"/>
          </p:cNvSpPr>
          <p:nvPr/>
        </p:nvSpPr>
        <p:spPr bwMode="auto">
          <a:xfrm>
            <a:off x="755650" y="3213100"/>
            <a:ext cx="74168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1.</a:t>
            </a:r>
            <a:r>
              <a:rPr lang="en-US" altLang="zh-CN" dirty="0">
                <a:solidFill>
                  <a:srgbClr val="FF0000"/>
                </a:solidFill>
              </a:rPr>
              <a:t> Are you getting</a:t>
            </a:r>
            <a:r>
              <a:rPr lang="en-US" altLang="zh-CN" dirty="0"/>
              <a:t> ready for Spring Festival?</a:t>
            </a:r>
          </a:p>
          <a:p>
            <a:pPr eaLnBrk="1" hangingPunct="1"/>
            <a:r>
              <a:rPr lang="en-US" altLang="zh-CN" dirty="0"/>
              <a:t>2. What</a:t>
            </a:r>
            <a:r>
              <a:rPr lang="en-US" altLang="zh-CN" dirty="0">
                <a:solidFill>
                  <a:srgbClr val="FF0000"/>
                </a:solidFill>
              </a:rPr>
              <a:t>’s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your mother doing</a:t>
            </a:r>
            <a:r>
              <a:rPr lang="en-US" altLang="zh-CN" dirty="0"/>
              <a:t>?</a:t>
            </a:r>
          </a:p>
          <a:p>
            <a:pPr eaLnBrk="1" hangingPunct="1"/>
            <a:r>
              <a:rPr lang="en-US" altLang="zh-CN" dirty="0"/>
              <a:t>3. </a:t>
            </a:r>
            <a:r>
              <a:rPr lang="en-US" altLang="zh-CN" dirty="0">
                <a:solidFill>
                  <a:srgbClr val="FF0000"/>
                </a:solidFill>
              </a:rPr>
              <a:t>She’s cleaning</a:t>
            </a:r>
            <a:r>
              <a:rPr lang="en-US" altLang="zh-CN" dirty="0"/>
              <a:t> the house.</a:t>
            </a:r>
          </a:p>
          <a:p>
            <a:pPr eaLnBrk="1" hangingPunct="1"/>
            <a:r>
              <a:rPr lang="en-US" altLang="zh-CN" dirty="0"/>
              <a:t>4. </a:t>
            </a:r>
            <a:r>
              <a:rPr lang="en-US" altLang="zh-CN" dirty="0">
                <a:solidFill>
                  <a:srgbClr val="FF0000"/>
                </a:solidFill>
              </a:rPr>
              <a:t>I’m eating</a:t>
            </a:r>
            <a:r>
              <a:rPr lang="en-US" altLang="zh-CN" dirty="0"/>
              <a:t> </a:t>
            </a:r>
            <a:r>
              <a:rPr lang="en-US" altLang="zh-CN" i="1" dirty="0" err="1"/>
              <a:t>jiaozi</a:t>
            </a:r>
            <a:r>
              <a:rPr lang="en-US" altLang="zh-CN" dirty="0"/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1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5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9" grpId="0" animBg="1"/>
      <p:bldP spid="2519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4"/>
          <p:cNvSpPr>
            <a:spLocks noChangeArrowheads="1" noChangeShapeType="1" noTextEdit="1"/>
          </p:cNvSpPr>
          <p:nvPr/>
        </p:nvSpPr>
        <p:spPr bwMode="auto">
          <a:xfrm>
            <a:off x="3059113" y="620713"/>
            <a:ext cx="2808287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/>
              </a:rPr>
              <a:t>Summary</a:t>
            </a:r>
            <a:endParaRPr lang="zh-CN" altLang="en-US" sz="44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mic Sans MS" panose="030F0702030302020204"/>
            </a:endParaRPr>
          </a:p>
        </p:txBody>
      </p:sp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539750" y="1471613"/>
            <a:ext cx="8280400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1. </a:t>
            </a:r>
            <a:r>
              <a:rPr lang="zh-CN" altLang="en-US" sz="3200" dirty="0">
                <a:solidFill>
                  <a:schemeClr val="accent2"/>
                </a:solidFill>
              </a:rPr>
              <a:t>现在进行时的形式：</a:t>
            </a:r>
          </a:p>
          <a:p>
            <a:pPr eaLnBrk="1" hangingPunct="1"/>
            <a:r>
              <a:rPr lang="zh-CN" altLang="en-US" sz="3200" dirty="0"/>
              <a:t>    </a:t>
            </a:r>
            <a:r>
              <a:rPr lang="zh-CN" altLang="en-US" sz="3200" dirty="0">
                <a:solidFill>
                  <a:srgbClr val="FF0066"/>
                </a:solidFill>
              </a:rPr>
              <a:t>一般疑问句：</a:t>
            </a:r>
          </a:p>
          <a:p>
            <a:pPr eaLnBrk="1" hangingPunct="1"/>
            <a:r>
              <a:rPr lang="zh-CN" altLang="en-US" sz="3200" dirty="0"/>
              <a:t>     </a:t>
            </a:r>
            <a:r>
              <a:rPr lang="en-US" altLang="zh-CN" sz="3200" dirty="0"/>
              <a:t>— Is/Am/Are + </a:t>
            </a:r>
            <a:r>
              <a:rPr lang="zh-CN" altLang="en-US" sz="3200" dirty="0"/>
              <a:t>主语</a:t>
            </a:r>
            <a:r>
              <a:rPr lang="en-US" altLang="zh-CN" sz="3200" dirty="0"/>
              <a:t>+ V-</a:t>
            </a:r>
            <a:r>
              <a:rPr lang="en-US" altLang="zh-CN" sz="3200" dirty="0" err="1"/>
              <a:t>ing</a:t>
            </a:r>
            <a:r>
              <a:rPr lang="en-US" altLang="zh-CN" sz="3200" dirty="0"/>
              <a:t>…?</a:t>
            </a:r>
          </a:p>
          <a:p>
            <a:pPr eaLnBrk="1" hangingPunct="1"/>
            <a:r>
              <a:rPr lang="en-US" altLang="zh-CN" sz="3200" dirty="0"/>
              <a:t>    — Yes, </a:t>
            </a:r>
            <a:r>
              <a:rPr lang="zh-CN" altLang="en-US" sz="3200" dirty="0"/>
              <a:t>主语</a:t>
            </a:r>
            <a:r>
              <a:rPr lang="en-US" altLang="zh-CN" sz="3200" dirty="0"/>
              <a:t>+is/am/are.</a:t>
            </a:r>
          </a:p>
          <a:p>
            <a:pPr eaLnBrk="1" hangingPunct="1"/>
            <a:r>
              <a:rPr lang="en-US" altLang="zh-CN" sz="3200" dirty="0"/>
              <a:t>       / No, </a:t>
            </a:r>
            <a:r>
              <a:rPr lang="zh-CN" altLang="en-US" sz="3200" dirty="0"/>
              <a:t>主语</a:t>
            </a:r>
            <a:r>
              <a:rPr lang="en-US" altLang="zh-CN" sz="3200" dirty="0"/>
              <a:t>+isn’t/ am not/ aren’t.</a:t>
            </a:r>
          </a:p>
          <a:p>
            <a:pPr eaLnBrk="1" hangingPunct="1"/>
            <a:r>
              <a:rPr lang="en-US" altLang="zh-CN" sz="3200" dirty="0"/>
              <a:t>  </a:t>
            </a:r>
            <a:r>
              <a:rPr lang="zh-CN" altLang="en-US" sz="3200" dirty="0">
                <a:solidFill>
                  <a:srgbClr val="FF0066"/>
                </a:solidFill>
              </a:rPr>
              <a:t>特殊疑问句：</a:t>
            </a:r>
          </a:p>
          <a:p>
            <a:pPr eaLnBrk="1" hangingPunct="1"/>
            <a:r>
              <a:rPr lang="zh-CN" altLang="en-US" sz="3200" dirty="0"/>
              <a:t>  </a:t>
            </a:r>
            <a:r>
              <a:rPr lang="en-US" altLang="zh-CN" sz="3200" dirty="0"/>
              <a:t>What+ is/am/are+</a:t>
            </a:r>
            <a:r>
              <a:rPr lang="zh-CN" altLang="en-US" sz="3200" dirty="0"/>
              <a:t>主语</a:t>
            </a:r>
            <a:r>
              <a:rPr lang="en-US" altLang="zh-CN" sz="3200" dirty="0"/>
              <a:t>+doing?</a:t>
            </a:r>
          </a:p>
          <a:p>
            <a:pPr eaLnBrk="1" hangingPunct="1"/>
            <a:r>
              <a:rPr lang="en-US" altLang="zh-CN" sz="3200" dirty="0"/>
              <a:t>2.  </a:t>
            </a:r>
            <a:r>
              <a:rPr lang="zh-CN" altLang="en-US" sz="3200" dirty="0">
                <a:solidFill>
                  <a:srgbClr val="3333FF"/>
                </a:solidFill>
              </a:rPr>
              <a:t>一般现在时</a:t>
            </a:r>
            <a:r>
              <a:rPr lang="zh-CN" altLang="en-US" sz="3200" dirty="0"/>
              <a:t>  表示</a:t>
            </a:r>
            <a:r>
              <a:rPr lang="zh-CN" altLang="en-US" sz="3200" dirty="0">
                <a:solidFill>
                  <a:srgbClr val="3333FF"/>
                </a:solidFill>
              </a:rPr>
              <a:t>习惯性或经常性</a:t>
            </a:r>
            <a:r>
              <a:rPr lang="zh-CN" altLang="en-US" sz="3200" dirty="0"/>
              <a:t>的行为</a:t>
            </a:r>
          </a:p>
          <a:p>
            <a:pPr eaLnBrk="1" hangingPunct="1"/>
            <a:r>
              <a:rPr lang="zh-CN" altLang="en-US" sz="3200" dirty="0"/>
              <a:t>     </a:t>
            </a:r>
            <a:r>
              <a:rPr lang="zh-CN" altLang="en-US" sz="3200" dirty="0">
                <a:solidFill>
                  <a:srgbClr val="3333FF"/>
                </a:solidFill>
              </a:rPr>
              <a:t>现在进行时</a:t>
            </a:r>
            <a:r>
              <a:rPr lang="zh-CN" altLang="en-US" sz="3200" dirty="0"/>
              <a:t>  表示</a:t>
            </a:r>
            <a:r>
              <a:rPr lang="zh-CN" altLang="en-US" sz="3200" dirty="0">
                <a:solidFill>
                  <a:srgbClr val="3333FF"/>
                </a:solidFill>
              </a:rPr>
              <a:t>正在进行</a:t>
            </a:r>
            <a:r>
              <a:rPr lang="zh-CN" altLang="en-US" sz="3200" dirty="0"/>
              <a:t>的行为</a:t>
            </a:r>
          </a:p>
        </p:txBody>
      </p:sp>
      <p:sp>
        <p:nvSpPr>
          <p:cNvPr id="302086" name="AutoShape 6"/>
          <p:cNvSpPr/>
          <p:nvPr/>
        </p:nvSpPr>
        <p:spPr bwMode="auto">
          <a:xfrm>
            <a:off x="900113" y="5084763"/>
            <a:ext cx="215900" cy="576262"/>
          </a:xfrm>
          <a:prstGeom prst="leftBrace">
            <a:avLst>
              <a:gd name="adj1" fmla="val 22243"/>
              <a:gd name="adj2" fmla="val 50000"/>
            </a:avLst>
          </a:prstGeom>
          <a:noFill/>
          <a:ln w="38100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2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2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2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2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2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2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20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20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20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0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5" grpId="0" build="p"/>
      <p:bldP spid="30208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Text Box 10"/>
          <p:cNvSpPr txBox="1">
            <a:spLocks noChangeArrowheads="1"/>
          </p:cNvSpPr>
          <p:nvPr/>
        </p:nvSpPr>
        <p:spPr bwMode="auto">
          <a:xfrm>
            <a:off x="188168" y="527050"/>
            <a:ext cx="8964613" cy="567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400" dirty="0">
                <a:solidFill>
                  <a:srgbClr val="6600CC"/>
                </a:solidFill>
              </a:rPr>
              <a:t>Ⅰ. </a:t>
            </a:r>
            <a:r>
              <a:rPr lang="zh-CN" altLang="en-US" sz="3400" dirty="0">
                <a:solidFill>
                  <a:srgbClr val="6600CC"/>
                </a:solidFill>
              </a:rPr>
              <a:t>用方框中所给词的正确形式填空。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400" dirty="0"/>
              <a:t>tell   because of   visit  make lanterns   give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400" dirty="0"/>
              <a:t>1. Who _________ presents to children on Christmas Day?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400" dirty="0"/>
              <a:t>2. —What is Tom doing?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400" dirty="0"/>
              <a:t>   —He is _________ me a funny story.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400" dirty="0"/>
              <a:t>3. That boy can’t go to school ___________ his </a:t>
            </a:r>
            <a:r>
              <a:rPr lang="en-US" altLang="zh-CN" sz="3400" i="1" dirty="0"/>
              <a:t>illness</a:t>
            </a:r>
            <a:r>
              <a:rPr lang="en-US" altLang="zh-CN" sz="3400" dirty="0"/>
              <a:t> (</a:t>
            </a:r>
            <a:r>
              <a:rPr lang="zh-CN" altLang="en-US" sz="3400" dirty="0"/>
              <a:t>疾病</a:t>
            </a:r>
            <a:r>
              <a:rPr lang="en-US" altLang="zh-CN" sz="3400" dirty="0"/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400" dirty="0"/>
              <a:t>4. My grandfather always _____________ before Spring Festival.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400" dirty="0"/>
              <a:t>5. At Spring Festival, we often _________ our friends. </a:t>
            </a:r>
          </a:p>
        </p:txBody>
      </p:sp>
      <p:sp>
        <p:nvSpPr>
          <p:cNvPr id="262155" name="Text Box 11"/>
          <p:cNvSpPr txBox="1">
            <a:spLocks noChangeArrowheads="1"/>
          </p:cNvSpPr>
          <p:nvPr/>
        </p:nvSpPr>
        <p:spPr bwMode="auto">
          <a:xfrm>
            <a:off x="1915368" y="1325562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 gives</a:t>
            </a:r>
          </a:p>
        </p:txBody>
      </p:sp>
      <p:sp>
        <p:nvSpPr>
          <p:cNvPr id="262156" name="Text Box 12"/>
          <p:cNvSpPr txBox="1">
            <a:spLocks noChangeArrowheads="1"/>
          </p:cNvSpPr>
          <p:nvPr/>
        </p:nvSpPr>
        <p:spPr bwMode="auto">
          <a:xfrm>
            <a:off x="2202706" y="2765425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 telling</a:t>
            </a:r>
          </a:p>
        </p:txBody>
      </p:sp>
      <p:sp>
        <p:nvSpPr>
          <p:cNvPr id="262157" name="Text Box 13"/>
          <p:cNvSpPr txBox="1">
            <a:spLocks noChangeArrowheads="1"/>
          </p:cNvSpPr>
          <p:nvPr/>
        </p:nvSpPr>
        <p:spPr bwMode="auto">
          <a:xfrm>
            <a:off x="5660281" y="3197225"/>
            <a:ext cx="252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 because of</a:t>
            </a:r>
          </a:p>
        </p:txBody>
      </p:sp>
      <p:sp>
        <p:nvSpPr>
          <p:cNvPr id="262158" name="Text Box 14"/>
          <p:cNvSpPr txBox="1">
            <a:spLocks noChangeArrowheads="1"/>
          </p:cNvSpPr>
          <p:nvPr/>
        </p:nvSpPr>
        <p:spPr bwMode="auto">
          <a:xfrm>
            <a:off x="4939556" y="4133850"/>
            <a:ext cx="3671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 makes lanterns</a:t>
            </a:r>
          </a:p>
        </p:txBody>
      </p:sp>
      <p:sp>
        <p:nvSpPr>
          <p:cNvPr id="262159" name="Text Box 15"/>
          <p:cNvSpPr txBox="1">
            <a:spLocks noChangeArrowheads="1"/>
          </p:cNvSpPr>
          <p:nvPr/>
        </p:nvSpPr>
        <p:spPr bwMode="auto">
          <a:xfrm>
            <a:off x="6019056" y="5062537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 visit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6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6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6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62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55" grpId="0"/>
      <p:bldP spid="262156" grpId="0"/>
      <p:bldP spid="262157" grpId="0"/>
      <p:bldP spid="262158" grpId="0"/>
      <p:bldP spid="26215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250825" y="390525"/>
            <a:ext cx="86423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6600CC"/>
                </a:solidFill>
              </a:rPr>
              <a:t>Ⅱ. </a:t>
            </a:r>
            <a:r>
              <a:rPr lang="zh-CN" altLang="en-US" dirty="0">
                <a:solidFill>
                  <a:srgbClr val="6600CC"/>
                </a:solidFill>
              </a:rPr>
              <a:t>用所给动词的正确形式完成句子。</a:t>
            </a:r>
          </a:p>
          <a:p>
            <a:pPr eaLnBrk="1" hangingPunct="1"/>
            <a:r>
              <a:rPr lang="en-US" altLang="zh-CN" dirty="0"/>
              <a:t>1. Kevin _________ (send) emails to his friends now. </a:t>
            </a:r>
          </a:p>
          <a:p>
            <a:pPr eaLnBrk="1" hangingPunct="1"/>
            <a:r>
              <a:rPr lang="en-US" altLang="zh-CN" dirty="0"/>
              <a:t>2. Lisa _________ (have) her IT lesson at this moment. </a:t>
            </a:r>
          </a:p>
          <a:p>
            <a:pPr eaLnBrk="1" hangingPunct="1"/>
            <a:r>
              <a:rPr lang="en-US" altLang="zh-CN" dirty="0"/>
              <a:t>3. </a:t>
            </a:r>
            <a:r>
              <a:rPr lang="en-US" altLang="zh-CN" dirty="0" err="1"/>
              <a:t>Meimei</a:t>
            </a:r>
            <a:r>
              <a:rPr lang="en-US" altLang="zh-CN" dirty="0"/>
              <a:t> _________ (eat) food with her family now. </a:t>
            </a:r>
          </a:p>
          <a:p>
            <a:pPr eaLnBrk="1" hangingPunct="1"/>
            <a:r>
              <a:rPr lang="en-US" altLang="zh-CN" dirty="0"/>
              <a:t>4. Paul and Jim __________ (shop) for clothes now. </a:t>
            </a:r>
          </a:p>
          <a:p>
            <a:pPr eaLnBrk="1" hangingPunct="1"/>
            <a:r>
              <a:rPr lang="en-US" altLang="zh-CN" dirty="0"/>
              <a:t>5. Look! The little cat _________ (sleep) under the tree. </a:t>
            </a:r>
          </a:p>
        </p:txBody>
      </p:sp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1979613" y="908050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 is sending</a:t>
            </a:r>
          </a:p>
        </p:txBody>
      </p:sp>
      <p:sp>
        <p:nvSpPr>
          <p:cNvPr id="263174" name="Text Box 6"/>
          <p:cNvSpPr txBox="1">
            <a:spLocks noChangeArrowheads="1"/>
          </p:cNvSpPr>
          <p:nvPr/>
        </p:nvSpPr>
        <p:spPr bwMode="auto">
          <a:xfrm>
            <a:off x="1692275" y="1995488"/>
            <a:ext cx="2162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 is having</a:t>
            </a:r>
          </a:p>
        </p:txBody>
      </p:sp>
      <p:sp>
        <p:nvSpPr>
          <p:cNvPr id="263175" name="Text Box 7"/>
          <p:cNvSpPr txBox="1">
            <a:spLocks noChangeArrowheads="1"/>
          </p:cNvSpPr>
          <p:nvPr/>
        </p:nvSpPr>
        <p:spPr bwMode="auto">
          <a:xfrm>
            <a:off x="2484438" y="3074988"/>
            <a:ext cx="23764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 is eating</a:t>
            </a:r>
          </a:p>
        </p:txBody>
      </p:sp>
      <p:sp>
        <p:nvSpPr>
          <p:cNvPr id="263176" name="Text Box 8"/>
          <p:cNvSpPr txBox="1">
            <a:spLocks noChangeArrowheads="1"/>
          </p:cNvSpPr>
          <p:nvPr/>
        </p:nvSpPr>
        <p:spPr bwMode="auto">
          <a:xfrm>
            <a:off x="3276600" y="4227513"/>
            <a:ext cx="35290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 are shopping</a:t>
            </a:r>
          </a:p>
        </p:txBody>
      </p:sp>
      <p:sp>
        <p:nvSpPr>
          <p:cNvPr id="263177" name="Text Box 9"/>
          <p:cNvSpPr txBox="1">
            <a:spLocks noChangeArrowheads="1"/>
          </p:cNvSpPr>
          <p:nvPr/>
        </p:nvSpPr>
        <p:spPr bwMode="auto">
          <a:xfrm>
            <a:off x="4500563" y="5300663"/>
            <a:ext cx="252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 is sleeping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6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6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63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63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3" grpId="0"/>
      <p:bldP spid="263174" grpId="0"/>
      <p:bldP spid="263175" grpId="0"/>
      <p:bldP spid="263176" grpId="0"/>
      <p:bldP spid="26317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250825" y="404813"/>
            <a:ext cx="8713788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6600CC"/>
                </a:solidFill>
              </a:rPr>
              <a:t>Ⅲ. </a:t>
            </a:r>
            <a:r>
              <a:rPr lang="zh-CN" altLang="en-US">
                <a:solidFill>
                  <a:srgbClr val="6600CC"/>
                </a:solidFill>
              </a:rPr>
              <a:t>句型转换，每空一词。</a:t>
            </a:r>
          </a:p>
          <a:p>
            <a:pPr eaLnBrk="1" hangingPunct="1"/>
            <a:r>
              <a:rPr lang="en-US" altLang="zh-CN"/>
              <a:t>1. She cleans the bedroom every day. (</a:t>
            </a:r>
            <a:r>
              <a:rPr lang="zh-CN" altLang="en-US"/>
              <a:t>用</a:t>
            </a:r>
            <a:r>
              <a:rPr lang="en-US" altLang="zh-CN"/>
              <a:t>now</a:t>
            </a:r>
            <a:r>
              <a:rPr lang="zh-CN" altLang="en-US"/>
              <a:t>改写句子</a:t>
            </a:r>
            <a:r>
              <a:rPr lang="en-US" altLang="zh-CN"/>
              <a:t>)</a:t>
            </a:r>
          </a:p>
          <a:p>
            <a:pPr eaLnBrk="1" hangingPunct="1"/>
            <a:r>
              <a:rPr lang="en-US" altLang="zh-CN"/>
              <a:t>  She _________ _________ the bedroom now.   </a:t>
            </a:r>
          </a:p>
          <a:p>
            <a:pPr eaLnBrk="1" hangingPunct="1"/>
            <a:r>
              <a:rPr lang="en-US" altLang="zh-CN"/>
              <a:t>2. The boys are playing football at the moment. (</a:t>
            </a:r>
            <a:r>
              <a:rPr lang="zh-CN" altLang="en-US"/>
              <a:t>改为一般疑问句，并作否定回答</a:t>
            </a:r>
            <a:r>
              <a:rPr lang="en-US" altLang="zh-CN"/>
              <a:t>)</a:t>
            </a:r>
          </a:p>
          <a:p>
            <a:pPr eaLnBrk="1" hangingPunct="1"/>
            <a:r>
              <a:rPr lang="en-US" altLang="zh-CN"/>
              <a:t>   _________ the boys _________ football at the moment? </a:t>
            </a:r>
          </a:p>
          <a:p>
            <a:pPr eaLnBrk="1" hangingPunct="1"/>
            <a:r>
              <a:rPr lang="en-US" altLang="zh-CN"/>
              <a:t>  No, _________ _________. </a:t>
            </a:r>
          </a:p>
        </p:txBody>
      </p:sp>
      <p:sp>
        <p:nvSpPr>
          <p:cNvPr id="264197" name="Text Box 5"/>
          <p:cNvSpPr txBox="1">
            <a:spLocks noChangeArrowheads="1"/>
          </p:cNvSpPr>
          <p:nvPr/>
        </p:nvSpPr>
        <p:spPr bwMode="auto">
          <a:xfrm>
            <a:off x="2266950" y="1995488"/>
            <a:ext cx="3889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 is        cleaning</a:t>
            </a:r>
          </a:p>
        </p:txBody>
      </p:sp>
      <p:sp>
        <p:nvSpPr>
          <p:cNvPr id="264198" name="Text Box 6"/>
          <p:cNvSpPr txBox="1">
            <a:spLocks noChangeArrowheads="1"/>
          </p:cNvSpPr>
          <p:nvPr/>
        </p:nvSpPr>
        <p:spPr bwMode="auto">
          <a:xfrm>
            <a:off x="1116013" y="4221163"/>
            <a:ext cx="59039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Are                          playing</a:t>
            </a:r>
          </a:p>
        </p:txBody>
      </p:sp>
      <p:sp>
        <p:nvSpPr>
          <p:cNvPr id="264199" name="Text Box 7"/>
          <p:cNvSpPr txBox="1">
            <a:spLocks noChangeArrowheads="1"/>
          </p:cNvSpPr>
          <p:nvPr/>
        </p:nvSpPr>
        <p:spPr bwMode="auto">
          <a:xfrm>
            <a:off x="2052638" y="5300663"/>
            <a:ext cx="424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 they     aren’t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6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6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7" grpId="0"/>
      <p:bldP spid="264198" grpId="0"/>
      <p:bldP spid="26419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325438" y="698500"/>
            <a:ext cx="8567737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3. Xu Tao is </a:t>
            </a:r>
            <a:r>
              <a:rPr lang="en-US" altLang="zh-CN" u="sng"/>
              <a:t>dancing and singing</a:t>
            </a:r>
            <a:r>
              <a:rPr lang="en-US" altLang="zh-CN"/>
              <a:t>. (</a:t>
            </a:r>
            <a:r>
              <a:rPr lang="zh-CN" altLang="en-US"/>
              <a:t>对划线部分提问</a:t>
            </a:r>
            <a:r>
              <a:rPr lang="en-US" altLang="zh-CN"/>
              <a:t>)</a:t>
            </a:r>
          </a:p>
          <a:p>
            <a:pPr eaLnBrk="1" hangingPunct="1"/>
            <a:r>
              <a:rPr lang="en-US" altLang="zh-CN"/>
              <a:t>  _________ _________ Xu Tao _________? </a:t>
            </a:r>
          </a:p>
          <a:p>
            <a:pPr eaLnBrk="1" hangingPunct="1"/>
            <a:r>
              <a:rPr lang="en-US" altLang="zh-CN"/>
              <a:t>4. Mr Li is working now. (</a:t>
            </a:r>
            <a:r>
              <a:rPr lang="zh-CN" altLang="en-US"/>
              <a:t>改为同义句</a:t>
            </a:r>
            <a:r>
              <a:rPr lang="en-US" altLang="zh-CN"/>
              <a:t>)</a:t>
            </a:r>
          </a:p>
          <a:p>
            <a:pPr eaLnBrk="1" hangingPunct="1"/>
            <a:r>
              <a:rPr lang="en-US" altLang="zh-CN"/>
              <a:t>  Mr Li is ________ ________ now. </a:t>
            </a:r>
          </a:p>
          <a:p>
            <a:pPr eaLnBrk="1" hangingPunct="1"/>
            <a:r>
              <a:rPr lang="en-US" altLang="zh-CN"/>
              <a:t>5. Jessica is playing the piano now. (</a:t>
            </a:r>
            <a:r>
              <a:rPr lang="zh-CN" altLang="en-US"/>
              <a:t>改为同义句</a:t>
            </a:r>
            <a:r>
              <a:rPr lang="en-US" altLang="zh-CN"/>
              <a:t>)</a:t>
            </a:r>
          </a:p>
          <a:p>
            <a:pPr eaLnBrk="1" hangingPunct="1"/>
            <a:r>
              <a:rPr lang="en-US" altLang="zh-CN"/>
              <a:t>  Jessica is playing the piano _________ _________ _________. </a:t>
            </a:r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755650" y="1773238"/>
            <a:ext cx="7777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What             is                            doing</a:t>
            </a:r>
          </a:p>
        </p:txBody>
      </p:sp>
      <p:sp>
        <p:nvSpPr>
          <p:cNvPr id="265222" name="Text Box 6"/>
          <p:cNvSpPr txBox="1">
            <a:spLocks noChangeArrowheads="1"/>
          </p:cNvSpPr>
          <p:nvPr/>
        </p:nvSpPr>
        <p:spPr bwMode="auto">
          <a:xfrm>
            <a:off x="2914650" y="2852738"/>
            <a:ext cx="37449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   at       work</a:t>
            </a:r>
          </a:p>
        </p:txBody>
      </p:sp>
      <p:sp>
        <p:nvSpPr>
          <p:cNvPr id="265223" name="Text Box 7"/>
          <p:cNvSpPr txBox="1">
            <a:spLocks noChangeArrowheads="1"/>
          </p:cNvSpPr>
          <p:nvPr/>
        </p:nvSpPr>
        <p:spPr bwMode="auto">
          <a:xfrm>
            <a:off x="6084888" y="4516438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 at</a:t>
            </a:r>
          </a:p>
        </p:txBody>
      </p:sp>
      <p:sp>
        <p:nvSpPr>
          <p:cNvPr id="265224" name="Text Box 8"/>
          <p:cNvSpPr txBox="1">
            <a:spLocks noChangeArrowheads="1"/>
          </p:cNvSpPr>
          <p:nvPr/>
        </p:nvSpPr>
        <p:spPr bwMode="auto">
          <a:xfrm>
            <a:off x="900113" y="5084763"/>
            <a:ext cx="403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    the      moment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6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6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6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1" grpId="0"/>
      <p:bldP spid="265222" grpId="0"/>
      <p:bldP spid="265223" grpId="0"/>
      <p:bldP spid="26522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468313" y="692150"/>
            <a:ext cx="80645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6600CC"/>
                </a:solidFill>
              </a:rPr>
              <a:t>Ⅳ. </a:t>
            </a:r>
            <a:r>
              <a:rPr lang="zh-CN" altLang="en-US" dirty="0">
                <a:solidFill>
                  <a:srgbClr val="6600CC"/>
                </a:solidFill>
              </a:rPr>
              <a:t>根据对话内容，选用适当的句子补全对话。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685800" y="2290763"/>
            <a:ext cx="7847013" cy="2867025"/>
          </a:xfrm>
          <a:prstGeom prst="rect">
            <a:avLst/>
          </a:prstGeom>
          <a:noFill/>
          <a:ln w="28575" algn="ctr">
            <a:solidFill>
              <a:srgbClr val="008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A. Sorry, I’m quite busy these days.</a:t>
            </a:r>
          </a:p>
          <a:p>
            <a:pPr eaLnBrk="1" hangingPunct="1"/>
            <a:r>
              <a:rPr lang="en-US" altLang="zh-CN" dirty="0"/>
              <a:t>B. What are you getting ready for?</a:t>
            </a:r>
          </a:p>
          <a:p>
            <a:pPr eaLnBrk="1" hangingPunct="1"/>
            <a:r>
              <a:rPr lang="en-US" altLang="zh-CN" dirty="0"/>
              <a:t>C. My mother can teach you.</a:t>
            </a:r>
          </a:p>
          <a:p>
            <a:pPr eaLnBrk="1" hangingPunct="1"/>
            <a:r>
              <a:rPr lang="en-US" altLang="zh-CN" dirty="0"/>
              <a:t>D. This is Jill speaking.</a:t>
            </a:r>
          </a:p>
          <a:p>
            <a:pPr eaLnBrk="1" hangingPunct="1"/>
            <a:r>
              <a:rPr lang="en-US" altLang="zh-CN" dirty="0"/>
              <a:t>E. What things can I do? </a:t>
            </a:r>
          </a:p>
        </p:txBody>
      </p:sp>
    </p:spTree>
  </p:cSld>
  <p:clrMapOvr>
    <a:masterClrMapping/>
  </p:clrMapOvr>
  <p:transition>
    <p:rand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0" y="115888"/>
            <a:ext cx="9144000" cy="666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dirty="0">
                <a:solidFill>
                  <a:srgbClr val="FF3399"/>
                </a:solidFill>
              </a:rPr>
              <a:t>A:</a:t>
            </a:r>
            <a:r>
              <a:rPr lang="en-US" altLang="zh-CN" sz="3200" dirty="0"/>
              <a:t> Hi, Zhao </a:t>
            </a:r>
            <a:r>
              <a:rPr lang="en-US" altLang="zh-CN" sz="3200" dirty="0" err="1"/>
              <a:t>Xue</a:t>
            </a:r>
            <a:r>
              <a:rPr lang="en-US" altLang="zh-CN" sz="3200" dirty="0"/>
              <a:t>. (1)________ What are you doing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dirty="0"/>
              <a:t>     now?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dirty="0">
                <a:solidFill>
                  <a:srgbClr val="3333FF"/>
                </a:solidFill>
              </a:rPr>
              <a:t>B:</a:t>
            </a:r>
            <a:r>
              <a:rPr lang="en-US" altLang="zh-CN" sz="3200" dirty="0"/>
              <a:t> I’m cleaning the house.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dirty="0">
                <a:solidFill>
                  <a:srgbClr val="FF3399"/>
                </a:solidFill>
              </a:rPr>
              <a:t>A:</a:t>
            </a:r>
            <a:r>
              <a:rPr lang="en-US" altLang="zh-CN" sz="3200" dirty="0"/>
              <a:t> (2)________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dirty="0">
                <a:solidFill>
                  <a:srgbClr val="3333FF"/>
                </a:solidFill>
              </a:rPr>
              <a:t>B:</a:t>
            </a:r>
            <a:r>
              <a:rPr lang="en-US" altLang="zh-CN" sz="3200" dirty="0"/>
              <a:t> What? Spring Festival is coming! Don’t you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dirty="0"/>
              <a:t>     know?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dirty="0">
                <a:solidFill>
                  <a:srgbClr val="FF3399"/>
                </a:solidFill>
              </a:rPr>
              <a:t>A:</a:t>
            </a:r>
            <a:r>
              <a:rPr lang="en-US" altLang="zh-CN" sz="3200" dirty="0"/>
              <a:t> (3)________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dirty="0">
                <a:solidFill>
                  <a:srgbClr val="3333FF"/>
                </a:solidFill>
              </a:rPr>
              <a:t>B:</a:t>
            </a:r>
            <a:r>
              <a:rPr lang="en-US" altLang="zh-CN" sz="3200" dirty="0"/>
              <a:t> Oh, Jill. Please don’t work. Come to my home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dirty="0"/>
              <a:t>     and help me.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dirty="0">
                <a:solidFill>
                  <a:srgbClr val="FF3399"/>
                </a:solidFill>
              </a:rPr>
              <a:t>A:</a:t>
            </a:r>
            <a:r>
              <a:rPr lang="en-US" altLang="zh-CN" sz="3200" dirty="0"/>
              <a:t> Good! (4)________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dirty="0">
                <a:solidFill>
                  <a:srgbClr val="3333FF"/>
                </a:solidFill>
              </a:rPr>
              <a:t>B:</a:t>
            </a:r>
            <a:r>
              <a:rPr lang="en-US" altLang="zh-CN" sz="3200" dirty="0"/>
              <a:t> You can learn to make dumplings.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dirty="0">
                <a:solidFill>
                  <a:srgbClr val="FF3399"/>
                </a:solidFill>
              </a:rPr>
              <a:t>A:</a:t>
            </a:r>
            <a:r>
              <a:rPr lang="en-US" altLang="zh-CN" sz="3200" dirty="0"/>
              <a:t> Wow! Dumplings are my </a:t>
            </a:r>
            <a:r>
              <a:rPr lang="en-US" altLang="zh-CN" sz="3200" dirty="0" err="1"/>
              <a:t>favourite</a:t>
            </a:r>
            <a:r>
              <a:rPr lang="en-US" altLang="zh-CN" sz="3200" dirty="0"/>
              <a:t> Chinese food.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dirty="0"/>
              <a:t>     Who can teach me?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dirty="0">
                <a:solidFill>
                  <a:srgbClr val="3333FF"/>
                </a:solidFill>
              </a:rPr>
              <a:t>B:</a:t>
            </a:r>
            <a:r>
              <a:rPr lang="en-US" altLang="zh-CN" sz="3200" dirty="0"/>
              <a:t> (5)________ She makes dumplings very well.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dirty="0">
                <a:solidFill>
                  <a:srgbClr val="FF3399"/>
                </a:solidFill>
              </a:rPr>
              <a:t>A:</a:t>
            </a:r>
            <a:r>
              <a:rPr lang="en-US" altLang="zh-CN" sz="3200" dirty="0"/>
              <a:t> OK! See you then!</a:t>
            </a:r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4067175" y="73025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66"/>
                </a:solidFill>
              </a:rPr>
              <a:t>D</a:t>
            </a:r>
          </a:p>
        </p:txBody>
      </p:sp>
      <p:sp>
        <p:nvSpPr>
          <p:cNvPr id="267270" name="Text Box 6"/>
          <p:cNvSpPr txBox="1">
            <a:spLocks noChangeArrowheads="1"/>
          </p:cNvSpPr>
          <p:nvPr/>
        </p:nvSpPr>
        <p:spPr bwMode="auto">
          <a:xfrm>
            <a:off x="1474788" y="1341438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66"/>
                </a:solidFill>
              </a:rPr>
              <a:t>B</a:t>
            </a:r>
          </a:p>
        </p:txBody>
      </p:sp>
      <p:sp>
        <p:nvSpPr>
          <p:cNvPr id="267271" name="Text Box 7"/>
          <p:cNvSpPr txBox="1">
            <a:spLocks noChangeArrowheads="1"/>
          </p:cNvSpPr>
          <p:nvPr/>
        </p:nvSpPr>
        <p:spPr bwMode="auto">
          <a:xfrm>
            <a:off x="1546225" y="2638425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267272" name="Text Box 8"/>
          <p:cNvSpPr txBox="1">
            <a:spLocks noChangeArrowheads="1"/>
          </p:cNvSpPr>
          <p:nvPr/>
        </p:nvSpPr>
        <p:spPr bwMode="auto">
          <a:xfrm>
            <a:off x="2771775" y="4006850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66"/>
                </a:solidFill>
              </a:rPr>
              <a:t>E</a:t>
            </a:r>
          </a:p>
        </p:txBody>
      </p:sp>
      <p:sp>
        <p:nvSpPr>
          <p:cNvPr id="267273" name="Text Box 9"/>
          <p:cNvSpPr txBox="1">
            <a:spLocks noChangeArrowheads="1"/>
          </p:cNvSpPr>
          <p:nvPr/>
        </p:nvSpPr>
        <p:spPr bwMode="auto">
          <a:xfrm>
            <a:off x="1474788" y="5740400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66"/>
                </a:solidFill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6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6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6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6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9" grpId="0"/>
      <p:bldP spid="267270" grpId="0"/>
      <p:bldP spid="267271" grpId="0"/>
      <p:bldP spid="267272" grpId="0"/>
      <p:bldP spid="26727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1331913" y="1919288"/>
            <a:ext cx="6840537" cy="3238500"/>
          </a:xfrm>
          <a:prstGeom prst="rect">
            <a:avLst/>
          </a:prstGeom>
          <a:gradFill rotWithShape="1">
            <a:gsLst>
              <a:gs pos="0">
                <a:srgbClr val="F3E7FF">
                  <a:alpha val="31000"/>
                </a:srgbClr>
              </a:gs>
              <a:gs pos="50000">
                <a:schemeClr val="bg1"/>
              </a:gs>
              <a:gs pos="100000">
                <a:srgbClr val="F3E7FF">
                  <a:alpha val="31000"/>
                </a:srgbClr>
              </a:gs>
            </a:gsLst>
            <a:lin ang="18900000" scaled="1"/>
          </a:gradFill>
          <a:ln w="5397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48483" name="Rectangle 3"/>
          <p:cNvSpPr>
            <a:spLocks noRot="1" noChangeArrowheads="1"/>
          </p:cNvSpPr>
          <p:nvPr/>
        </p:nvSpPr>
        <p:spPr bwMode="auto">
          <a:xfrm>
            <a:off x="2268538" y="981075"/>
            <a:ext cx="5400675" cy="12985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28398" dir="3806097" algn="ctr" rotWithShape="0">
              <a:schemeClr val="bg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altLang="zh-CN" sz="8200" dirty="0">
                <a:solidFill>
                  <a:srgbClr val="33CC33"/>
                </a:solidFill>
              </a:rPr>
              <a:t>Homework</a:t>
            </a:r>
          </a:p>
        </p:txBody>
      </p:sp>
      <p:grpSp>
        <p:nvGrpSpPr>
          <p:cNvPr id="43014" name="Group 9"/>
          <p:cNvGrpSpPr/>
          <p:nvPr/>
        </p:nvGrpSpPr>
        <p:grpSpPr bwMode="auto">
          <a:xfrm>
            <a:off x="179388" y="692150"/>
            <a:ext cx="2160587" cy="2232025"/>
            <a:chOff x="0" y="164"/>
            <a:chExt cx="975" cy="953"/>
          </a:xfrm>
        </p:grpSpPr>
        <p:pic>
          <p:nvPicPr>
            <p:cNvPr id="43016" name="Picture 5" descr="pic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6000" contrast="18000"/>
            </a:blip>
            <a:srcRect r="50417" b="19865"/>
            <a:stretch>
              <a:fillRect/>
            </a:stretch>
          </p:blipFill>
          <p:spPr bwMode="auto">
            <a:xfrm>
              <a:off x="0" y="164"/>
              <a:ext cx="952" cy="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17" name="Rectangle 8"/>
            <p:cNvSpPr>
              <a:spLocks noChangeArrowheads="1"/>
            </p:cNvSpPr>
            <p:nvPr/>
          </p:nvSpPr>
          <p:spPr bwMode="auto">
            <a:xfrm>
              <a:off x="748" y="845"/>
              <a:ext cx="227" cy="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1763713" y="2349500"/>
            <a:ext cx="69850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dirty="0"/>
              <a:t>1. Review the use of the interrogative form of the present continuous tense.</a:t>
            </a:r>
          </a:p>
          <a:p>
            <a:pPr eaLnBrk="1" hangingPunct="1"/>
            <a:r>
              <a:rPr kumimoji="0" lang="en-US" altLang="zh-CN" dirty="0"/>
              <a:t>2. Finish the exercises in </a:t>
            </a:r>
            <a:r>
              <a:rPr kumimoji="0" lang="en-US" altLang="zh-CN" i="1" dirty="0">
                <a:solidFill>
                  <a:srgbClr val="0045D0"/>
                </a:solidFill>
              </a:rPr>
              <a:t>Learning English</a:t>
            </a:r>
            <a:r>
              <a:rPr kumimoji="0" lang="en-US" altLang="zh-CN" dirty="0" smtClean="0"/>
              <a:t>. </a:t>
            </a:r>
            <a:endParaRPr kumimoji="0" lang="en-US" altLang="zh-CN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611188" y="404813"/>
            <a:ext cx="784860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5. </a:t>
            </a:r>
            <a:r>
              <a:rPr lang="en-US" altLang="zh-CN" dirty="0">
                <a:solidFill>
                  <a:srgbClr val="FF0000"/>
                </a:solidFill>
              </a:rPr>
              <a:t>My mother’s cleaning</a:t>
            </a:r>
            <a:r>
              <a:rPr lang="en-US" altLang="zh-CN" dirty="0"/>
              <a:t> our house and </a:t>
            </a:r>
            <a:r>
              <a:rPr lang="en-US" altLang="zh-CN" dirty="0">
                <a:solidFill>
                  <a:srgbClr val="FF0000"/>
                </a:solidFill>
              </a:rPr>
              <a:t>sweeping away</a:t>
            </a:r>
            <a:r>
              <a:rPr lang="en-US" altLang="zh-CN" dirty="0"/>
              <a:t> bad luck.</a:t>
            </a:r>
          </a:p>
          <a:p>
            <a:pPr eaLnBrk="1" hangingPunct="1"/>
            <a:r>
              <a:rPr lang="en-US" altLang="zh-CN" dirty="0"/>
              <a:t>6. What</a:t>
            </a:r>
            <a:r>
              <a:rPr lang="en-US" altLang="zh-CN" dirty="0">
                <a:solidFill>
                  <a:srgbClr val="FF0000"/>
                </a:solidFill>
              </a:rPr>
              <a:t>’s Li Shan’s mother doing</a:t>
            </a:r>
            <a:r>
              <a:rPr lang="en-US" altLang="zh-CN" dirty="0"/>
              <a:t>?</a:t>
            </a:r>
          </a:p>
          <a:p>
            <a:pPr eaLnBrk="1" hangingPunct="1"/>
            <a:r>
              <a:rPr lang="en-US" altLang="zh-CN" dirty="0"/>
              <a:t>7. </a:t>
            </a:r>
            <a:r>
              <a:rPr lang="en-US" altLang="zh-CN" dirty="0">
                <a:solidFill>
                  <a:srgbClr val="FF0000"/>
                </a:solidFill>
              </a:rPr>
              <a:t>Is </a:t>
            </a:r>
            <a:r>
              <a:rPr lang="en-US" altLang="zh-CN" dirty="0" err="1">
                <a:solidFill>
                  <a:srgbClr val="FF0000"/>
                </a:solidFill>
              </a:rPr>
              <a:t>Lingling’s</a:t>
            </a:r>
            <a:r>
              <a:rPr lang="en-US" altLang="zh-CN" dirty="0">
                <a:solidFill>
                  <a:srgbClr val="FF0000"/>
                </a:solidFill>
              </a:rPr>
              <a:t> aunt cooking</a:t>
            </a:r>
            <a:r>
              <a:rPr lang="en-US" altLang="zh-CN" dirty="0"/>
              <a:t> the meal?</a:t>
            </a:r>
          </a:p>
          <a:p>
            <a:pPr eaLnBrk="1" hangingPunct="1"/>
            <a:r>
              <a:rPr lang="en-US" altLang="zh-CN" dirty="0"/>
              <a:t>8. What </a:t>
            </a:r>
            <a:r>
              <a:rPr lang="en-US" altLang="zh-CN" dirty="0">
                <a:solidFill>
                  <a:srgbClr val="FF0000"/>
                </a:solidFill>
              </a:rPr>
              <a:t>are </a:t>
            </a:r>
            <a:r>
              <a:rPr lang="en-US" altLang="zh-CN" dirty="0" err="1">
                <a:solidFill>
                  <a:srgbClr val="FF0000"/>
                </a:solidFill>
              </a:rPr>
              <a:t>Daming</a:t>
            </a:r>
            <a:r>
              <a:rPr lang="en-US" altLang="zh-CN" dirty="0">
                <a:solidFill>
                  <a:srgbClr val="FF0000"/>
                </a:solidFill>
              </a:rPr>
              <a:t> and Betty doing</a:t>
            </a:r>
            <a:r>
              <a:rPr lang="en-US" altLang="zh-CN" dirty="0"/>
              <a:t>?</a:t>
            </a:r>
          </a:p>
          <a:p>
            <a:pPr eaLnBrk="1" hangingPunct="1"/>
            <a:r>
              <a:rPr lang="en-US" altLang="zh-CN" dirty="0"/>
              <a:t>9. </a:t>
            </a:r>
            <a:r>
              <a:rPr lang="en-US" altLang="zh-CN" dirty="0">
                <a:solidFill>
                  <a:srgbClr val="FF0000"/>
                </a:solidFill>
              </a:rPr>
              <a:t>They’re learning</a:t>
            </a:r>
            <a:r>
              <a:rPr lang="en-US" altLang="zh-CN" dirty="0"/>
              <a:t> a dragon dance with my grandpa.</a:t>
            </a:r>
          </a:p>
          <a:p>
            <a:pPr eaLnBrk="1" hangingPunct="1"/>
            <a:r>
              <a:rPr lang="en-US" altLang="zh-CN" dirty="0"/>
              <a:t>10. </a:t>
            </a:r>
            <a:r>
              <a:rPr lang="en-US" altLang="zh-CN" dirty="0">
                <a:solidFill>
                  <a:srgbClr val="FF0000"/>
                </a:solidFill>
              </a:rPr>
              <a:t>Are they getting ready for</a:t>
            </a:r>
            <a:r>
              <a:rPr lang="en-US" altLang="zh-CN" dirty="0"/>
              <a:t> Spring Festival?</a:t>
            </a:r>
          </a:p>
          <a:p>
            <a:pPr eaLnBrk="1" hangingPunct="1"/>
            <a:r>
              <a:rPr lang="en-US" altLang="zh-CN" dirty="0"/>
              <a:t>11. </a:t>
            </a:r>
            <a:r>
              <a:rPr lang="en-US" altLang="zh-CN" dirty="0">
                <a:solidFill>
                  <a:srgbClr val="FF0000"/>
                </a:solidFill>
              </a:rPr>
              <a:t>Who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is working</a:t>
            </a:r>
            <a:r>
              <a:rPr lang="en-US" altLang="zh-CN" dirty="0"/>
              <a:t>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611188" y="549275"/>
            <a:ext cx="7561262" cy="514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zh-CN">
                <a:solidFill>
                  <a:schemeClr val="tx1"/>
                </a:solidFill>
              </a:rPr>
              <a:t>1. ____you ________ (get) ready for Spring Festival?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>
                <a:solidFill>
                  <a:schemeClr val="tx1"/>
                </a:solidFill>
              </a:rPr>
              <a:t>2. What  ___ your mother _____(do)?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>
                <a:solidFill>
                  <a:schemeClr val="tx1"/>
                </a:solidFill>
              </a:rPr>
              <a:t>3. She ___ _______ (clean) the house.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>
                <a:solidFill>
                  <a:schemeClr val="tx1"/>
                </a:solidFill>
              </a:rPr>
              <a:t>4. I ___ _______ (eat) </a:t>
            </a:r>
            <a:r>
              <a:rPr lang="en-US" altLang="zh-CN" i="1">
                <a:solidFill>
                  <a:schemeClr val="tx1"/>
                </a:solidFill>
              </a:rPr>
              <a:t>jiaozi</a:t>
            </a:r>
            <a:r>
              <a:rPr lang="en-US" altLang="zh-CN">
                <a:solidFill>
                  <a:schemeClr val="tx1"/>
                </a:solidFill>
              </a:rPr>
              <a:t>.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>
                <a:solidFill>
                  <a:schemeClr val="tx1"/>
                </a:solidFill>
              </a:rPr>
              <a:t>5. My mother’s __________(clean) our house and _____________ (sweep away) bad luck.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2411413" y="1779588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5724525" y="1773238"/>
            <a:ext cx="136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doing</a:t>
            </a:r>
          </a:p>
        </p:txBody>
      </p:sp>
      <p:sp>
        <p:nvSpPr>
          <p:cNvPr id="254983" name="Text Box 7"/>
          <p:cNvSpPr txBox="1">
            <a:spLocks noChangeArrowheads="1"/>
          </p:cNvSpPr>
          <p:nvPr/>
        </p:nvSpPr>
        <p:spPr bwMode="auto">
          <a:xfrm>
            <a:off x="1474788" y="3213100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am</a:t>
            </a:r>
          </a:p>
        </p:txBody>
      </p:sp>
      <p:sp>
        <p:nvSpPr>
          <p:cNvPr id="254984" name="Text Box 8"/>
          <p:cNvSpPr txBox="1">
            <a:spLocks noChangeArrowheads="1"/>
          </p:cNvSpPr>
          <p:nvPr/>
        </p:nvSpPr>
        <p:spPr bwMode="auto">
          <a:xfrm>
            <a:off x="1835150" y="2492375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254985" name="Text Box 9"/>
          <p:cNvSpPr txBox="1">
            <a:spLocks noChangeArrowheads="1"/>
          </p:cNvSpPr>
          <p:nvPr/>
        </p:nvSpPr>
        <p:spPr bwMode="auto">
          <a:xfrm>
            <a:off x="2700338" y="2492375"/>
            <a:ext cx="2016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cleaning</a:t>
            </a:r>
          </a:p>
        </p:txBody>
      </p:sp>
      <p:sp>
        <p:nvSpPr>
          <p:cNvPr id="254986" name="Text Box 10"/>
          <p:cNvSpPr txBox="1">
            <a:spLocks noChangeArrowheads="1"/>
          </p:cNvSpPr>
          <p:nvPr/>
        </p:nvSpPr>
        <p:spPr bwMode="auto">
          <a:xfrm>
            <a:off x="2339975" y="3213100"/>
            <a:ext cx="1655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eating</a:t>
            </a:r>
          </a:p>
        </p:txBody>
      </p:sp>
      <p:sp>
        <p:nvSpPr>
          <p:cNvPr id="254987" name="Text Box 11"/>
          <p:cNvSpPr txBox="1">
            <a:spLocks noChangeArrowheads="1"/>
          </p:cNvSpPr>
          <p:nvPr/>
        </p:nvSpPr>
        <p:spPr bwMode="auto">
          <a:xfrm>
            <a:off x="4067175" y="3940175"/>
            <a:ext cx="20177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cleaning</a:t>
            </a:r>
          </a:p>
        </p:txBody>
      </p:sp>
      <p:sp>
        <p:nvSpPr>
          <p:cNvPr id="254988" name="Text Box 12"/>
          <p:cNvSpPr txBox="1">
            <a:spLocks noChangeArrowheads="1"/>
          </p:cNvSpPr>
          <p:nvPr/>
        </p:nvSpPr>
        <p:spPr bwMode="auto">
          <a:xfrm>
            <a:off x="3203575" y="4443413"/>
            <a:ext cx="3887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sweeping away</a:t>
            </a:r>
          </a:p>
        </p:txBody>
      </p:sp>
      <p:sp>
        <p:nvSpPr>
          <p:cNvPr id="254989" name="Text Box 13"/>
          <p:cNvSpPr txBox="1">
            <a:spLocks noChangeArrowheads="1"/>
          </p:cNvSpPr>
          <p:nvPr/>
        </p:nvSpPr>
        <p:spPr bwMode="auto">
          <a:xfrm>
            <a:off x="1116013" y="549275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254990" name="Text Box 14"/>
          <p:cNvSpPr txBox="1">
            <a:spLocks noChangeArrowheads="1"/>
          </p:cNvSpPr>
          <p:nvPr/>
        </p:nvSpPr>
        <p:spPr bwMode="auto">
          <a:xfrm>
            <a:off x="2987675" y="549275"/>
            <a:ext cx="1584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getting</a:t>
            </a:r>
          </a:p>
        </p:txBody>
      </p:sp>
      <p:sp>
        <p:nvSpPr>
          <p:cNvPr id="254991" name="AutoShape 15"/>
          <p:cNvSpPr>
            <a:spLocks noChangeArrowheads="1"/>
          </p:cNvSpPr>
          <p:nvPr/>
        </p:nvSpPr>
        <p:spPr bwMode="auto">
          <a:xfrm>
            <a:off x="2514600" y="1828800"/>
            <a:ext cx="3024188" cy="2592388"/>
          </a:xfrm>
          <a:prstGeom prst="curvedRightArrow">
            <a:avLst>
              <a:gd name="adj1" fmla="val 33287"/>
              <a:gd name="adj2" fmla="val 48231"/>
              <a:gd name="adj3" fmla="val 38869"/>
            </a:avLst>
          </a:prstGeom>
          <a:gradFill rotWithShape="1">
            <a:gsLst>
              <a:gs pos="0">
                <a:schemeClr val="folHlink"/>
              </a:gs>
              <a:gs pos="100000">
                <a:srgbClr val="FF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6600">
                <a:solidFill>
                  <a:srgbClr val="0000FF"/>
                </a:solidFill>
              </a:rPr>
              <a:t>go</a:t>
            </a:r>
          </a:p>
        </p:txBody>
      </p:sp>
      <p:sp>
        <p:nvSpPr>
          <p:cNvPr id="254992" name="AutoShape 16"/>
          <p:cNvSpPr>
            <a:spLocks noChangeArrowheads="1"/>
          </p:cNvSpPr>
          <p:nvPr/>
        </p:nvSpPr>
        <p:spPr bwMode="auto">
          <a:xfrm>
            <a:off x="1905000" y="1295400"/>
            <a:ext cx="6121400" cy="2952750"/>
          </a:xfrm>
          <a:prstGeom prst="cloudCallout">
            <a:avLst>
              <a:gd name="adj1" fmla="val -43958"/>
              <a:gd name="adj2" fmla="val 61181"/>
            </a:avLst>
          </a:prstGeom>
          <a:gradFill rotWithShape="1">
            <a:gsLst>
              <a:gs pos="0">
                <a:srgbClr val="CC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en-US" altLang="zh-CN" sz="7200">
              <a:solidFill>
                <a:srgbClr val="9900CC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US" altLang="zh-CN" sz="7200">
                <a:solidFill>
                  <a:srgbClr val="9900CC"/>
                </a:solidFill>
              </a:rPr>
              <a:t> Ready?</a:t>
            </a:r>
          </a:p>
        </p:txBody>
      </p:sp>
      <p:pic>
        <p:nvPicPr>
          <p:cNvPr id="254993" name="Picture 17" descr="Guessing game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1600200"/>
            <a:ext cx="223043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4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4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4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54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54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54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54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54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54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54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54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254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54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54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54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254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1" grpId="0"/>
      <p:bldP spid="254982" grpId="0"/>
      <p:bldP spid="254983" grpId="0"/>
      <p:bldP spid="254984" grpId="0"/>
      <p:bldP spid="254985" grpId="0"/>
      <p:bldP spid="254986" grpId="0"/>
      <p:bldP spid="254987" grpId="0"/>
      <p:bldP spid="254988" grpId="0"/>
      <p:bldP spid="254989" grpId="0"/>
      <p:bldP spid="254990" grpId="0"/>
      <p:bldP spid="254991" grpId="0" animBg="1"/>
      <p:bldP spid="2549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611188" y="498475"/>
            <a:ext cx="7704137" cy="552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>
                <a:solidFill>
                  <a:schemeClr val="tx1"/>
                </a:solidFill>
              </a:rPr>
              <a:t>6. What _____ Li Shan’s mother ______ (do)?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>
                <a:solidFill>
                  <a:schemeClr val="tx1"/>
                </a:solidFill>
              </a:rPr>
              <a:t>7. _____ Lingling’s aunt ________ (cook) the meal?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>
                <a:solidFill>
                  <a:schemeClr val="tx1"/>
                </a:solidFill>
              </a:rPr>
              <a:t>8. What ______ Daming and Betty ______ (do)?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>
                <a:solidFill>
                  <a:schemeClr val="tx1"/>
                </a:solidFill>
              </a:rPr>
              <a:t>9. They ______ ________ (learn) a dragon dance with my grandpa.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>
                <a:solidFill>
                  <a:schemeClr val="tx1"/>
                </a:solidFill>
              </a:rPr>
              <a:t>10. _____ they _______ (get) ready for Spring Festival?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>
                <a:solidFill>
                  <a:schemeClr val="tx1"/>
                </a:solidFill>
              </a:rPr>
              <a:t>11. Who is _______ (work)?</a:t>
            </a:r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2411413" y="404813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827088" y="908050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doing</a:t>
            </a:r>
          </a:p>
        </p:txBody>
      </p:sp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1187450" y="1484313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253961" name="Text Box 9"/>
          <p:cNvSpPr txBox="1">
            <a:spLocks noChangeArrowheads="1"/>
          </p:cNvSpPr>
          <p:nvPr/>
        </p:nvSpPr>
        <p:spPr bwMode="auto">
          <a:xfrm>
            <a:off x="5508625" y="1412875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cooking</a:t>
            </a:r>
          </a:p>
        </p:txBody>
      </p:sp>
      <p:sp>
        <p:nvSpPr>
          <p:cNvPr id="253962" name="Text Box 10"/>
          <p:cNvSpPr txBox="1">
            <a:spLocks noChangeArrowheads="1"/>
          </p:cNvSpPr>
          <p:nvPr/>
        </p:nvSpPr>
        <p:spPr bwMode="auto">
          <a:xfrm>
            <a:off x="2698750" y="2420938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253963" name="Text Box 11"/>
          <p:cNvSpPr txBox="1">
            <a:spLocks noChangeArrowheads="1"/>
          </p:cNvSpPr>
          <p:nvPr/>
        </p:nvSpPr>
        <p:spPr bwMode="auto">
          <a:xfrm>
            <a:off x="827088" y="2852738"/>
            <a:ext cx="136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doing</a:t>
            </a:r>
          </a:p>
        </p:txBody>
      </p:sp>
      <p:sp>
        <p:nvSpPr>
          <p:cNvPr id="253964" name="Text Box 12"/>
          <p:cNvSpPr txBox="1">
            <a:spLocks noChangeArrowheads="1"/>
          </p:cNvSpPr>
          <p:nvPr/>
        </p:nvSpPr>
        <p:spPr bwMode="auto">
          <a:xfrm>
            <a:off x="2555875" y="3357563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253965" name="Text Box 13"/>
          <p:cNvSpPr txBox="1">
            <a:spLocks noChangeArrowheads="1"/>
          </p:cNvSpPr>
          <p:nvPr/>
        </p:nvSpPr>
        <p:spPr bwMode="auto">
          <a:xfrm>
            <a:off x="3779838" y="3363913"/>
            <a:ext cx="2016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learning</a:t>
            </a:r>
          </a:p>
        </p:txBody>
      </p:sp>
      <p:sp>
        <p:nvSpPr>
          <p:cNvPr id="253966" name="Text Box 14"/>
          <p:cNvSpPr txBox="1">
            <a:spLocks noChangeArrowheads="1"/>
          </p:cNvSpPr>
          <p:nvPr/>
        </p:nvSpPr>
        <p:spPr bwMode="auto">
          <a:xfrm>
            <a:off x="1547813" y="4437063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253967" name="Text Box 15"/>
          <p:cNvSpPr txBox="1">
            <a:spLocks noChangeArrowheads="1"/>
          </p:cNvSpPr>
          <p:nvPr/>
        </p:nvSpPr>
        <p:spPr bwMode="auto">
          <a:xfrm>
            <a:off x="3708400" y="4371975"/>
            <a:ext cx="1655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getting </a:t>
            </a:r>
          </a:p>
        </p:txBody>
      </p:sp>
      <p:sp>
        <p:nvSpPr>
          <p:cNvPr id="253968" name="Text Box 16"/>
          <p:cNvSpPr txBox="1">
            <a:spLocks noChangeArrowheads="1"/>
          </p:cNvSpPr>
          <p:nvPr/>
        </p:nvSpPr>
        <p:spPr bwMode="auto">
          <a:xfrm>
            <a:off x="2771775" y="5373688"/>
            <a:ext cx="18716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working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5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53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53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53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53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53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53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3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3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3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3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3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3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8" grpId="0"/>
      <p:bldP spid="253959" grpId="0"/>
      <p:bldP spid="253960" grpId="0"/>
      <p:bldP spid="253961" grpId="0"/>
      <p:bldP spid="253962" grpId="0"/>
      <p:bldP spid="253963" grpId="0"/>
      <p:bldP spid="253964" grpId="0"/>
      <p:bldP spid="253965" grpId="0"/>
      <p:bldP spid="253966" grpId="0"/>
      <p:bldP spid="253967" grpId="0"/>
      <p:bldP spid="2539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2195513" y="1125538"/>
            <a:ext cx="2879725" cy="925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/>
              </a:rPr>
              <a:t>Grammar</a:t>
            </a:r>
            <a:endParaRPr lang="zh-CN" altLang="en-US" sz="44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mic Sans MS" panose="030F0702030302020204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843213" y="2492375"/>
            <a:ext cx="5832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54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现在进行时 </a:t>
            </a:r>
            <a:r>
              <a:rPr lang="en-US" altLang="zh-CN" sz="54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II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8173" name="Group 189"/>
          <p:cNvGraphicFramePr>
            <a:graphicFrameLocks noGrp="1"/>
          </p:cNvGraphicFramePr>
          <p:nvPr/>
        </p:nvGraphicFramePr>
        <p:xfrm>
          <a:off x="179388" y="841375"/>
          <a:ext cx="8785225" cy="5829299"/>
        </p:xfrm>
        <a:graphic>
          <a:graphicData uri="http://schemas.openxmlformats.org/drawingml/2006/table">
            <a:tbl>
              <a:tblPr/>
              <a:tblGrid>
                <a:gridCol w="1728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7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肯定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否定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疑问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回答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am doing…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am not doing…</a:t>
                      </a:r>
                      <a:endParaRPr kumimoji="1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Am I doing…?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I am./ No, I’m not.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 are doing…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 are not (aren’t) doing…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Are we doing…?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we are./ No, we aren’t.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 are doing…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 are not/ aren’t doing…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Are you doing…?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I am/we are./No, I’m not/ we aren’t.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He/ She is doing…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He/ She is not (isn’t) doing…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Is he/she doing…?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he/she is./ No, he/she isn’t.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4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They are doing…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They are not (aren’t) doing…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Are they doing…?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they are./ No, they aren’t.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8172" name="Text Box 188"/>
          <p:cNvSpPr txBox="1">
            <a:spLocks noChangeArrowheads="1"/>
          </p:cNvSpPr>
          <p:nvPr/>
        </p:nvSpPr>
        <p:spPr bwMode="auto">
          <a:xfrm>
            <a:off x="107950" y="123825"/>
            <a:ext cx="56880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accent2"/>
                </a:solidFill>
                <a:ea typeface="楷体_GB2312" pitchFamily="49" charset="-122"/>
              </a:rPr>
              <a:t>现在进行时的构成特点：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8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8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8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8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1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820150" cy="403225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zh-CN" altLang="en-US" dirty="0" smtClean="0"/>
              <a:t>现在进行时的</a:t>
            </a:r>
            <a:r>
              <a:rPr lang="zh-CN" altLang="en-US" dirty="0" smtClean="0">
                <a:solidFill>
                  <a:srgbClr val="FF0066"/>
                </a:solidFill>
              </a:rPr>
              <a:t>特殊疑问句结构</a:t>
            </a:r>
            <a:r>
              <a:rPr lang="zh-CN" altLang="en-US" dirty="0" smtClean="0"/>
              <a:t>为</a:t>
            </a:r>
            <a:r>
              <a:rPr lang="en-US" altLang="zh-CN" dirty="0" smtClean="0"/>
              <a:t>: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CN" dirty="0" smtClean="0"/>
              <a:t>“</a:t>
            </a:r>
            <a:r>
              <a:rPr lang="zh-CN" altLang="en-US" dirty="0" smtClean="0"/>
              <a:t>疑问词</a:t>
            </a:r>
            <a:r>
              <a:rPr lang="en-US" altLang="zh-CN" dirty="0" smtClean="0"/>
              <a:t>+ be +</a:t>
            </a:r>
            <a:r>
              <a:rPr lang="zh-CN" altLang="en-US" dirty="0" smtClean="0"/>
              <a:t>主语</a:t>
            </a:r>
            <a:r>
              <a:rPr lang="en-US" altLang="zh-CN" dirty="0" smtClean="0"/>
              <a:t>+doing...?” </a:t>
            </a:r>
            <a:r>
              <a:rPr lang="zh-CN" altLang="en-US" dirty="0" smtClean="0"/>
              <a:t>例如</a:t>
            </a:r>
            <a:r>
              <a:rPr lang="en-US" altLang="zh-CN" dirty="0" smtClean="0"/>
              <a:t>: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CN" sz="4000" dirty="0" smtClean="0"/>
              <a:t>We are making lanterns under the tree.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CN" dirty="0" smtClean="0"/>
              <a:t>                                                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(</a:t>
            </a:r>
            <a:r>
              <a:rPr lang="zh-CN" altLang="en-US" dirty="0" smtClean="0">
                <a:solidFill>
                  <a:srgbClr val="FF0000"/>
                </a:solidFill>
              </a:rPr>
              <a:t>就划线部分提问</a:t>
            </a:r>
            <a:r>
              <a:rPr lang="en-US" altLang="zh-CN" dirty="0" smtClean="0">
                <a:solidFill>
                  <a:srgbClr val="FF0000"/>
                </a:solidFill>
              </a:rPr>
              <a:t>) → </a:t>
            </a: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466725" y="4479925"/>
            <a:ext cx="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252413" y="2420938"/>
            <a:ext cx="7191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1109663" y="2420938"/>
            <a:ext cx="43259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5651500" y="2420938"/>
            <a:ext cx="3097213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539750" y="24923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3079750" y="24987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6853238" y="2492375"/>
            <a:ext cx="527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9900"/>
                </a:solidFill>
              </a:rPr>
              <a:t> 3</a:t>
            </a: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142875" y="3860800"/>
            <a:ext cx="9001125" cy="1800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105000"/>
              </a:lnSpc>
            </a:pPr>
            <a:r>
              <a:rPr lang="en-US" altLang="zh-CN" dirty="0">
                <a:solidFill>
                  <a:srgbClr val="FF0000"/>
                </a:solidFill>
              </a:rPr>
              <a:t>1.</a:t>
            </a:r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rgbClr val="FF3300"/>
                </a:solidFill>
              </a:rPr>
              <a:t>Who are making lanterns under the tree?</a:t>
            </a:r>
          </a:p>
          <a:p>
            <a:pPr marL="342900" indent="-342900" algn="just">
              <a:lnSpc>
                <a:spcPct val="105000"/>
              </a:lnSpc>
            </a:pPr>
            <a:r>
              <a:rPr lang="en-US" altLang="zh-CN" dirty="0">
                <a:solidFill>
                  <a:srgbClr val="0000FF"/>
                </a:solidFill>
              </a:rPr>
              <a:t>2. What are you doing under the tree?</a:t>
            </a:r>
          </a:p>
          <a:p>
            <a:pPr marL="342900" indent="-342900" algn="just">
              <a:lnSpc>
                <a:spcPct val="105000"/>
              </a:lnSpc>
            </a:pPr>
            <a:r>
              <a:rPr lang="en-US" altLang="zh-CN" dirty="0">
                <a:solidFill>
                  <a:srgbClr val="008000"/>
                </a:solidFill>
              </a:rPr>
              <a:t>3. Where are you making lanterns?</a:t>
            </a:r>
          </a:p>
        </p:txBody>
      </p:sp>
      <p:pic>
        <p:nvPicPr>
          <p:cNvPr id="14347" name="Picture 18" descr="Noname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 contrast="42000"/>
          </a:blip>
          <a:srcRect/>
          <a:stretch>
            <a:fillRect/>
          </a:stretch>
        </p:blipFill>
        <p:spPr bwMode="auto">
          <a:xfrm>
            <a:off x="8172450" y="44450"/>
            <a:ext cx="93662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8" name="Rectangle 20"/>
          <p:cNvSpPr>
            <a:spLocks noChangeArrowheads="1"/>
          </p:cNvSpPr>
          <p:nvPr/>
        </p:nvSpPr>
        <p:spPr bwMode="auto">
          <a:xfrm>
            <a:off x="250825" y="1196975"/>
            <a:ext cx="5976938" cy="576263"/>
          </a:xfrm>
          <a:prstGeom prst="rect">
            <a:avLst/>
          </a:prstGeom>
          <a:noFill/>
          <a:ln w="28575" algn="ctr">
            <a:solidFill>
              <a:srgbClr val="FF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32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3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3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3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uild="p"/>
      <p:bldP spid="53253" grpId="0" animBg="1"/>
      <p:bldP spid="53254" grpId="0" animBg="1"/>
      <p:bldP spid="53255" grpId="0" animBg="1"/>
      <p:bldP spid="53256" grpId="0"/>
      <p:bldP spid="53257" grpId="0"/>
      <p:bldP spid="53258" grpId="0"/>
      <p:bldP spid="53259" grpId="0" build="p" animBg="1"/>
    </p:bldLst>
  </p:timing>
</p:sld>
</file>

<file path=ppt/theme/theme1.xml><?xml version="1.0" encoding="utf-8"?>
<a:theme xmlns:a="http://schemas.openxmlformats.org/drawingml/2006/main" name="WWW.2PPT.COM&#10;">
  <a:themeElements>
    <a:clrScheme name="20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0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3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3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2249</Words>
  <Application>Microsoft Office PowerPoint</Application>
  <PresentationFormat>全屏显示(4:3)</PresentationFormat>
  <Paragraphs>328</Paragraphs>
  <Slides>37</Slides>
  <Notes>3</Notes>
  <HiddenSlides>1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6" baseType="lpstr">
      <vt:lpstr>华文中宋</vt:lpstr>
      <vt:lpstr>楷体_GB2312</vt:lpstr>
      <vt:lpstr>宋体</vt:lpstr>
      <vt:lpstr>微软雅黑</vt:lpstr>
      <vt:lpstr>Arial</vt:lpstr>
      <vt:lpstr>Arial Narrow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2006-02-17T10:04:00Z</dcterms:created>
  <dcterms:modified xsi:type="dcterms:W3CDTF">2023-01-16T19:38:10Z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F8810BE7FA474A258A029E4F88E2F7F0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