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21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C7A7E-801A-4256-8148-FB650635A9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55FD-8163-4E36-A8E9-4238ECD513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F55FD-8163-4E36-A8E9-4238ECD513F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43B741-A484-4B3C-ADAC-F148ED39B3E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ED78-19E5-4BB3-B509-53EE9887FAE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081256-F1D0-4F36-B36D-E7D8EE7E31F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80C71A-8AC2-4380-B44E-D2E0AF057C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3346AC-80F7-48AB-A1BC-B11C0DEB076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E3325-67A2-49EF-BB97-8895C21410F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DF7B98-10EB-4081-AA8E-01F2605158A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CEE1C3-6542-4A28-8FC5-694E38B385F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9994F7-C95C-4596-B631-DCC9EB7B6D4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0AADB-8881-40FA-9DCF-346CA6743F1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F86F7A-171B-49C8-B9F2-802F86BC2F6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E09E21-AAC7-4E46-9D7E-11B6E0E3918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52E5A9-1A69-4638-8087-66F9EFEDF09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10.jpeg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jpeg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jpeg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11" Type="http://schemas.openxmlformats.org/officeDocument/2006/relationships/image" Target="../media/image10.jpeg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0.jpeg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3.wmf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1.wmf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4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7.wmf"/><Relationship Id="rId3" Type="http://schemas.openxmlformats.org/officeDocument/2006/relationships/hyperlink" Target="http://www.xkcyc.swust.edu.cn/s/78/t/342/p/60/i/4/list.htm" TargetMode="Externa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3" Type="http://schemas.openxmlformats.org/officeDocument/2006/relationships/image" Target="../media/image10.jpe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jpeg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36423" y="1599185"/>
            <a:ext cx="7109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二次根式和它的性质</a:t>
            </a:r>
            <a:endParaRPr lang="zh-CN" altLang="en-US" sz="6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29764" y="50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71588" y="1905000"/>
            <a:ext cx="7207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 smtClean="0"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取何值时，下列各式在实数范围内有意义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？</a:t>
            </a:r>
            <a:endParaRPr kumimoji="1" lang="zh-CN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32771" name="Group 3"/>
          <p:cNvGrpSpPr/>
          <p:nvPr/>
        </p:nvGrpSpPr>
        <p:grpSpPr bwMode="auto">
          <a:xfrm>
            <a:off x="990600" y="2717800"/>
            <a:ext cx="9144000" cy="2287588"/>
            <a:chOff x="0" y="1545"/>
            <a:chExt cx="5760" cy="1441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0" y="1545"/>
              <a:ext cx="5760" cy="1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indent="609600" algn="just">
                <a:lnSpc>
                  <a:spcPct val="170000"/>
                </a:lnSpc>
              </a:pPr>
              <a:r>
                <a:rPr kumimoji="1" lang="zh-CN" altLang="en-US" sz="28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                      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</a:t>
              </a:r>
            </a:p>
            <a:p>
              <a:pPr indent="609600" algn="just" eaLnBrk="0" hangingPunct="0">
                <a:lnSpc>
                  <a:spcPct val="170000"/>
                </a:lnSpc>
              </a:pPr>
              <a:r>
                <a:rPr kumimoji="1" lang="zh-CN" altLang="en-US" sz="28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                      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4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</a:t>
              </a:r>
            </a:p>
            <a:p>
              <a:pPr indent="609600" eaLnBrk="0" hangingPunct="0">
                <a:lnSpc>
                  <a:spcPct val="170000"/>
                </a:lnSpc>
              </a:pPr>
              <a:r>
                <a:rPr kumimoji="1" lang="zh-CN" altLang="en-US" sz="2800">
                  <a:latin typeface="宋体" panose="02010600030101010101" pitchFamily="2" charset="-122"/>
                </a:rPr>
                <a:t>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5</a:t>
              </a:r>
              <a:r>
                <a:rPr kumimoji="1" lang="zh-CN" altLang="en-US" sz="2800">
                  <a:latin typeface="宋体" panose="02010600030101010101" pitchFamily="2" charset="-122"/>
                </a:rPr>
                <a:t>）  </a:t>
              </a:r>
              <a:r>
                <a:rPr kumimoji="1" lang="en-US" altLang="zh-CN" sz="1200">
                  <a:latin typeface="Times New Roman" panose="02020603050405020304" pitchFamily="18" charset="0"/>
                </a:rPr>
                <a:t>+</a:t>
              </a:r>
              <a:r>
                <a:rPr kumimoji="1" lang="en-US" altLang="zh-CN" sz="11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2773" name="Object 5"/>
            <p:cNvGraphicFramePr>
              <a:graphicFrameLocks noChangeAspect="1"/>
            </p:cNvGraphicFramePr>
            <p:nvPr/>
          </p:nvGraphicFramePr>
          <p:xfrm>
            <a:off x="960" y="1728"/>
            <a:ext cx="579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7" r:id="rId3" imgW="457200" imgH="228600" progId="Equation.3">
                    <p:embed/>
                  </p:oleObj>
                </mc:Choice>
                <mc:Fallback>
                  <p:oleObj r:id="rId3" imgW="4572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728"/>
                          <a:ext cx="579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4" name="Object 6"/>
            <p:cNvGraphicFramePr>
              <a:graphicFrameLocks noChangeAspect="1"/>
            </p:cNvGraphicFramePr>
            <p:nvPr/>
          </p:nvGraphicFramePr>
          <p:xfrm>
            <a:off x="2880" y="1728"/>
            <a:ext cx="62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8" r:id="rId5" imgW="533400" imgH="228600" progId="Equation.3">
                    <p:embed/>
                  </p:oleObj>
                </mc:Choice>
                <mc:Fallback>
                  <p:oleObj r:id="rId5" imgW="5334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728"/>
                          <a:ext cx="624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960" y="2160"/>
            <a:ext cx="672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9" r:id="rId7" imgW="508000" imgH="254000" progId="Equation.3">
                    <p:embed/>
                  </p:oleObj>
                </mc:Choice>
                <mc:Fallback>
                  <p:oleObj r:id="rId7" imgW="508000" imgH="254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160"/>
                          <a:ext cx="672" cy="3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6" name="Object 8"/>
            <p:cNvGraphicFramePr>
              <a:graphicFrameLocks noChangeAspect="1"/>
            </p:cNvGraphicFramePr>
            <p:nvPr/>
          </p:nvGraphicFramePr>
          <p:xfrm>
            <a:off x="2928" y="2064"/>
            <a:ext cx="424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0" r:id="rId9" imgW="342900" imgH="444500" progId="Equation.3">
                    <p:embed/>
                  </p:oleObj>
                </mc:Choice>
                <mc:Fallback>
                  <p:oleObj r:id="rId9" imgW="342900" imgH="4445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064"/>
                          <a:ext cx="424" cy="5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864" y="2640"/>
            <a:ext cx="333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1" r:id="rId11" imgW="241300" imgH="228600" progId="Equation.3">
                    <p:embed/>
                  </p:oleObj>
                </mc:Choice>
                <mc:Fallback>
                  <p:oleObj r:id="rId11" imgW="2413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640"/>
                          <a:ext cx="333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1296" y="2640"/>
            <a:ext cx="474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2" r:id="rId13" imgW="355600" imgH="228600" progId="Equation.3">
                    <p:embed/>
                  </p:oleObj>
                </mc:Choice>
                <mc:Fallback>
                  <p:oleObj r:id="rId13" imgW="3556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640"/>
                          <a:ext cx="474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9" name="Text Box 11" descr="纸袋"/>
          <p:cNvSpPr txBox="1">
            <a:spLocks noChangeArrowheads="1"/>
          </p:cNvSpPr>
          <p:nvPr/>
        </p:nvSpPr>
        <p:spPr bwMode="auto">
          <a:xfrm>
            <a:off x="1068388" y="4743450"/>
            <a:ext cx="184150" cy="5191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1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 rot="5400000">
            <a:off x="-1246188" y="2549525"/>
            <a:ext cx="3733800" cy="7397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662"/>
              </a:avLst>
            </a:prstTxWarp>
          </a:bodyPr>
          <a:lstStyle/>
          <a:p>
            <a:pPr algn="ctr" fontAlgn="auto"/>
            <a:r>
              <a:rPr lang="zh-CN" altLang="en-US" sz="3600" i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快速口答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524249"/>
            <a:ext cx="662305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A50021"/>
                </a:solidFill>
              </a:rPr>
              <a:t>知识点</a:t>
            </a:r>
            <a:r>
              <a:rPr lang="en-US" altLang="zh-CN" b="1" dirty="0">
                <a:solidFill>
                  <a:srgbClr val="A50021"/>
                </a:solidFill>
              </a:rPr>
              <a:t>2  </a:t>
            </a:r>
            <a:r>
              <a:rPr lang="zh-CN" altLang="en-US" b="1" dirty="0">
                <a:solidFill>
                  <a:srgbClr val="A50021"/>
                </a:solidFill>
              </a:rPr>
              <a:t>二次根式的性质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3625" y="4454524"/>
            <a:ext cx="4033838" cy="15843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4000" b="1" dirty="0"/>
              <a:t>1.a≥0,       ≥0</a:t>
            </a:r>
            <a:r>
              <a:rPr lang="en-US" altLang="zh-CN" sz="2800" b="1" dirty="0"/>
              <a:t>   </a:t>
            </a:r>
          </a:p>
          <a:p>
            <a:pPr>
              <a:buFontTx/>
              <a:buNone/>
            </a:pPr>
            <a:endParaRPr lang="en-US" altLang="zh-CN" sz="2800" dirty="0"/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97163" y="4395786"/>
          <a:ext cx="914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公式" r:id="rId3" imgW="241300" imgH="228600" progId="Equation.3">
                  <p:embed/>
                </p:oleObj>
              </mc:Choice>
              <mc:Fallback>
                <p:oleObj name="公式" r:id="rId3" imgW="241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395786"/>
                        <a:ext cx="914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 descr="纸袋"/>
          <p:cNvSpPr>
            <a:spLocks noChangeArrowheads="1"/>
          </p:cNvSpPr>
          <p:nvPr/>
        </p:nvSpPr>
        <p:spPr bwMode="auto">
          <a:xfrm>
            <a:off x="1331913" y="5684836"/>
            <a:ext cx="3092450" cy="7016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 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双重非负性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33798" name="Group 6"/>
          <p:cNvGrpSpPr/>
          <p:nvPr/>
        </p:nvGrpSpPr>
        <p:grpSpPr bwMode="auto">
          <a:xfrm>
            <a:off x="900113" y="1579561"/>
            <a:ext cx="5707062" cy="474663"/>
            <a:chOff x="-2008" y="1918"/>
            <a:chExt cx="3595" cy="299"/>
          </a:xfrm>
        </p:grpSpPr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flipV="1">
              <a:off x="-1546" y="2069"/>
              <a:ext cx="30" cy="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>
              <a:off x="-1516" y="2074"/>
              <a:ext cx="43" cy="7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 flipV="1">
              <a:off x="-1468" y="1918"/>
              <a:ext cx="57" cy="23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-1411" y="1918"/>
              <a:ext cx="14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-40" y="1939"/>
              <a:ext cx="139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0000FF"/>
                  </a:solidFill>
                  <a:latin typeface="宋体" panose="02010600030101010101" pitchFamily="2" charset="-122"/>
                </a:rPr>
                <a:t>的算术平方根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-621" y="1939"/>
              <a:ext cx="46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0000FF"/>
                  </a:solidFill>
                  <a:latin typeface="宋体" panose="02010600030101010101" pitchFamily="2" charset="-122"/>
                </a:rPr>
                <a:t>表示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-2008" y="1939"/>
              <a:ext cx="46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0000FF"/>
                  </a:solidFill>
                  <a:latin typeface="宋体" panose="02010600030101010101" pitchFamily="2" charset="-122"/>
                </a:rPr>
                <a:t>因为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-701" y="1932"/>
              <a:ext cx="7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-818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-1254" y="1932"/>
              <a:ext cx="7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355" y="1939"/>
              <a:ext cx="23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-156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-1170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 dirty="0">
                <a:solidFill>
                  <a:srgbClr val="0000FF"/>
                </a:solidFill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-1397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-1021" y="1975"/>
              <a:ext cx="19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</a:rPr>
                <a:t>≥</a:t>
              </a:r>
            </a:p>
          </p:txBody>
        </p:sp>
      </p:grpSp>
      <p:grpSp>
        <p:nvGrpSpPr>
          <p:cNvPr id="33814" name="Group 22"/>
          <p:cNvGrpSpPr/>
          <p:nvPr/>
        </p:nvGrpSpPr>
        <p:grpSpPr bwMode="auto">
          <a:xfrm>
            <a:off x="827088" y="2228849"/>
            <a:ext cx="4860925" cy="474662"/>
            <a:chOff x="1588" y="1918"/>
            <a:chExt cx="3062" cy="299"/>
          </a:xfrm>
        </p:grpSpPr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 flipV="1">
              <a:off x="2054" y="2069"/>
              <a:ext cx="30" cy="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2084" y="2074"/>
              <a:ext cx="43" cy="7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 flipV="1">
              <a:off x="2132" y="1918"/>
              <a:ext cx="57" cy="23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2189" y="1918"/>
              <a:ext cx="14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2968" y="1939"/>
              <a:ext cx="163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0000FF"/>
                  </a:solidFill>
                  <a:latin typeface="宋体" panose="02010600030101010101" pitchFamily="2" charset="-122"/>
                </a:rPr>
                <a:t>总是一个非负数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20" name="Rectangle 28"/>
            <p:cNvSpPr>
              <a:spLocks noChangeArrowheads="1"/>
            </p:cNvSpPr>
            <p:nvPr/>
          </p:nvSpPr>
          <p:spPr bwMode="auto">
            <a:xfrm>
              <a:off x="1588" y="1939"/>
              <a:ext cx="46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0000FF"/>
                  </a:solidFill>
                  <a:latin typeface="宋体" panose="02010600030101010101" pitchFamily="2" charset="-122"/>
                </a:rPr>
                <a:t>所以</a:t>
              </a:r>
              <a:endParaRPr lang="zh-CN" altLang="en-US" b="1">
                <a:solidFill>
                  <a:srgbClr val="0000FF"/>
                </a:solidFill>
              </a:endParaRPr>
            </a:p>
          </p:txBody>
        </p:sp>
        <p:sp>
          <p:nvSpPr>
            <p:cNvPr id="33821" name="Rectangle 29"/>
            <p:cNvSpPr>
              <a:spLocks noChangeArrowheads="1"/>
            </p:cNvSpPr>
            <p:nvPr/>
          </p:nvSpPr>
          <p:spPr bwMode="auto">
            <a:xfrm>
              <a:off x="4592" y="1932"/>
              <a:ext cx="5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2898" y="1932"/>
              <a:ext cx="7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23" name="Rectangle 31"/>
            <p:cNvSpPr>
              <a:spLocks noChangeArrowheads="1"/>
            </p:cNvSpPr>
            <p:nvPr/>
          </p:nvSpPr>
          <p:spPr bwMode="auto">
            <a:xfrm>
              <a:off x="2782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2346" y="1932"/>
              <a:ext cx="7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3825" name="Rectangle 33"/>
            <p:cNvSpPr>
              <a:spLocks noChangeArrowheads="1"/>
            </p:cNvSpPr>
            <p:nvPr/>
          </p:nvSpPr>
          <p:spPr bwMode="auto">
            <a:xfrm>
              <a:off x="2430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 dirty="0">
                <a:solidFill>
                  <a:srgbClr val="0000FF"/>
                </a:solidFill>
              </a:endParaRPr>
            </a:p>
          </p:txBody>
        </p:sp>
        <p:sp>
          <p:nvSpPr>
            <p:cNvPr id="33826" name="Rectangle 34"/>
            <p:cNvSpPr>
              <a:spLocks noChangeArrowheads="1"/>
            </p:cNvSpPr>
            <p:nvPr/>
          </p:nvSpPr>
          <p:spPr bwMode="auto">
            <a:xfrm>
              <a:off x="2203" y="1932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 dirty="0">
                <a:solidFill>
                  <a:srgbClr val="0000FF"/>
                </a:solidFill>
              </a:endParaRPr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2562" y="1975"/>
              <a:ext cx="19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</a:rPr>
                <a:t>≥</a:t>
              </a:r>
            </a:p>
          </p:txBody>
        </p:sp>
      </p:grpSp>
      <p:grpSp>
        <p:nvGrpSpPr>
          <p:cNvPr id="33828" name="Group 36"/>
          <p:cNvGrpSpPr/>
          <p:nvPr/>
        </p:nvGrpSpPr>
        <p:grpSpPr bwMode="auto">
          <a:xfrm>
            <a:off x="900113" y="2947986"/>
            <a:ext cx="2468562" cy="477838"/>
            <a:chOff x="930" y="1765"/>
            <a:chExt cx="1555" cy="301"/>
          </a:xfrm>
        </p:grpSpPr>
        <p:sp>
          <p:nvSpPr>
            <p:cNvPr id="33829" name="Line 37"/>
            <p:cNvSpPr>
              <a:spLocks noChangeShapeType="1"/>
            </p:cNvSpPr>
            <p:nvPr/>
          </p:nvSpPr>
          <p:spPr bwMode="auto">
            <a:xfrm flipV="1">
              <a:off x="1160" y="1916"/>
              <a:ext cx="30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>
              <a:off x="1190" y="1921"/>
              <a:ext cx="43" cy="7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1" name="Line 39"/>
            <p:cNvSpPr>
              <a:spLocks noChangeShapeType="1"/>
            </p:cNvSpPr>
            <p:nvPr/>
          </p:nvSpPr>
          <p:spPr bwMode="auto">
            <a:xfrm flipV="1">
              <a:off x="1238" y="1765"/>
              <a:ext cx="57" cy="23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2" name="Line 40"/>
            <p:cNvSpPr>
              <a:spLocks noChangeShapeType="1"/>
            </p:cNvSpPr>
            <p:nvPr/>
          </p:nvSpPr>
          <p:spPr bwMode="auto">
            <a:xfrm>
              <a:off x="1295" y="1765"/>
              <a:ext cx="14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930" y="1786"/>
              <a:ext cx="23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900" b="1">
                  <a:solidFill>
                    <a:srgbClr val="FF3300"/>
                  </a:solidFill>
                  <a:latin typeface="宋体" panose="02010600030101010101" pitchFamily="2" charset="-122"/>
                </a:rPr>
                <a:t>即</a:t>
              </a:r>
              <a:endParaRPr lang="zh-CN" altLang="en-US" b="1">
                <a:solidFill>
                  <a:srgbClr val="FF3300"/>
                </a:solidFill>
              </a:endParaRP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2350" y="1779"/>
              <a:ext cx="135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2234" y="1779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1797" y="1779"/>
              <a:ext cx="7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1681" y="1779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1881" y="1779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39" name="Rectangle 47"/>
            <p:cNvSpPr>
              <a:spLocks noChangeArrowheads="1"/>
            </p:cNvSpPr>
            <p:nvPr/>
          </p:nvSpPr>
          <p:spPr bwMode="auto">
            <a:xfrm>
              <a:off x="1309" y="1779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3840" name="Rectangle 48"/>
            <p:cNvSpPr>
              <a:spLocks noChangeArrowheads="1"/>
            </p:cNvSpPr>
            <p:nvPr/>
          </p:nvSpPr>
          <p:spPr bwMode="auto">
            <a:xfrm>
              <a:off x="2020" y="1797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>
                  <a:solidFill>
                    <a:srgbClr val="FF3300"/>
                  </a:solidFill>
                </a:rPr>
                <a:t>≥</a:t>
              </a:r>
            </a:p>
          </p:txBody>
        </p:sp>
        <p:sp>
          <p:nvSpPr>
            <p:cNvPr id="33841" name="Rectangle 49"/>
            <p:cNvSpPr>
              <a:spLocks noChangeArrowheads="1"/>
            </p:cNvSpPr>
            <p:nvPr/>
          </p:nvSpPr>
          <p:spPr bwMode="auto">
            <a:xfrm>
              <a:off x="1466" y="1780"/>
              <a:ext cx="19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</a:rPr>
                <a:t>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  <p:bldP spid="337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/>
          <p:nvPr/>
        </p:nvGrpSpPr>
        <p:grpSpPr bwMode="auto">
          <a:xfrm>
            <a:off x="457200" y="4876800"/>
            <a:ext cx="7480300" cy="685800"/>
            <a:chOff x="288" y="3072"/>
            <a:chExt cx="4712" cy="432"/>
          </a:xfrm>
        </p:grpSpPr>
        <p:graphicFrame>
          <p:nvGraphicFramePr>
            <p:cNvPr id="34819" name="Object 3"/>
            <p:cNvGraphicFramePr>
              <a:graphicFrameLocks noChangeAspect="1"/>
            </p:cNvGraphicFramePr>
            <p:nvPr/>
          </p:nvGraphicFramePr>
          <p:xfrm>
            <a:off x="2016" y="3097"/>
            <a:ext cx="1104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1" r:id="rId3" imgW="660400" imgH="228600" progId="Equation.3">
                    <p:embed/>
                  </p:oleObj>
                </mc:Choice>
                <mc:Fallback>
                  <p:oleObj r:id="rId3" imgW="6604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097"/>
                          <a:ext cx="1104" cy="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0" name="Object 4"/>
            <p:cNvGraphicFramePr>
              <a:graphicFrameLocks noChangeAspect="1"/>
            </p:cNvGraphicFramePr>
            <p:nvPr/>
          </p:nvGraphicFramePr>
          <p:xfrm>
            <a:off x="1573" y="3072"/>
            <a:ext cx="29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2" r:id="rId5" imgW="165100" imgH="254000" progId="Equation.3">
                    <p:embed/>
                  </p:oleObj>
                </mc:Choice>
                <mc:Fallback>
                  <p:oleObj r:id="rId5" imgW="165100" imgH="254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3" y="3072"/>
                          <a:ext cx="299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47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宋体" panose="02010600030101010101" pitchFamily="2" charset="-122"/>
                </a:rPr>
                <a:t>练习：若    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+                     =0</a:t>
              </a:r>
              <a:r>
                <a:rPr kumimoji="1" lang="zh-CN" altLang="en-US" sz="2800" b="1" dirty="0">
                  <a:latin typeface="宋体" panose="02010600030101010101" pitchFamily="2" charset="-122"/>
                </a:rPr>
                <a:t>，求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 dirty="0">
                  <a:latin typeface="宋体" panose="02010600030101010101" pitchFamily="2" charset="-122"/>
                </a:rPr>
                <a:t>、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 dirty="0">
                  <a:latin typeface="宋体" panose="02010600030101010101" pitchFamily="2" charset="-122"/>
                </a:rPr>
                <a:t>的值。</a:t>
              </a:r>
            </a:p>
          </p:txBody>
        </p:sp>
      </p:grpSp>
      <p:grpSp>
        <p:nvGrpSpPr>
          <p:cNvPr id="34822" name="Group 6"/>
          <p:cNvGrpSpPr/>
          <p:nvPr/>
        </p:nvGrpSpPr>
        <p:grpSpPr bwMode="auto">
          <a:xfrm>
            <a:off x="533400" y="1597026"/>
            <a:ext cx="7467600" cy="2822575"/>
            <a:chOff x="336" y="1006"/>
            <a:chExt cx="4704" cy="1778"/>
          </a:xfrm>
        </p:grpSpPr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336" y="1006"/>
              <a:ext cx="4704" cy="1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</a:rPr>
                <a:t>解： ∵ （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x+2 )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</a:rPr>
                <a:t>2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≥0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，   ≥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0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，（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x+2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）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+      =0</a:t>
              </a:r>
            </a:p>
            <a:p>
              <a:pPr>
                <a:lnSpc>
                  <a:spcPct val="160000"/>
                </a:lnSpc>
              </a:pPr>
              <a:r>
                <a:rPr kumimoji="1" lang="en-US" altLang="zh-CN" sz="2800" b="1" dirty="0">
                  <a:latin typeface="Times New Roman" panose="02020603050405020304" pitchFamily="18" charset="0"/>
                </a:rPr>
                <a:t>         ∴ 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x+2 )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 =0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，    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=0</a:t>
              </a:r>
            </a:p>
            <a:p>
              <a:pPr>
                <a:lnSpc>
                  <a:spcPct val="160000"/>
                </a:lnSpc>
              </a:pPr>
              <a:r>
                <a:rPr kumimoji="1" lang="en-US" altLang="zh-CN" sz="2800" b="1" dirty="0">
                  <a:latin typeface="Times New Roman" panose="02020603050405020304" pitchFamily="18" charset="0"/>
                </a:rPr>
                <a:t>                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解得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x=-2        y=0</a:t>
              </a:r>
            </a:p>
            <a:p>
              <a:pPr>
                <a:lnSpc>
                  <a:spcPct val="160000"/>
                </a:lnSpc>
              </a:pPr>
              <a:r>
                <a:rPr kumimoji="1" lang="en-US" altLang="zh-CN" sz="2800" b="1" dirty="0">
                  <a:latin typeface="Times New Roman" panose="02020603050405020304" pitchFamily="18" charset="0"/>
                </a:rPr>
                <a:t>        ∴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　</a:t>
              </a:r>
              <a:r>
                <a:rPr kumimoji="1" lang="en-US" altLang="zh-CN" sz="2800" b="1" dirty="0" err="1"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800" b="1" baseline="30000" dirty="0" err="1">
                  <a:latin typeface="Times New Roman" panose="02020603050405020304" pitchFamily="18" charset="0"/>
                </a:rPr>
                <a:t>y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 =(-2)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</a:rPr>
                <a:t>0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=1</a:t>
              </a:r>
            </a:p>
          </p:txBody>
        </p:sp>
        <p:graphicFrame>
          <p:nvGraphicFramePr>
            <p:cNvPr id="34824" name="Object 8"/>
            <p:cNvGraphicFramePr>
              <a:graphicFrameLocks noChangeAspect="1"/>
            </p:cNvGraphicFramePr>
            <p:nvPr/>
          </p:nvGraphicFramePr>
          <p:xfrm>
            <a:off x="2362" y="1152"/>
            <a:ext cx="33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3" r:id="rId7" imgW="254000" imgH="254000" progId="Equation.3">
                    <p:embed/>
                  </p:oleObj>
                </mc:Choice>
                <mc:Fallback>
                  <p:oleObj r:id="rId7" imgW="254000" imgH="2540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" y="1152"/>
                          <a:ext cx="336" cy="3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5" name="Object 9"/>
            <p:cNvGraphicFramePr>
              <a:graphicFrameLocks noChangeAspect="1"/>
            </p:cNvGraphicFramePr>
            <p:nvPr/>
          </p:nvGraphicFramePr>
          <p:xfrm>
            <a:off x="4176" y="1104"/>
            <a:ext cx="33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4" r:id="rId9" imgW="254000" imgH="254000" progId="Equation.3">
                    <p:embed/>
                  </p:oleObj>
                </mc:Choice>
                <mc:Fallback>
                  <p:oleObj r:id="rId9" imgW="254000" imgH="2540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104"/>
                          <a:ext cx="336" cy="3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6" name="Object 10"/>
            <p:cNvGraphicFramePr>
              <a:graphicFrameLocks noChangeAspect="1"/>
            </p:cNvGraphicFramePr>
            <p:nvPr/>
          </p:nvGraphicFramePr>
          <p:xfrm>
            <a:off x="2400" y="1548"/>
            <a:ext cx="33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5" r:id="rId10" imgW="254000" imgH="254000" progId="Equation.3">
                    <p:embed/>
                  </p:oleObj>
                </mc:Choice>
                <mc:Fallback>
                  <p:oleObj r:id="rId10" imgW="254000" imgH="2540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548"/>
                          <a:ext cx="336" cy="3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7" name="Group 11"/>
          <p:cNvGrpSpPr/>
          <p:nvPr/>
        </p:nvGrpSpPr>
        <p:grpSpPr bwMode="auto">
          <a:xfrm>
            <a:off x="533400" y="673100"/>
            <a:ext cx="6151563" cy="871538"/>
            <a:chOff x="480" y="192"/>
            <a:chExt cx="3875" cy="549"/>
          </a:xfrm>
        </p:grpSpPr>
        <p:graphicFrame>
          <p:nvGraphicFramePr>
            <p:cNvPr id="34828" name="Object 12"/>
            <p:cNvGraphicFramePr>
              <a:graphicFrameLocks noChangeAspect="1"/>
            </p:cNvGraphicFramePr>
            <p:nvPr/>
          </p:nvGraphicFramePr>
          <p:xfrm>
            <a:off x="2592" y="384"/>
            <a:ext cx="33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6" r:id="rId11" imgW="254000" imgH="254000" progId="Equation.3">
                    <p:embed/>
                  </p:oleObj>
                </mc:Choice>
                <mc:Fallback>
                  <p:oleObj r:id="rId11" imgW="254000" imgH="2540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84"/>
                          <a:ext cx="336" cy="3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480" y="192"/>
              <a:ext cx="3875" cy="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：已知（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x+2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）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</a:rPr>
                <a:t>2 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+        =0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，求</a:t>
              </a:r>
              <a:r>
                <a:rPr kumimoji="1" lang="en-US" altLang="zh-CN" sz="3200" b="1" dirty="0" err="1"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3200" b="1" baseline="30000" dirty="0" err="1">
                  <a:latin typeface="Times New Roman" panose="02020603050405020304" pitchFamily="18" charset="0"/>
                </a:rPr>
                <a:t>y</a:t>
              </a:r>
              <a:r>
                <a:rPr kumimoji="1" lang="en-US" altLang="zh-CN" sz="2800" b="1" dirty="0">
                  <a:latin typeface="Times New Roman" panose="02020603050405020304" pitchFamily="18" charset="0"/>
                </a:rPr>
                <a:t>=</a:t>
              </a:r>
              <a:r>
                <a:rPr kumimoji="1" lang="zh-CN" altLang="en-US" sz="2800" b="1" dirty="0">
                  <a:latin typeface="Times New Roman" panose="02020603050405020304" pitchFamily="18" charset="0"/>
                </a:rPr>
                <a:t>？</a:t>
              </a:r>
            </a:p>
          </p:txBody>
        </p:sp>
      </p:grp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4476750" y="3327400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公式" r:id="rId12" imgW="190500" imgH="203200" progId="Equation.3">
                  <p:embed/>
                </p:oleObj>
              </mc:Choice>
              <mc:Fallback>
                <p:oleObj name="公式" r:id="rId12" imgW="1905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327400"/>
                        <a:ext cx="190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692275" y="2300287"/>
          <a:ext cx="6553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公式" r:id="rId3" imgW="2857500" imgH="304800" progId="Equation.3">
                  <p:embed/>
                </p:oleObj>
              </mc:Choice>
              <mc:Fallback>
                <p:oleObj name="公式" r:id="rId3" imgW="2857500" imgH="304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00287"/>
                        <a:ext cx="6553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767014" y="3032125"/>
            <a:ext cx="352821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a=1,b=7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188" y="3092450"/>
            <a:ext cx="5761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latin typeface="Times New Roman" panose="02020603050405020304" pitchFamily="18" charset="0"/>
              </a:rPr>
              <a:t>求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a,b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的值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55650" y="2300287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latin typeface="Times New Roman" panose="02020603050405020304" pitchFamily="18" charset="0"/>
              </a:rPr>
              <a:t>已知</a:t>
            </a:r>
          </a:p>
        </p:txBody>
      </p:sp>
      <p:sp>
        <p:nvSpPr>
          <p:cNvPr id="35848" name="Text Box 8" descr="纸袋"/>
          <p:cNvSpPr txBox="1">
            <a:spLocks noChangeArrowheads="1"/>
          </p:cNvSpPr>
          <p:nvPr/>
        </p:nvSpPr>
        <p:spPr bwMode="auto">
          <a:xfrm>
            <a:off x="338138" y="287338"/>
            <a:ext cx="2419350" cy="7620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4400">
                <a:solidFill>
                  <a:srgbClr val="FF0066"/>
                </a:solidFill>
                <a:latin typeface="Times New Roman" panose="02020603050405020304" pitchFamily="18" charset="0"/>
              </a:rPr>
              <a:t>小试身手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042988" y="1412875"/>
          <a:ext cx="216058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3" imgW="533400" imgH="241300" progId="Equation.DSMT4">
                  <p:embed/>
                </p:oleObj>
              </mc:Choice>
              <mc:Fallback>
                <p:oleObj name="Equation" r:id="rId3" imgW="5334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216058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787900" y="1341438"/>
          <a:ext cx="230505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5" imgW="533400" imgH="241300" progId="Equation.DSMT4">
                  <p:embed/>
                </p:oleObj>
              </mc:Choice>
              <mc:Fallback>
                <p:oleObj name="Equation" r:id="rId5" imgW="533400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341438"/>
                        <a:ext cx="2305050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16013" y="2565400"/>
          <a:ext cx="1871662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7" imgW="546100" imgH="444500" progId="Equation.DSMT4">
                  <p:embed/>
                </p:oleObj>
              </mc:Choice>
              <mc:Fallback>
                <p:oleObj name="Equation" r:id="rId7" imgW="5461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565400"/>
                        <a:ext cx="1871662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003800" y="2636838"/>
          <a:ext cx="24479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9" imgW="520700" imgH="241300" progId="Equation.DSMT4">
                  <p:embed/>
                </p:oleObj>
              </mc:Choice>
              <mc:Fallback>
                <p:oleObj name="Equation" r:id="rId9" imgW="5207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636838"/>
                        <a:ext cx="2447925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Rectangle 6" descr="纸袋"/>
          <p:cNvSpPr>
            <a:spLocks noChangeArrowheads="1"/>
          </p:cNvSpPr>
          <p:nvPr/>
        </p:nvSpPr>
        <p:spPr bwMode="auto">
          <a:xfrm>
            <a:off x="444500" y="642938"/>
            <a:ext cx="5451475" cy="519112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11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Times New Roman" panose="02020603050405020304" pitchFamily="18" charset="0"/>
              </a:rPr>
              <a:t>例</a:t>
            </a:r>
            <a:r>
              <a:rPr lang="en-US" altLang="zh-CN" sz="2800" b="1">
                <a:latin typeface="Times New Roman" panose="02020603050405020304" pitchFamily="18" charset="0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</a:rPr>
              <a:t>根据算术平方根的意义填空：</a:t>
            </a:r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03350" y="4581525"/>
            <a:ext cx="403225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1535113"/>
            <a:ext cx="6985000" cy="1143000"/>
          </a:xfrm>
        </p:spPr>
        <p:txBody>
          <a:bodyPr/>
          <a:lstStyle/>
          <a:p>
            <a:r>
              <a:rPr lang="zh-CN" altLang="en-US" b="1">
                <a:solidFill>
                  <a:srgbClr val="A50021"/>
                </a:solidFill>
              </a:rPr>
              <a:t>知识点</a:t>
            </a:r>
            <a:r>
              <a:rPr lang="en-US" altLang="zh-CN" b="1">
                <a:solidFill>
                  <a:srgbClr val="A50021"/>
                </a:solidFill>
              </a:rPr>
              <a:t>2  </a:t>
            </a:r>
            <a:r>
              <a:rPr lang="zh-CN" altLang="en-US" b="1">
                <a:solidFill>
                  <a:srgbClr val="A50021"/>
                </a:solidFill>
              </a:rPr>
              <a:t>二次根式的性质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</a:t>
            </a:r>
          </a:p>
          <a:p>
            <a:pPr>
              <a:buFontTx/>
              <a:buNone/>
            </a:pPr>
            <a:endParaRPr lang="en-US" altLang="zh-CN" sz="2800" dirty="0"/>
          </a:p>
        </p:txBody>
      </p:sp>
      <p:graphicFrame>
        <p:nvGraphicFramePr>
          <p:cNvPr id="378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6213" y="3255963"/>
          <a:ext cx="236537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公式" r:id="rId3" imgW="622300" imgH="279400" progId="Equation.3">
                  <p:embed/>
                </p:oleObj>
              </mc:Choice>
              <mc:Fallback>
                <p:oleObj name="公式" r:id="rId3" imgW="6223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3255963"/>
                        <a:ext cx="2365375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5" descr="纸袋"/>
          <p:cNvSpPr>
            <a:spLocks noChangeArrowheads="1"/>
          </p:cNvSpPr>
          <p:nvPr/>
        </p:nvSpPr>
        <p:spPr bwMode="auto">
          <a:xfrm>
            <a:off x="685800" y="3505200"/>
            <a:ext cx="4895850" cy="7620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</a:rPr>
              <a:t>2.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                </a:t>
            </a:r>
            <a:r>
              <a:rPr lang="en-US" altLang="zh-CN" sz="4400" b="1" dirty="0">
                <a:latin typeface="Times New Roman" panose="02020603050405020304" pitchFamily="18" charset="0"/>
              </a:rPr>
              <a:t>(a≥0)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208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</a:t>
            </a:r>
            <a:r>
              <a:rPr lang="en-US" altLang="zh-CN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5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8313" y="19415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解：</a:t>
            </a:r>
          </a:p>
        </p:txBody>
      </p:sp>
      <p:grpSp>
        <p:nvGrpSpPr>
          <p:cNvPr id="38916" name="Group 4"/>
          <p:cNvGrpSpPr/>
          <p:nvPr/>
        </p:nvGrpSpPr>
        <p:grpSpPr bwMode="auto">
          <a:xfrm>
            <a:off x="2268538" y="981075"/>
            <a:ext cx="1158875" cy="423863"/>
            <a:chOff x="975" y="956"/>
            <a:chExt cx="730" cy="267"/>
          </a:xfrm>
        </p:grpSpPr>
        <p:sp>
          <p:nvSpPr>
            <p:cNvPr id="389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975" y="956"/>
              <a:ext cx="730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V="1">
              <a:off x="1233" y="1102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1254" y="1105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V="1">
              <a:off x="1289" y="992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1330" y="992"/>
              <a:ext cx="16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632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505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1322" y="1003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16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111" y="1003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1040" y="100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998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569" y="989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8929" name="Group 17"/>
          <p:cNvGrpSpPr/>
          <p:nvPr/>
        </p:nvGrpSpPr>
        <p:grpSpPr bwMode="auto">
          <a:xfrm>
            <a:off x="1370013" y="2011363"/>
            <a:ext cx="1158875" cy="423862"/>
            <a:chOff x="908" y="1750"/>
            <a:chExt cx="730" cy="267"/>
          </a:xfrm>
        </p:grpSpPr>
        <p:sp>
          <p:nvSpPr>
            <p:cNvPr id="3893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908" y="1750"/>
              <a:ext cx="730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V="1">
              <a:off x="1166" y="1896"/>
              <a:ext cx="21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1187" y="1899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 flipV="1">
              <a:off x="1222" y="1786"/>
              <a:ext cx="41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1263" y="1786"/>
              <a:ext cx="16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1438" y="1797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1255" y="1797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1044" y="1797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973" y="1797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931" y="1797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502" y="178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8941" name="Group 29"/>
          <p:cNvGrpSpPr/>
          <p:nvPr/>
        </p:nvGrpSpPr>
        <p:grpSpPr bwMode="auto">
          <a:xfrm>
            <a:off x="4932363" y="1054100"/>
            <a:ext cx="1223962" cy="423863"/>
            <a:chOff x="2653" y="1002"/>
            <a:chExt cx="771" cy="267"/>
          </a:xfrm>
        </p:grpSpPr>
        <p:sp>
          <p:nvSpPr>
            <p:cNvPr id="38942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653" y="1002"/>
              <a:ext cx="7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V="1">
              <a:off x="3018" y="114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>
              <a:off x="3040" y="1151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 flipV="1">
              <a:off x="3074" y="1038"/>
              <a:ext cx="42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>
              <a:off x="3116" y="1038"/>
              <a:ext cx="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3351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224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3123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931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2820" y="1049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2736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676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54" name="Rectangle 42"/>
            <p:cNvSpPr>
              <a:spLocks noChangeArrowheads="1"/>
            </p:cNvSpPr>
            <p:nvPr/>
          </p:nvSpPr>
          <p:spPr bwMode="auto">
            <a:xfrm>
              <a:off x="3289" y="1035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8955" name="Group 43"/>
          <p:cNvGrpSpPr/>
          <p:nvPr/>
        </p:nvGrpSpPr>
        <p:grpSpPr bwMode="auto">
          <a:xfrm>
            <a:off x="1376363" y="2522538"/>
            <a:ext cx="1223962" cy="423862"/>
            <a:chOff x="912" y="2204"/>
            <a:chExt cx="771" cy="267"/>
          </a:xfrm>
        </p:grpSpPr>
        <p:sp>
          <p:nvSpPr>
            <p:cNvPr id="38956" name="AutoShape 44"/>
            <p:cNvSpPr>
              <a:spLocks noChangeAspect="1" noChangeArrowheads="1" noTextEdit="1"/>
            </p:cNvSpPr>
            <p:nvPr/>
          </p:nvSpPr>
          <p:spPr bwMode="auto">
            <a:xfrm>
              <a:off x="912" y="2204"/>
              <a:ext cx="7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7" name="Line 45"/>
            <p:cNvSpPr>
              <a:spLocks noChangeShapeType="1"/>
            </p:cNvSpPr>
            <p:nvPr/>
          </p:nvSpPr>
          <p:spPr bwMode="auto">
            <a:xfrm flipV="1">
              <a:off x="1277" y="2350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8" name="Line 46"/>
            <p:cNvSpPr>
              <a:spLocks noChangeShapeType="1"/>
            </p:cNvSpPr>
            <p:nvPr/>
          </p:nvSpPr>
          <p:spPr bwMode="auto">
            <a:xfrm>
              <a:off x="1299" y="2353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59" name="Line 47"/>
            <p:cNvSpPr>
              <a:spLocks noChangeShapeType="1"/>
            </p:cNvSpPr>
            <p:nvPr/>
          </p:nvSpPr>
          <p:spPr bwMode="auto">
            <a:xfrm flipV="1">
              <a:off x="1333" y="2240"/>
              <a:ext cx="42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0" name="Line 48"/>
            <p:cNvSpPr>
              <a:spLocks noChangeShapeType="1"/>
            </p:cNvSpPr>
            <p:nvPr/>
          </p:nvSpPr>
          <p:spPr bwMode="auto">
            <a:xfrm>
              <a:off x="1375" y="2240"/>
              <a:ext cx="10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1483" y="2251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1382" y="2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1190" y="2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4" name="Rectangle 52"/>
            <p:cNvSpPr>
              <a:spLocks noChangeArrowheads="1"/>
            </p:cNvSpPr>
            <p:nvPr/>
          </p:nvSpPr>
          <p:spPr bwMode="auto">
            <a:xfrm>
              <a:off x="1079" y="2251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995" y="225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935" y="2251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67" name="Rectangle 55"/>
            <p:cNvSpPr>
              <a:spLocks noChangeArrowheads="1"/>
            </p:cNvSpPr>
            <p:nvPr/>
          </p:nvSpPr>
          <p:spPr bwMode="auto">
            <a:xfrm>
              <a:off x="1548" y="2237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8968" name="Group 56"/>
          <p:cNvGrpSpPr/>
          <p:nvPr/>
        </p:nvGrpSpPr>
        <p:grpSpPr bwMode="auto">
          <a:xfrm>
            <a:off x="2197100" y="1557338"/>
            <a:ext cx="1560513" cy="423862"/>
            <a:chOff x="930" y="1319"/>
            <a:chExt cx="983" cy="267"/>
          </a:xfrm>
        </p:grpSpPr>
        <p:sp>
          <p:nvSpPr>
            <p:cNvPr id="38969" name="AutoShape 57"/>
            <p:cNvSpPr>
              <a:spLocks noChangeAspect="1" noChangeArrowheads="1" noTextEdit="1"/>
            </p:cNvSpPr>
            <p:nvPr/>
          </p:nvSpPr>
          <p:spPr bwMode="auto">
            <a:xfrm>
              <a:off x="930" y="1319"/>
              <a:ext cx="98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0" name="Line 58"/>
            <p:cNvSpPr>
              <a:spLocks noChangeShapeType="1"/>
            </p:cNvSpPr>
            <p:nvPr/>
          </p:nvSpPr>
          <p:spPr bwMode="auto">
            <a:xfrm flipV="1">
              <a:off x="1307" y="1492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1" name="Line 59"/>
            <p:cNvSpPr>
              <a:spLocks noChangeShapeType="1"/>
            </p:cNvSpPr>
            <p:nvPr/>
          </p:nvSpPr>
          <p:spPr bwMode="auto">
            <a:xfrm>
              <a:off x="1328" y="1495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2" name="Line 60"/>
            <p:cNvSpPr>
              <a:spLocks noChangeShapeType="1"/>
            </p:cNvSpPr>
            <p:nvPr/>
          </p:nvSpPr>
          <p:spPr bwMode="auto">
            <a:xfrm flipV="1">
              <a:off x="1363" y="1382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3" name="Line 61"/>
            <p:cNvSpPr>
              <a:spLocks noChangeShapeType="1"/>
            </p:cNvSpPr>
            <p:nvPr/>
          </p:nvSpPr>
          <p:spPr bwMode="auto">
            <a:xfrm>
              <a:off x="1404" y="1382"/>
              <a:ext cx="30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74" name="Rectangle 62"/>
            <p:cNvSpPr>
              <a:spLocks noChangeArrowheads="1"/>
            </p:cNvSpPr>
            <p:nvPr/>
          </p:nvSpPr>
          <p:spPr bwMode="auto">
            <a:xfrm>
              <a:off x="1845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75" name="Rectangle 63"/>
            <p:cNvSpPr>
              <a:spLocks noChangeArrowheads="1"/>
            </p:cNvSpPr>
            <p:nvPr/>
          </p:nvSpPr>
          <p:spPr bwMode="auto">
            <a:xfrm>
              <a:off x="1718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76" name="Rectangle 64"/>
            <p:cNvSpPr>
              <a:spLocks noChangeArrowheads="1"/>
            </p:cNvSpPr>
            <p:nvPr/>
          </p:nvSpPr>
          <p:spPr bwMode="auto">
            <a:xfrm>
              <a:off x="1538" y="1366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85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77" name="Rectangle 65"/>
            <p:cNvSpPr>
              <a:spLocks noChangeArrowheads="1"/>
            </p:cNvSpPr>
            <p:nvPr/>
          </p:nvSpPr>
          <p:spPr bwMode="auto">
            <a:xfrm>
              <a:off x="1496" y="1366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78" name="Rectangle 66"/>
            <p:cNvSpPr>
              <a:spLocks noChangeArrowheads="1"/>
            </p:cNvSpPr>
            <p:nvPr/>
          </p:nvSpPr>
          <p:spPr bwMode="auto">
            <a:xfrm>
              <a:off x="1412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79" name="Rectangle 67"/>
            <p:cNvSpPr>
              <a:spLocks noChangeArrowheads="1"/>
            </p:cNvSpPr>
            <p:nvPr/>
          </p:nvSpPr>
          <p:spPr bwMode="auto">
            <a:xfrm>
              <a:off x="1087" y="1366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80" name="Rectangle 68"/>
            <p:cNvSpPr>
              <a:spLocks noChangeArrowheads="1"/>
            </p:cNvSpPr>
            <p:nvPr/>
          </p:nvSpPr>
          <p:spPr bwMode="auto">
            <a:xfrm>
              <a:off x="1008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81" name="Rectangle 69"/>
            <p:cNvSpPr>
              <a:spLocks noChangeArrowheads="1"/>
            </p:cNvSpPr>
            <p:nvPr/>
          </p:nvSpPr>
          <p:spPr bwMode="auto">
            <a:xfrm>
              <a:off x="953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>
              <a:off x="1783" y="135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8983" name="Rectangle 71"/>
            <p:cNvSpPr>
              <a:spLocks noChangeArrowheads="1"/>
            </p:cNvSpPr>
            <p:nvPr/>
          </p:nvSpPr>
          <p:spPr bwMode="auto">
            <a:xfrm>
              <a:off x="1203" y="1346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8984" name="Group 72"/>
          <p:cNvGrpSpPr/>
          <p:nvPr/>
        </p:nvGrpSpPr>
        <p:grpSpPr bwMode="auto">
          <a:xfrm>
            <a:off x="1392238" y="3068638"/>
            <a:ext cx="1560512" cy="423862"/>
            <a:chOff x="922" y="2657"/>
            <a:chExt cx="983" cy="267"/>
          </a:xfrm>
        </p:grpSpPr>
        <p:sp>
          <p:nvSpPr>
            <p:cNvPr id="38985" name="AutoShape 73"/>
            <p:cNvSpPr>
              <a:spLocks noChangeAspect="1" noChangeArrowheads="1" noTextEdit="1"/>
            </p:cNvSpPr>
            <p:nvPr/>
          </p:nvSpPr>
          <p:spPr bwMode="auto">
            <a:xfrm>
              <a:off x="922" y="2657"/>
              <a:ext cx="98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6" name="Line 74"/>
            <p:cNvSpPr>
              <a:spLocks noChangeShapeType="1"/>
            </p:cNvSpPr>
            <p:nvPr/>
          </p:nvSpPr>
          <p:spPr bwMode="auto">
            <a:xfrm flipV="1">
              <a:off x="1299" y="2830"/>
              <a:ext cx="21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7" name="Line 75"/>
            <p:cNvSpPr>
              <a:spLocks noChangeShapeType="1"/>
            </p:cNvSpPr>
            <p:nvPr/>
          </p:nvSpPr>
          <p:spPr bwMode="auto">
            <a:xfrm>
              <a:off x="1320" y="2833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8" name="Line 76"/>
            <p:cNvSpPr>
              <a:spLocks noChangeShapeType="1"/>
            </p:cNvSpPr>
            <p:nvPr/>
          </p:nvSpPr>
          <p:spPr bwMode="auto">
            <a:xfrm flipV="1">
              <a:off x="1355" y="2720"/>
              <a:ext cx="41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89" name="Line 77"/>
            <p:cNvSpPr>
              <a:spLocks noChangeShapeType="1"/>
            </p:cNvSpPr>
            <p:nvPr/>
          </p:nvSpPr>
          <p:spPr bwMode="auto">
            <a:xfrm>
              <a:off x="1396" y="2720"/>
              <a:ext cx="30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90" name="Rectangle 78"/>
            <p:cNvSpPr>
              <a:spLocks noChangeArrowheads="1"/>
            </p:cNvSpPr>
            <p:nvPr/>
          </p:nvSpPr>
          <p:spPr bwMode="auto">
            <a:xfrm>
              <a:off x="1710" y="2704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1" name="Rectangle 79"/>
            <p:cNvSpPr>
              <a:spLocks noChangeArrowheads="1"/>
            </p:cNvSpPr>
            <p:nvPr/>
          </p:nvSpPr>
          <p:spPr bwMode="auto">
            <a:xfrm>
              <a:off x="1530" y="2704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2" name="Rectangle 80"/>
            <p:cNvSpPr>
              <a:spLocks noChangeArrowheads="1"/>
            </p:cNvSpPr>
            <p:nvPr/>
          </p:nvSpPr>
          <p:spPr bwMode="auto">
            <a:xfrm>
              <a:off x="1488" y="2704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3" name="Rectangle 81"/>
            <p:cNvSpPr>
              <a:spLocks noChangeArrowheads="1"/>
            </p:cNvSpPr>
            <p:nvPr/>
          </p:nvSpPr>
          <p:spPr bwMode="auto">
            <a:xfrm>
              <a:off x="1404" y="2704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1079" y="2704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1000" y="2704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6" name="Rectangle 84"/>
            <p:cNvSpPr>
              <a:spLocks noChangeArrowheads="1"/>
            </p:cNvSpPr>
            <p:nvPr/>
          </p:nvSpPr>
          <p:spPr bwMode="auto">
            <a:xfrm>
              <a:off x="945" y="2704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7" name="Rectangle 85"/>
            <p:cNvSpPr>
              <a:spLocks noChangeArrowheads="1"/>
            </p:cNvSpPr>
            <p:nvPr/>
          </p:nvSpPr>
          <p:spPr bwMode="auto">
            <a:xfrm>
              <a:off x="1775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8998" name="Rectangle 86"/>
            <p:cNvSpPr>
              <a:spLocks noChangeArrowheads="1"/>
            </p:cNvSpPr>
            <p:nvPr/>
          </p:nvSpPr>
          <p:spPr bwMode="auto">
            <a:xfrm>
              <a:off x="1195" y="2684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8999" name="Group 87"/>
          <p:cNvGrpSpPr/>
          <p:nvPr/>
        </p:nvGrpSpPr>
        <p:grpSpPr bwMode="auto">
          <a:xfrm>
            <a:off x="4932363" y="1557338"/>
            <a:ext cx="2339975" cy="423862"/>
            <a:chOff x="2653" y="1319"/>
            <a:chExt cx="1474" cy="267"/>
          </a:xfrm>
        </p:grpSpPr>
        <p:sp>
          <p:nvSpPr>
            <p:cNvPr id="39000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653" y="1319"/>
              <a:ext cx="1474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1" name="Line 89"/>
            <p:cNvSpPr>
              <a:spLocks noChangeShapeType="1"/>
            </p:cNvSpPr>
            <p:nvPr/>
          </p:nvSpPr>
          <p:spPr bwMode="auto">
            <a:xfrm flipV="1">
              <a:off x="2943" y="1465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2" name="Line 90"/>
            <p:cNvSpPr>
              <a:spLocks noChangeShapeType="1"/>
            </p:cNvSpPr>
            <p:nvPr/>
          </p:nvSpPr>
          <p:spPr bwMode="auto">
            <a:xfrm>
              <a:off x="2964" y="1468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3" name="Line 91"/>
            <p:cNvSpPr>
              <a:spLocks noChangeShapeType="1"/>
            </p:cNvSpPr>
            <p:nvPr/>
          </p:nvSpPr>
          <p:spPr bwMode="auto">
            <a:xfrm flipV="1">
              <a:off x="2999" y="1355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4" name="Line 92"/>
            <p:cNvSpPr>
              <a:spLocks noChangeShapeType="1"/>
            </p:cNvSpPr>
            <p:nvPr/>
          </p:nvSpPr>
          <p:spPr bwMode="auto">
            <a:xfrm>
              <a:off x="3040" y="1355"/>
              <a:ext cx="33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05" name="Rectangle 93"/>
            <p:cNvSpPr>
              <a:spLocks noChangeArrowheads="1"/>
            </p:cNvSpPr>
            <p:nvPr/>
          </p:nvSpPr>
          <p:spPr bwMode="auto">
            <a:xfrm>
              <a:off x="4005" y="1366"/>
              <a:ext cx="9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).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06" name="Rectangle 94"/>
            <p:cNvSpPr>
              <a:spLocks noChangeArrowheads="1"/>
            </p:cNvSpPr>
            <p:nvPr/>
          </p:nvSpPr>
          <p:spPr bwMode="auto">
            <a:xfrm>
              <a:off x="3923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07" name="Rectangle 95"/>
            <p:cNvSpPr>
              <a:spLocks noChangeArrowheads="1"/>
            </p:cNvSpPr>
            <p:nvPr/>
          </p:nvSpPr>
          <p:spPr bwMode="auto">
            <a:xfrm>
              <a:off x="3513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08" name="Rectangle 96"/>
            <p:cNvSpPr>
              <a:spLocks noChangeArrowheads="1"/>
            </p:cNvSpPr>
            <p:nvPr/>
          </p:nvSpPr>
          <p:spPr bwMode="auto">
            <a:xfrm>
              <a:off x="3380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09" name="Rectangle 97"/>
            <p:cNvSpPr>
              <a:spLocks noChangeArrowheads="1"/>
            </p:cNvSpPr>
            <p:nvPr/>
          </p:nvSpPr>
          <p:spPr bwMode="auto">
            <a:xfrm>
              <a:off x="3285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0" name="Rectangle 98"/>
            <p:cNvSpPr>
              <a:spLocks noChangeArrowheads="1"/>
            </p:cNvSpPr>
            <p:nvPr/>
          </p:nvSpPr>
          <p:spPr bwMode="auto">
            <a:xfrm>
              <a:off x="2821" y="1366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1" name="Rectangle 99"/>
            <p:cNvSpPr>
              <a:spLocks noChangeArrowheads="1"/>
            </p:cNvSpPr>
            <p:nvPr/>
          </p:nvSpPr>
          <p:spPr bwMode="auto">
            <a:xfrm>
              <a:off x="2736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2" name="Rectangle 100"/>
            <p:cNvSpPr>
              <a:spLocks noChangeArrowheads="1"/>
            </p:cNvSpPr>
            <p:nvPr/>
          </p:nvSpPr>
          <p:spPr bwMode="auto">
            <a:xfrm>
              <a:off x="2676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3" name="Rectangle 101"/>
            <p:cNvSpPr>
              <a:spLocks noChangeArrowheads="1"/>
            </p:cNvSpPr>
            <p:nvPr/>
          </p:nvSpPr>
          <p:spPr bwMode="auto">
            <a:xfrm>
              <a:off x="3445" y="135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4" name="Rectangle 102"/>
            <p:cNvSpPr>
              <a:spLocks noChangeArrowheads="1"/>
            </p:cNvSpPr>
            <p:nvPr/>
          </p:nvSpPr>
          <p:spPr bwMode="auto">
            <a:xfrm>
              <a:off x="3831" y="1346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5" name="Rectangle 103"/>
            <p:cNvSpPr>
              <a:spLocks noChangeArrowheads="1"/>
            </p:cNvSpPr>
            <p:nvPr/>
          </p:nvSpPr>
          <p:spPr bwMode="auto">
            <a:xfrm>
              <a:off x="3651" y="1378"/>
              <a:ext cx="1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0000FF"/>
                  </a:solidFill>
                </a:rPr>
                <a:t>≥</a:t>
              </a:r>
            </a:p>
          </p:txBody>
        </p:sp>
        <p:sp>
          <p:nvSpPr>
            <p:cNvPr id="39016" name="Rectangle 104"/>
            <p:cNvSpPr>
              <a:spLocks noChangeArrowheads="1"/>
            </p:cNvSpPr>
            <p:nvPr/>
          </p:nvSpPr>
          <p:spPr bwMode="auto">
            <a:xfrm>
              <a:off x="3166" y="1346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7" name="Rectangle 105"/>
            <p:cNvSpPr>
              <a:spLocks noChangeArrowheads="1"/>
            </p:cNvSpPr>
            <p:nvPr/>
          </p:nvSpPr>
          <p:spPr bwMode="auto">
            <a:xfrm>
              <a:off x="3573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18" name="Rectangle 106"/>
            <p:cNvSpPr>
              <a:spLocks noChangeArrowheads="1"/>
            </p:cNvSpPr>
            <p:nvPr/>
          </p:nvSpPr>
          <p:spPr bwMode="auto">
            <a:xfrm>
              <a:off x="3050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39019" name="AutoShape 107"/>
          <p:cNvSpPr>
            <a:spLocks noChangeAspect="1" noChangeArrowheads="1" noTextEdit="1"/>
          </p:cNvSpPr>
          <p:nvPr/>
        </p:nvSpPr>
        <p:spPr bwMode="auto">
          <a:xfrm>
            <a:off x="1417638" y="3716338"/>
            <a:ext cx="23399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2411413" y="2060575"/>
            <a:ext cx="172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=16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39021" name="Group 109"/>
          <p:cNvGrpSpPr/>
          <p:nvPr/>
        </p:nvGrpSpPr>
        <p:grpSpPr bwMode="auto">
          <a:xfrm>
            <a:off x="2484438" y="2492375"/>
            <a:ext cx="3095625" cy="485775"/>
            <a:chOff x="1610" y="2185"/>
            <a:chExt cx="1950" cy="306"/>
          </a:xfrm>
        </p:grpSpPr>
        <p:sp>
          <p:nvSpPr>
            <p:cNvPr id="39022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1610" y="2185"/>
              <a:ext cx="1950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3" name="Line 111"/>
            <p:cNvSpPr>
              <a:spLocks noChangeShapeType="1"/>
            </p:cNvSpPr>
            <p:nvPr/>
          </p:nvSpPr>
          <p:spPr bwMode="auto">
            <a:xfrm flipV="1">
              <a:off x="2185" y="2352"/>
              <a:ext cx="25" cy="1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4" name="Line 112"/>
            <p:cNvSpPr>
              <a:spLocks noChangeShapeType="1"/>
            </p:cNvSpPr>
            <p:nvPr/>
          </p:nvSpPr>
          <p:spPr bwMode="auto">
            <a:xfrm>
              <a:off x="2210" y="2356"/>
              <a:ext cx="36" cy="6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5" name="Line 113"/>
            <p:cNvSpPr>
              <a:spLocks noChangeShapeType="1"/>
            </p:cNvSpPr>
            <p:nvPr/>
          </p:nvSpPr>
          <p:spPr bwMode="auto">
            <a:xfrm flipV="1">
              <a:off x="2250" y="2226"/>
              <a:ext cx="47" cy="1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6" name="Line 114"/>
            <p:cNvSpPr>
              <a:spLocks noChangeShapeType="1"/>
            </p:cNvSpPr>
            <p:nvPr/>
          </p:nvSpPr>
          <p:spPr bwMode="auto">
            <a:xfrm>
              <a:off x="2297" y="2226"/>
              <a:ext cx="11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27" name="Rectangle 115"/>
            <p:cNvSpPr>
              <a:spLocks noChangeArrowheads="1"/>
            </p:cNvSpPr>
            <p:nvPr/>
          </p:nvSpPr>
          <p:spPr bwMode="auto">
            <a:xfrm>
              <a:off x="3477" y="2238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28" name="Rectangle 116"/>
            <p:cNvSpPr>
              <a:spLocks noChangeArrowheads="1"/>
            </p:cNvSpPr>
            <p:nvPr/>
          </p:nvSpPr>
          <p:spPr bwMode="auto">
            <a:xfrm>
              <a:off x="3296" y="2238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29" name="Rectangle 117"/>
            <p:cNvSpPr>
              <a:spLocks noChangeArrowheads="1"/>
            </p:cNvSpPr>
            <p:nvPr/>
          </p:nvSpPr>
          <p:spPr bwMode="auto">
            <a:xfrm>
              <a:off x="3006" y="223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0" name="Rectangle 118"/>
            <p:cNvSpPr>
              <a:spLocks noChangeArrowheads="1"/>
            </p:cNvSpPr>
            <p:nvPr/>
          </p:nvSpPr>
          <p:spPr bwMode="auto">
            <a:xfrm>
              <a:off x="2761" y="223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1" name="Rectangle 119"/>
            <p:cNvSpPr>
              <a:spLocks noChangeArrowheads="1"/>
            </p:cNvSpPr>
            <p:nvPr/>
          </p:nvSpPr>
          <p:spPr bwMode="auto">
            <a:xfrm>
              <a:off x="2422" y="2238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2" name="Rectangle 120"/>
            <p:cNvSpPr>
              <a:spLocks noChangeArrowheads="1"/>
            </p:cNvSpPr>
            <p:nvPr/>
          </p:nvSpPr>
          <p:spPr bwMode="auto">
            <a:xfrm>
              <a:off x="2306" y="223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3" name="Rectangle 121"/>
            <p:cNvSpPr>
              <a:spLocks noChangeArrowheads="1"/>
            </p:cNvSpPr>
            <p:nvPr/>
          </p:nvSpPr>
          <p:spPr bwMode="auto">
            <a:xfrm>
              <a:off x="2109" y="2238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4" name="Rectangle 122"/>
            <p:cNvSpPr>
              <a:spLocks noChangeArrowheads="1"/>
            </p:cNvSpPr>
            <p:nvPr/>
          </p:nvSpPr>
          <p:spPr bwMode="auto">
            <a:xfrm>
              <a:off x="1784" y="223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5" name="Rectangle 123"/>
            <p:cNvSpPr>
              <a:spLocks noChangeArrowheads="1"/>
            </p:cNvSpPr>
            <p:nvPr/>
          </p:nvSpPr>
          <p:spPr bwMode="auto">
            <a:xfrm>
              <a:off x="2496" y="222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6" name="Rectangle 124"/>
            <p:cNvSpPr>
              <a:spLocks noChangeArrowheads="1"/>
            </p:cNvSpPr>
            <p:nvPr/>
          </p:nvSpPr>
          <p:spPr bwMode="auto">
            <a:xfrm>
              <a:off x="1882" y="2223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7" name="Rectangle 125"/>
            <p:cNvSpPr>
              <a:spLocks noChangeArrowheads="1"/>
            </p:cNvSpPr>
            <p:nvPr/>
          </p:nvSpPr>
          <p:spPr bwMode="auto">
            <a:xfrm>
              <a:off x="3148" y="2216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38" name="Rectangle 126"/>
            <p:cNvSpPr>
              <a:spLocks noChangeArrowheads="1"/>
            </p:cNvSpPr>
            <p:nvPr/>
          </p:nvSpPr>
          <p:spPr bwMode="auto">
            <a:xfrm>
              <a:off x="2853" y="2269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1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39039" name="Rectangle 127"/>
            <p:cNvSpPr>
              <a:spLocks noChangeArrowheads="1"/>
            </p:cNvSpPr>
            <p:nvPr/>
          </p:nvSpPr>
          <p:spPr bwMode="auto">
            <a:xfrm>
              <a:off x="2616" y="2216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40" name="Rectangle 128"/>
            <p:cNvSpPr>
              <a:spLocks noChangeArrowheads="1"/>
            </p:cNvSpPr>
            <p:nvPr/>
          </p:nvSpPr>
          <p:spPr bwMode="auto">
            <a:xfrm>
              <a:off x="1639" y="2216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41" name="Rectangle 129"/>
            <p:cNvSpPr>
              <a:spLocks noChangeArrowheads="1"/>
            </p:cNvSpPr>
            <p:nvPr/>
          </p:nvSpPr>
          <p:spPr bwMode="auto">
            <a:xfrm>
              <a:off x="1927" y="2296"/>
              <a:ext cx="1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1">
                  <a:solidFill>
                    <a:srgbClr val="FF3300"/>
                  </a:solidFill>
                </a:rPr>
                <a:t>×</a:t>
              </a:r>
            </a:p>
          </p:txBody>
        </p:sp>
      </p:grpSp>
      <p:grpSp>
        <p:nvGrpSpPr>
          <p:cNvPr id="39042" name="Group 130"/>
          <p:cNvGrpSpPr/>
          <p:nvPr/>
        </p:nvGrpSpPr>
        <p:grpSpPr bwMode="auto">
          <a:xfrm>
            <a:off x="2803525" y="3071813"/>
            <a:ext cx="2519363" cy="520700"/>
            <a:chOff x="1811" y="2659"/>
            <a:chExt cx="1587" cy="328"/>
          </a:xfrm>
        </p:grpSpPr>
        <p:sp>
          <p:nvSpPr>
            <p:cNvPr id="39043" name="AutoShape 131"/>
            <p:cNvSpPr>
              <a:spLocks noChangeAspect="1" noChangeArrowheads="1" noTextEdit="1"/>
            </p:cNvSpPr>
            <p:nvPr/>
          </p:nvSpPr>
          <p:spPr bwMode="auto">
            <a:xfrm>
              <a:off x="1811" y="2659"/>
              <a:ext cx="158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4" name="Line 132"/>
            <p:cNvSpPr>
              <a:spLocks noChangeShapeType="1"/>
            </p:cNvSpPr>
            <p:nvPr/>
          </p:nvSpPr>
          <p:spPr bwMode="auto">
            <a:xfrm flipV="1">
              <a:off x="2083" y="2838"/>
              <a:ext cx="26" cy="1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5" name="Line 133"/>
            <p:cNvSpPr>
              <a:spLocks noChangeShapeType="1"/>
            </p:cNvSpPr>
            <p:nvPr/>
          </p:nvSpPr>
          <p:spPr bwMode="auto">
            <a:xfrm>
              <a:off x="2109" y="2842"/>
              <a:ext cx="38" cy="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6" name="Line 134"/>
            <p:cNvSpPr>
              <a:spLocks noChangeShapeType="1"/>
            </p:cNvSpPr>
            <p:nvPr/>
          </p:nvSpPr>
          <p:spPr bwMode="auto">
            <a:xfrm flipV="1">
              <a:off x="2152" y="2703"/>
              <a:ext cx="50" cy="21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7" name="Line 135"/>
            <p:cNvSpPr>
              <a:spLocks noChangeShapeType="1"/>
            </p:cNvSpPr>
            <p:nvPr/>
          </p:nvSpPr>
          <p:spPr bwMode="auto">
            <a:xfrm>
              <a:off x="2202" y="2703"/>
              <a:ext cx="37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48" name="Rectangle 136"/>
            <p:cNvSpPr>
              <a:spLocks noChangeArrowheads="1"/>
            </p:cNvSpPr>
            <p:nvPr/>
          </p:nvSpPr>
          <p:spPr bwMode="auto">
            <a:xfrm>
              <a:off x="3307" y="2716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49" name="Rectangle 137"/>
            <p:cNvSpPr>
              <a:spLocks noChangeArrowheads="1"/>
            </p:cNvSpPr>
            <p:nvPr/>
          </p:nvSpPr>
          <p:spPr bwMode="auto">
            <a:xfrm>
              <a:off x="3110" y="2716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0" name="Rectangle 138"/>
            <p:cNvSpPr>
              <a:spLocks noChangeArrowheads="1"/>
            </p:cNvSpPr>
            <p:nvPr/>
          </p:nvSpPr>
          <p:spPr bwMode="auto">
            <a:xfrm>
              <a:off x="3058" y="2716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1" name="Rectangle 139"/>
            <p:cNvSpPr>
              <a:spLocks noChangeArrowheads="1"/>
            </p:cNvSpPr>
            <p:nvPr/>
          </p:nvSpPr>
          <p:spPr bwMode="auto">
            <a:xfrm>
              <a:off x="2955" y="2716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2" name="Rectangle 140"/>
            <p:cNvSpPr>
              <a:spLocks noChangeArrowheads="1"/>
            </p:cNvSpPr>
            <p:nvPr/>
          </p:nvSpPr>
          <p:spPr bwMode="auto">
            <a:xfrm>
              <a:off x="2588" y="2716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3" name="Rectangle 141"/>
            <p:cNvSpPr>
              <a:spLocks noChangeArrowheads="1"/>
            </p:cNvSpPr>
            <p:nvPr/>
          </p:nvSpPr>
          <p:spPr bwMode="auto">
            <a:xfrm>
              <a:off x="2367" y="2716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85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4" name="Rectangle 142"/>
            <p:cNvSpPr>
              <a:spLocks noChangeArrowheads="1"/>
            </p:cNvSpPr>
            <p:nvPr/>
          </p:nvSpPr>
          <p:spPr bwMode="auto">
            <a:xfrm>
              <a:off x="2316" y="2716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5" name="Rectangle 143"/>
            <p:cNvSpPr>
              <a:spLocks noChangeArrowheads="1"/>
            </p:cNvSpPr>
            <p:nvPr/>
          </p:nvSpPr>
          <p:spPr bwMode="auto">
            <a:xfrm>
              <a:off x="2212" y="2716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6" name="Rectangle 144"/>
            <p:cNvSpPr>
              <a:spLocks noChangeArrowheads="1"/>
            </p:cNvSpPr>
            <p:nvPr/>
          </p:nvSpPr>
          <p:spPr bwMode="auto">
            <a:xfrm>
              <a:off x="2001" y="2716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7" name="Rectangle 145"/>
            <p:cNvSpPr>
              <a:spLocks noChangeArrowheads="1"/>
            </p:cNvSpPr>
            <p:nvPr/>
          </p:nvSpPr>
          <p:spPr bwMode="auto">
            <a:xfrm>
              <a:off x="2668" y="2700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8" name="Rectangle 146"/>
            <p:cNvSpPr>
              <a:spLocks noChangeArrowheads="1"/>
            </p:cNvSpPr>
            <p:nvPr/>
          </p:nvSpPr>
          <p:spPr bwMode="auto">
            <a:xfrm>
              <a:off x="2796" y="2693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59" name="Rectangle 147"/>
            <p:cNvSpPr>
              <a:spLocks noChangeArrowheads="1"/>
            </p:cNvSpPr>
            <p:nvPr/>
          </p:nvSpPr>
          <p:spPr bwMode="auto">
            <a:xfrm>
              <a:off x="1842" y="2693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9060" name="Group 148"/>
          <p:cNvGrpSpPr/>
          <p:nvPr/>
        </p:nvGrpSpPr>
        <p:grpSpPr bwMode="auto">
          <a:xfrm>
            <a:off x="1454150" y="3759200"/>
            <a:ext cx="1296988" cy="352425"/>
            <a:chOff x="961" y="3093"/>
            <a:chExt cx="817" cy="222"/>
          </a:xfrm>
        </p:grpSpPr>
        <p:sp>
          <p:nvSpPr>
            <p:cNvPr id="39061" name="Line 149"/>
            <p:cNvSpPr>
              <a:spLocks noChangeShapeType="1"/>
            </p:cNvSpPr>
            <p:nvPr/>
          </p:nvSpPr>
          <p:spPr bwMode="auto">
            <a:xfrm flipV="1">
              <a:off x="1228" y="3212"/>
              <a:ext cx="21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2" name="Line 150"/>
            <p:cNvSpPr>
              <a:spLocks noChangeShapeType="1"/>
            </p:cNvSpPr>
            <p:nvPr/>
          </p:nvSpPr>
          <p:spPr bwMode="auto">
            <a:xfrm>
              <a:off x="1249" y="3215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3" name="Line 151"/>
            <p:cNvSpPr>
              <a:spLocks noChangeShapeType="1"/>
            </p:cNvSpPr>
            <p:nvPr/>
          </p:nvSpPr>
          <p:spPr bwMode="auto">
            <a:xfrm flipV="1">
              <a:off x="1284" y="3102"/>
              <a:ext cx="41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4" name="Line 152"/>
            <p:cNvSpPr>
              <a:spLocks noChangeShapeType="1"/>
            </p:cNvSpPr>
            <p:nvPr/>
          </p:nvSpPr>
          <p:spPr bwMode="auto">
            <a:xfrm>
              <a:off x="1325" y="3102"/>
              <a:ext cx="33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65" name="Rectangle 153"/>
            <p:cNvSpPr>
              <a:spLocks noChangeArrowheads="1"/>
            </p:cNvSpPr>
            <p:nvPr/>
          </p:nvSpPr>
          <p:spPr bwMode="auto">
            <a:xfrm>
              <a:off x="1665" y="311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66" name="Rectangle 154"/>
            <p:cNvSpPr>
              <a:spLocks noChangeArrowheads="1"/>
            </p:cNvSpPr>
            <p:nvPr/>
          </p:nvSpPr>
          <p:spPr bwMode="auto">
            <a:xfrm>
              <a:off x="1570" y="311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67" name="Rectangle 155"/>
            <p:cNvSpPr>
              <a:spLocks noChangeArrowheads="1"/>
            </p:cNvSpPr>
            <p:nvPr/>
          </p:nvSpPr>
          <p:spPr bwMode="auto">
            <a:xfrm>
              <a:off x="1106" y="3113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68" name="Rectangle 156"/>
            <p:cNvSpPr>
              <a:spLocks noChangeArrowheads="1"/>
            </p:cNvSpPr>
            <p:nvPr/>
          </p:nvSpPr>
          <p:spPr bwMode="auto">
            <a:xfrm>
              <a:off x="1021" y="311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69" name="Rectangle 157"/>
            <p:cNvSpPr>
              <a:spLocks noChangeArrowheads="1"/>
            </p:cNvSpPr>
            <p:nvPr/>
          </p:nvSpPr>
          <p:spPr bwMode="auto">
            <a:xfrm>
              <a:off x="961" y="311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70" name="Rectangle 158"/>
            <p:cNvSpPr>
              <a:spLocks noChangeArrowheads="1"/>
            </p:cNvSpPr>
            <p:nvPr/>
          </p:nvSpPr>
          <p:spPr bwMode="auto">
            <a:xfrm>
              <a:off x="1451" y="3093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71" name="Rectangle 159"/>
            <p:cNvSpPr>
              <a:spLocks noChangeArrowheads="1"/>
            </p:cNvSpPr>
            <p:nvPr/>
          </p:nvSpPr>
          <p:spPr bwMode="auto">
            <a:xfrm>
              <a:off x="1335" y="311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072" name="Rectangle 160"/>
            <p:cNvSpPr>
              <a:spLocks noChangeArrowheads="1"/>
            </p:cNvSpPr>
            <p:nvPr/>
          </p:nvSpPr>
          <p:spPr bwMode="auto">
            <a:xfrm>
              <a:off x="1730" y="3099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9073" name="Group 161"/>
          <p:cNvGrpSpPr/>
          <p:nvPr/>
        </p:nvGrpSpPr>
        <p:grpSpPr bwMode="auto">
          <a:xfrm>
            <a:off x="2771775" y="3717925"/>
            <a:ext cx="2082800" cy="457200"/>
            <a:chOff x="1791" y="3067"/>
            <a:chExt cx="1312" cy="288"/>
          </a:xfrm>
        </p:grpSpPr>
        <p:sp>
          <p:nvSpPr>
            <p:cNvPr id="39074" name="Rectangle 162"/>
            <p:cNvSpPr>
              <a:spLocks noChangeArrowheads="1"/>
            </p:cNvSpPr>
            <p:nvPr/>
          </p:nvSpPr>
          <p:spPr bwMode="auto">
            <a:xfrm>
              <a:off x="3061" y="3113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grpSp>
          <p:nvGrpSpPr>
            <p:cNvPr id="39075" name="Group 163"/>
            <p:cNvGrpSpPr/>
            <p:nvPr/>
          </p:nvGrpSpPr>
          <p:grpSpPr bwMode="auto">
            <a:xfrm>
              <a:off x="2472" y="3067"/>
              <a:ext cx="548" cy="238"/>
              <a:chOff x="3930" y="3138"/>
              <a:chExt cx="548" cy="238"/>
            </a:xfrm>
          </p:grpSpPr>
          <p:sp>
            <p:nvSpPr>
              <p:cNvPr id="39076" name="Rectangle 164"/>
              <p:cNvSpPr>
                <a:spLocks noChangeArrowheads="1"/>
              </p:cNvSpPr>
              <p:nvPr/>
            </p:nvSpPr>
            <p:spPr bwMode="auto">
              <a:xfrm>
                <a:off x="4422" y="3158"/>
                <a:ext cx="5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1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)</a:t>
                </a:r>
                <a:endParaRPr lang="en-US" altLang="zh-CN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9077" name="Rectangle 165"/>
              <p:cNvSpPr>
                <a:spLocks noChangeArrowheads="1"/>
              </p:cNvSpPr>
              <p:nvPr/>
            </p:nvSpPr>
            <p:spPr bwMode="auto">
              <a:xfrm>
                <a:off x="4340" y="3158"/>
                <a:ext cx="84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1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5</a:t>
                </a:r>
                <a:endParaRPr lang="en-US" altLang="zh-CN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9078" name="Rectangle 166"/>
              <p:cNvSpPr>
                <a:spLocks noChangeArrowheads="1"/>
              </p:cNvSpPr>
              <p:nvPr/>
            </p:nvSpPr>
            <p:spPr bwMode="auto">
              <a:xfrm>
                <a:off x="3930" y="3158"/>
                <a:ext cx="5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1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(</a:t>
                </a:r>
                <a:endParaRPr lang="en-US" altLang="zh-CN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9079" name="Rectangle 167"/>
              <p:cNvSpPr>
                <a:spLocks noChangeArrowheads="1"/>
              </p:cNvSpPr>
              <p:nvPr/>
            </p:nvSpPr>
            <p:spPr bwMode="auto">
              <a:xfrm>
                <a:off x="4248" y="3138"/>
                <a:ext cx="92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100" b="1">
                    <a:solidFill>
                      <a:srgbClr val="FF3300"/>
                    </a:solidFill>
                    <a:latin typeface="Symbol" panose="05050102010706020507" pitchFamily="18" charset="2"/>
                  </a:rPr>
                  <a:t>-</a:t>
                </a:r>
                <a:endParaRPr lang="en-US" altLang="zh-CN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9080" name="Rectangle 168"/>
              <p:cNvSpPr>
                <a:spLocks noChangeArrowheads="1"/>
              </p:cNvSpPr>
              <p:nvPr/>
            </p:nvSpPr>
            <p:spPr bwMode="auto">
              <a:xfrm>
                <a:off x="4059" y="3203"/>
                <a:ext cx="14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≥</a:t>
                </a:r>
              </a:p>
            </p:txBody>
          </p:sp>
          <p:sp>
            <p:nvSpPr>
              <p:cNvPr id="39081" name="Rectangle 169"/>
              <p:cNvSpPr>
                <a:spLocks noChangeArrowheads="1"/>
              </p:cNvSpPr>
              <p:nvPr/>
            </p:nvSpPr>
            <p:spPr bwMode="auto">
              <a:xfrm>
                <a:off x="3990" y="3158"/>
                <a:ext cx="84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100" b="1" i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b="1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39082" name="Text Box 170"/>
            <p:cNvSpPr txBox="1">
              <a:spLocks noChangeArrowheads="1"/>
            </p:cNvSpPr>
            <p:nvPr/>
          </p:nvSpPr>
          <p:spPr bwMode="auto">
            <a:xfrm>
              <a:off x="1791" y="3067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=</a:t>
              </a: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39083" name="WordArt 171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26638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  <p:sp>
        <p:nvSpPr>
          <p:cNvPr id="39084" name="Text Box 172"/>
          <p:cNvSpPr txBox="1">
            <a:spLocks noChangeArrowheads="1"/>
          </p:cNvSpPr>
          <p:nvPr/>
        </p:nvSpPr>
        <p:spPr bwMode="auto">
          <a:xfrm>
            <a:off x="2124075" y="4221163"/>
            <a:ext cx="208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快速抢答</a:t>
            </a:r>
          </a:p>
        </p:txBody>
      </p:sp>
      <p:grpSp>
        <p:nvGrpSpPr>
          <p:cNvPr id="39085" name="Group 173"/>
          <p:cNvGrpSpPr/>
          <p:nvPr/>
        </p:nvGrpSpPr>
        <p:grpSpPr bwMode="auto">
          <a:xfrm>
            <a:off x="1116013" y="4941888"/>
            <a:ext cx="1158875" cy="423862"/>
            <a:chOff x="975" y="956"/>
            <a:chExt cx="730" cy="267"/>
          </a:xfrm>
        </p:grpSpPr>
        <p:sp>
          <p:nvSpPr>
            <p:cNvPr id="39086" name="AutoShape 174"/>
            <p:cNvSpPr>
              <a:spLocks noChangeAspect="1" noChangeArrowheads="1" noTextEdit="1"/>
            </p:cNvSpPr>
            <p:nvPr/>
          </p:nvSpPr>
          <p:spPr bwMode="auto">
            <a:xfrm>
              <a:off x="975" y="956"/>
              <a:ext cx="730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7" name="Line 175"/>
            <p:cNvSpPr>
              <a:spLocks noChangeShapeType="1"/>
            </p:cNvSpPr>
            <p:nvPr/>
          </p:nvSpPr>
          <p:spPr bwMode="auto">
            <a:xfrm flipV="1">
              <a:off x="1233" y="1102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8" name="Line 176"/>
            <p:cNvSpPr>
              <a:spLocks noChangeShapeType="1"/>
            </p:cNvSpPr>
            <p:nvPr/>
          </p:nvSpPr>
          <p:spPr bwMode="auto">
            <a:xfrm>
              <a:off x="1254" y="1105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89" name="Line 177"/>
            <p:cNvSpPr>
              <a:spLocks noChangeShapeType="1"/>
            </p:cNvSpPr>
            <p:nvPr/>
          </p:nvSpPr>
          <p:spPr bwMode="auto">
            <a:xfrm flipV="1">
              <a:off x="1289" y="992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0" name="Line 178"/>
            <p:cNvSpPr>
              <a:spLocks noChangeShapeType="1"/>
            </p:cNvSpPr>
            <p:nvPr/>
          </p:nvSpPr>
          <p:spPr bwMode="auto">
            <a:xfrm>
              <a:off x="1330" y="992"/>
              <a:ext cx="16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091" name="Rectangle 179"/>
            <p:cNvSpPr>
              <a:spLocks noChangeArrowheads="1"/>
            </p:cNvSpPr>
            <p:nvPr/>
          </p:nvSpPr>
          <p:spPr bwMode="auto">
            <a:xfrm>
              <a:off x="1632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2" name="Rectangle 180"/>
            <p:cNvSpPr>
              <a:spLocks noChangeArrowheads="1"/>
            </p:cNvSpPr>
            <p:nvPr/>
          </p:nvSpPr>
          <p:spPr bwMode="auto">
            <a:xfrm>
              <a:off x="1505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3" name="Rectangle 181"/>
            <p:cNvSpPr>
              <a:spLocks noChangeArrowheads="1"/>
            </p:cNvSpPr>
            <p:nvPr/>
          </p:nvSpPr>
          <p:spPr bwMode="auto">
            <a:xfrm>
              <a:off x="1322" y="1003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4" name="Rectangle 182"/>
            <p:cNvSpPr>
              <a:spLocks noChangeArrowheads="1"/>
            </p:cNvSpPr>
            <p:nvPr/>
          </p:nvSpPr>
          <p:spPr bwMode="auto">
            <a:xfrm>
              <a:off x="1111" y="1003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5" name="Rectangle 183"/>
            <p:cNvSpPr>
              <a:spLocks noChangeArrowheads="1"/>
            </p:cNvSpPr>
            <p:nvPr/>
          </p:nvSpPr>
          <p:spPr bwMode="auto">
            <a:xfrm>
              <a:off x="1040" y="100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6" name="Rectangle 184"/>
            <p:cNvSpPr>
              <a:spLocks noChangeArrowheads="1"/>
            </p:cNvSpPr>
            <p:nvPr/>
          </p:nvSpPr>
          <p:spPr bwMode="auto">
            <a:xfrm>
              <a:off x="998" y="1003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097" name="Rectangle 185"/>
            <p:cNvSpPr>
              <a:spLocks noChangeArrowheads="1"/>
            </p:cNvSpPr>
            <p:nvPr/>
          </p:nvSpPr>
          <p:spPr bwMode="auto">
            <a:xfrm>
              <a:off x="1569" y="989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9098" name="Group 186"/>
          <p:cNvGrpSpPr/>
          <p:nvPr/>
        </p:nvGrpSpPr>
        <p:grpSpPr bwMode="auto">
          <a:xfrm>
            <a:off x="3635375" y="5013325"/>
            <a:ext cx="1223963" cy="423863"/>
            <a:chOff x="2653" y="1002"/>
            <a:chExt cx="771" cy="267"/>
          </a:xfrm>
        </p:grpSpPr>
        <p:sp>
          <p:nvSpPr>
            <p:cNvPr id="39099" name="AutoShape 187"/>
            <p:cNvSpPr>
              <a:spLocks noChangeAspect="1" noChangeArrowheads="1" noTextEdit="1"/>
            </p:cNvSpPr>
            <p:nvPr/>
          </p:nvSpPr>
          <p:spPr bwMode="auto">
            <a:xfrm>
              <a:off x="2653" y="1002"/>
              <a:ext cx="7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00" name="Line 188"/>
            <p:cNvSpPr>
              <a:spLocks noChangeShapeType="1"/>
            </p:cNvSpPr>
            <p:nvPr/>
          </p:nvSpPr>
          <p:spPr bwMode="auto">
            <a:xfrm flipV="1">
              <a:off x="3018" y="114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01" name="Line 189"/>
            <p:cNvSpPr>
              <a:spLocks noChangeShapeType="1"/>
            </p:cNvSpPr>
            <p:nvPr/>
          </p:nvSpPr>
          <p:spPr bwMode="auto">
            <a:xfrm>
              <a:off x="3040" y="1151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02" name="Line 190"/>
            <p:cNvSpPr>
              <a:spLocks noChangeShapeType="1"/>
            </p:cNvSpPr>
            <p:nvPr/>
          </p:nvSpPr>
          <p:spPr bwMode="auto">
            <a:xfrm flipV="1">
              <a:off x="3074" y="1038"/>
              <a:ext cx="42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03" name="Line 191"/>
            <p:cNvSpPr>
              <a:spLocks noChangeShapeType="1"/>
            </p:cNvSpPr>
            <p:nvPr/>
          </p:nvSpPr>
          <p:spPr bwMode="auto">
            <a:xfrm>
              <a:off x="3116" y="1038"/>
              <a:ext cx="10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04" name="Rectangle 192"/>
            <p:cNvSpPr>
              <a:spLocks noChangeArrowheads="1"/>
            </p:cNvSpPr>
            <p:nvPr/>
          </p:nvSpPr>
          <p:spPr bwMode="auto">
            <a:xfrm>
              <a:off x="3351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05" name="Rectangle 193"/>
            <p:cNvSpPr>
              <a:spLocks noChangeArrowheads="1"/>
            </p:cNvSpPr>
            <p:nvPr/>
          </p:nvSpPr>
          <p:spPr bwMode="auto">
            <a:xfrm>
              <a:off x="3224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06" name="Rectangle 194"/>
            <p:cNvSpPr>
              <a:spLocks noChangeArrowheads="1"/>
            </p:cNvSpPr>
            <p:nvPr/>
          </p:nvSpPr>
          <p:spPr bwMode="auto">
            <a:xfrm>
              <a:off x="3123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07" name="Rectangle 195"/>
            <p:cNvSpPr>
              <a:spLocks noChangeArrowheads="1"/>
            </p:cNvSpPr>
            <p:nvPr/>
          </p:nvSpPr>
          <p:spPr bwMode="auto">
            <a:xfrm>
              <a:off x="2931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08" name="Rectangle 196"/>
            <p:cNvSpPr>
              <a:spLocks noChangeArrowheads="1"/>
            </p:cNvSpPr>
            <p:nvPr/>
          </p:nvSpPr>
          <p:spPr bwMode="auto">
            <a:xfrm>
              <a:off x="2820" y="1049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09" name="Rectangle 197"/>
            <p:cNvSpPr>
              <a:spLocks noChangeArrowheads="1"/>
            </p:cNvSpPr>
            <p:nvPr/>
          </p:nvSpPr>
          <p:spPr bwMode="auto">
            <a:xfrm>
              <a:off x="2736" y="1049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10" name="Rectangle 198"/>
            <p:cNvSpPr>
              <a:spLocks noChangeArrowheads="1"/>
            </p:cNvSpPr>
            <p:nvPr/>
          </p:nvSpPr>
          <p:spPr bwMode="auto">
            <a:xfrm>
              <a:off x="2676" y="1049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11" name="Rectangle 199"/>
            <p:cNvSpPr>
              <a:spLocks noChangeArrowheads="1"/>
            </p:cNvSpPr>
            <p:nvPr/>
          </p:nvSpPr>
          <p:spPr bwMode="auto">
            <a:xfrm>
              <a:off x="3289" y="1035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9112" name="Group 200"/>
          <p:cNvGrpSpPr/>
          <p:nvPr/>
        </p:nvGrpSpPr>
        <p:grpSpPr bwMode="auto">
          <a:xfrm>
            <a:off x="1042988" y="5589588"/>
            <a:ext cx="1560512" cy="423862"/>
            <a:chOff x="930" y="1319"/>
            <a:chExt cx="983" cy="267"/>
          </a:xfrm>
        </p:grpSpPr>
        <p:sp>
          <p:nvSpPr>
            <p:cNvPr id="39113" name="AutoShape 201"/>
            <p:cNvSpPr>
              <a:spLocks noChangeAspect="1" noChangeArrowheads="1" noTextEdit="1"/>
            </p:cNvSpPr>
            <p:nvPr/>
          </p:nvSpPr>
          <p:spPr bwMode="auto">
            <a:xfrm>
              <a:off x="930" y="1319"/>
              <a:ext cx="98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14" name="Line 202"/>
            <p:cNvSpPr>
              <a:spLocks noChangeShapeType="1"/>
            </p:cNvSpPr>
            <p:nvPr/>
          </p:nvSpPr>
          <p:spPr bwMode="auto">
            <a:xfrm flipV="1">
              <a:off x="1307" y="1492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15" name="Line 203"/>
            <p:cNvSpPr>
              <a:spLocks noChangeShapeType="1"/>
            </p:cNvSpPr>
            <p:nvPr/>
          </p:nvSpPr>
          <p:spPr bwMode="auto">
            <a:xfrm>
              <a:off x="1328" y="1495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16" name="Line 204"/>
            <p:cNvSpPr>
              <a:spLocks noChangeShapeType="1"/>
            </p:cNvSpPr>
            <p:nvPr/>
          </p:nvSpPr>
          <p:spPr bwMode="auto">
            <a:xfrm flipV="1">
              <a:off x="1363" y="1382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17" name="Line 205"/>
            <p:cNvSpPr>
              <a:spLocks noChangeShapeType="1"/>
            </p:cNvSpPr>
            <p:nvPr/>
          </p:nvSpPr>
          <p:spPr bwMode="auto">
            <a:xfrm>
              <a:off x="1404" y="1382"/>
              <a:ext cx="30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18" name="Rectangle 206"/>
            <p:cNvSpPr>
              <a:spLocks noChangeArrowheads="1"/>
            </p:cNvSpPr>
            <p:nvPr/>
          </p:nvSpPr>
          <p:spPr bwMode="auto">
            <a:xfrm>
              <a:off x="1845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19" name="Rectangle 207"/>
            <p:cNvSpPr>
              <a:spLocks noChangeArrowheads="1"/>
            </p:cNvSpPr>
            <p:nvPr/>
          </p:nvSpPr>
          <p:spPr bwMode="auto">
            <a:xfrm>
              <a:off x="1718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0" name="Rectangle 208"/>
            <p:cNvSpPr>
              <a:spLocks noChangeArrowheads="1"/>
            </p:cNvSpPr>
            <p:nvPr/>
          </p:nvSpPr>
          <p:spPr bwMode="auto">
            <a:xfrm>
              <a:off x="1538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1" name="Rectangle 209"/>
            <p:cNvSpPr>
              <a:spLocks noChangeArrowheads="1"/>
            </p:cNvSpPr>
            <p:nvPr/>
          </p:nvSpPr>
          <p:spPr bwMode="auto">
            <a:xfrm>
              <a:off x="1496" y="1366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2" name="Rectangle 210"/>
            <p:cNvSpPr>
              <a:spLocks noChangeArrowheads="1"/>
            </p:cNvSpPr>
            <p:nvPr/>
          </p:nvSpPr>
          <p:spPr bwMode="auto">
            <a:xfrm>
              <a:off x="1412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3" name="Rectangle 211"/>
            <p:cNvSpPr>
              <a:spLocks noChangeArrowheads="1"/>
            </p:cNvSpPr>
            <p:nvPr/>
          </p:nvSpPr>
          <p:spPr bwMode="auto">
            <a:xfrm>
              <a:off x="1087" y="1366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4" name="Rectangle 212"/>
            <p:cNvSpPr>
              <a:spLocks noChangeArrowheads="1"/>
            </p:cNvSpPr>
            <p:nvPr/>
          </p:nvSpPr>
          <p:spPr bwMode="auto">
            <a:xfrm>
              <a:off x="1008" y="136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5" name="Rectangle 213"/>
            <p:cNvSpPr>
              <a:spLocks noChangeArrowheads="1"/>
            </p:cNvSpPr>
            <p:nvPr/>
          </p:nvSpPr>
          <p:spPr bwMode="auto">
            <a:xfrm>
              <a:off x="953" y="1366"/>
              <a:ext cx="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6" name="Rectangle 214"/>
            <p:cNvSpPr>
              <a:spLocks noChangeArrowheads="1"/>
            </p:cNvSpPr>
            <p:nvPr/>
          </p:nvSpPr>
          <p:spPr bwMode="auto">
            <a:xfrm>
              <a:off x="1783" y="135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27" name="Rectangle 215"/>
            <p:cNvSpPr>
              <a:spLocks noChangeArrowheads="1"/>
            </p:cNvSpPr>
            <p:nvPr/>
          </p:nvSpPr>
          <p:spPr bwMode="auto">
            <a:xfrm>
              <a:off x="1203" y="1346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39128" name="AutoShape 216"/>
          <p:cNvSpPr>
            <a:spLocks noChangeAspect="1" noChangeArrowheads="1" noTextEdit="1"/>
          </p:cNvSpPr>
          <p:nvPr/>
        </p:nvSpPr>
        <p:spPr bwMode="auto">
          <a:xfrm>
            <a:off x="3779838" y="5805488"/>
            <a:ext cx="23399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9129" name="Group 217"/>
          <p:cNvGrpSpPr/>
          <p:nvPr/>
        </p:nvGrpSpPr>
        <p:grpSpPr bwMode="auto">
          <a:xfrm>
            <a:off x="3635375" y="5589588"/>
            <a:ext cx="1296988" cy="401637"/>
            <a:chOff x="3175" y="3236"/>
            <a:chExt cx="817" cy="223"/>
          </a:xfrm>
        </p:grpSpPr>
        <p:sp>
          <p:nvSpPr>
            <p:cNvPr id="39130" name="Line 218"/>
            <p:cNvSpPr>
              <a:spLocks noChangeShapeType="1"/>
            </p:cNvSpPr>
            <p:nvPr/>
          </p:nvSpPr>
          <p:spPr bwMode="auto">
            <a:xfrm flipV="1">
              <a:off x="3442" y="3399"/>
              <a:ext cx="21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31" name="Line 219"/>
            <p:cNvSpPr>
              <a:spLocks noChangeShapeType="1"/>
            </p:cNvSpPr>
            <p:nvPr/>
          </p:nvSpPr>
          <p:spPr bwMode="auto">
            <a:xfrm>
              <a:off x="3463" y="3402"/>
              <a:ext cx="31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32" name="Line 220"/>
            <p:cNvSpPr>
              <a:spLocks noChangeShapeType="1"/>
            </p:cNvSpPr>
            <p:nvPr/>
          </p:nvSpPr>
          <p:spPr bwMode="auto">
            <a:xfrm flipV="1">
              <a:off x="3498" y="3289"/>
              <a:ext cx="41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33" name="Line 221"/>
            <p:cNvSpPr>
              <a:spLocks noChangeShapeType="1"/>
            </p:cNvSpPr>
            <p:nvPr/>
          </p:nvSpPr>
          <p:spPr bwMode="auto">
            <a:xfrm>
              <a:off x="3539" y="3289"/>
              <a:ext cx="33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134" name="Rectangle 222"/>
            <p:cNvSpPr>
              <a:spLocks noChangeArrowheads="1"/>
            </p:cNvSpPr>
            <p:nvPr/>
          </p:nvSpPr>
          <p:spPr bwMode="auto">
            <a:xfrm>
              <a:off x="3879" y="3250"/>
              <a:ext cx="5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35" name="Rectangle 223"/>
            <p:cNvSpPr>
              <a:spLocks noChangeArrowheads="1"/>
            </p:cNvSpPr>
            <p:nvPr/>
          </p:nvSpPr>
          <p:spPr bwMode="auto">
            <a:xfrm>
              <a:off x="3784" y="3273"/>
              <a:ext cx="8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36" name="Rectangle 224"/>
            <p:cNvSpPr>
              <a:spLocks noChangeArrowheads="1"/>
            </p:cNvSpPr>
            <p:nvPr/>
          </p:nvSpPr>
          <p:spPr bwMode="auto">
            <a:xfrm>
              <a:off x="3320" y="3250"/>
              <a:ext cx="11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37" name="Rectangle 225"/>
            <p:cNvSpPr>
              <a:spLocks noChangeArrowheads="1"/>
            </p:cNvSpPr>
            <p:nvPr/>
          </p:nvSpPr>
          <p:spPr bwMode="auto">
            <a:xfrm>
              <a:off x="3235" y="3250"/>
              <a:ext cx="8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38" name="Rectangle 226"/>
            <p:cNvSpPr>
              <a:spLocks noChangeArrowheads="1"/>
            </p:cNvSpPr>
            <p:nvPr/>
          </p:nvSpPr>
          <p:spPr bwMode="auto">
            <a:xfrm>
              <a:off x="3175" y="3250"/>
              <a:ext cx="5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39" name="Rectangle 227"/>
            <p:cNvSpPr>
              <a:spLocks noChangeArrowheads="1"/>
            </p:cNvSpPr>
            <p:nvPr/>
          </p:nvSpPr>
          <p:spPr bwMode="auto">
            <a:xfrm>
              <a:off x="3944" y="3236"/>
              <a:ext cx="4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40" name="Rectangle 228"/>
            <p:cNvSpPr>
              <a:spLocks noChangeArrowheads="1"/>
            </p:cNvSpPr>
            <p:nvPr/>
          </p:nvSpPr>
          <p:spPr bwMode="auto">
            <a:xfrm>
              <a:off x="3665" y="3273"/>
              <a:ext cx="9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141" name="Rectangle 229"/>
            <p:cNvSpPr>
              <a:spLocks noChangeArrowheads="1"/>
            </p:cNvSpPr>
            <p:nvPr/>
          </p:nvSpPr>
          <p:spPr bwMode="auto">
            <a:xfrm>
              <a:off x="3549" y="3273"/>
              <a:ext cx="14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100" b="1" baseline="3000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 baseline="30000">
                <a:solidFill>
                  <a:srgbClr val="0000FF"/>
                </a:solidFill>
              </a:endParaRPr>
            </a:p>
          </p:txBody>
        </p:sp>
      </p:grpSp>
      <p:sp>
        <p:nvSpPr>
          <p:cNvPr id="39142" name="Text Box 230"/>
          <p:cNvSpPr txBox="1">
            <a:spLocks noChangeArrowheads="1"/>
          </p:cNvSpPr>
          <p:nvPr/>
        </p:nvSpPr>
        <p:spPr bwMode="auto">
          <a:xfrm>
            <a:off x="2555875" y="494188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9143" name="Text Box 231"/>
          <p:cNvSpPr txBox="1">
            <a:spLocks noChangeArrowheads="1"/>
          </p:cNvSpPr>
          <p:nvPr/>
        </p:nvSpPr>
        <p:spPr bwMode="auto">
          <a:xfrm>
            <a:off x="5219700" y="501332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39144" name="Text Box 232"/>
          <p:cNvSpPr txBox="1">
            <a:spLocks noChangeArrowheads="1"/>
          </p:cNvSpPr>
          <p:nvPr/>
        </p:nvSpPr>
        <p:spPr bwMode="auto">
          <a:xfrm>
            <a:off x="2555875" y="55165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3.6</a:t>
            </a:r>
          </a:p>
        </p:txBody>
      </p:sp>
      <p:sp>
        <p:nvSpPr>
          <p:cNvPr id="39145" name="Text Box 233"/>
          <p:cNvSpPr txBox="1">
            <a:spLocks noChangeArrowheads="1"/>
          </p:cNvSpPr>
          <p:nvPr/>
        </p:nvSpPr>
        <p:spPr bwMode="auto">
          <a:xfrm>
            <a:off x="5148263" y="55165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9020" grpId="0"/>
      <p:bldP spid="39083" grpId="0" animBg="1"/>
      <p:bldP spid="39084" grpId="0"/>
      <p:bldP spid="39142" grpId="0"/>
      <p:bldP spid="39143" grpId="0"/>
      <p:bldP spid="39144" grpId="0"/>
      <p:bldP spid="391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11188" y="836613"/>
            <a:ext cx="11525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900" b="1" dirty="0">
                <a:solidFill>
                  <a:srgbClr val="0000FF"/>
                </a:solidFill>
                <a:latin typeface="宋体" panose="02010600030101010101" pitchFamily="2" charset="-122"/>
                <a:ea typeface="华文新魏" panose="02010800040101010101" pitchFamily="2" charset="-122"/>
              </a:rPr>
              <a:t>把式子</a:t>
            </a:r>
            <a:endParaRPr lang="zh-CN" altLang="en-US" b="1" dirty="0">
              <a:solidFill>
                <a:srgbClr val="0000FF"/>
              </a:solidFill>
              <a:ea typeface="华文新魏" panose="02010800040101010101" pitchFamily="2" charset="-122"/>
            </a:endParaRPr>
          </a:p>
        </p:txBody>
      </p:sp>
      <p:grpSp>
        <p:nvGrpSpPr>
          <p:cNvPr id="39939" name="Group 3"/>
          <p:cNvGrpSpPr/>
          <p:nvPr/>
        </p:nvGrpSpPr>
        <p:grpSpPr bwMode="auto">
          <a:xfrm>
            <a:off x="1765300" y="765175"/>
            <a:ext cx="2620963" cy="592138"/>
            <a:chOff x="1112" y="482"/>
            <a:chExt cx="1651" cy="373"/>
          </a:xfrm>
        </p:grpSpPr>
        <p:sp>
          <p:nvSpPr>
            <p:cNvPr id="3994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12" y="482"/>
              <a:ext cx="1651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1237" y="686"/>
              <a:ext cx="30" cy="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1267" y="691"/>
              <a:ext cx="44" cy="7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V="1">
              <a:off x="1316" y="532"/>
              <a:ext cx="58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374" y="532"/>
              <a:ext cx="14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2640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522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2080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1533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 dirty="0">
                <a:solidFill>
                  <a:srgbClr val="0000FF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144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624" y="528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92" y="576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>
                  <a:solidFill>
                    <a:srgbClr val="0000FF"/>
                  </a:solidFill>
                </a:rPr>
                <a:t>≥</a:t>
              </a:r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1770" y="520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53" name="Rectangle 17"/>
            <p:cNvSpPr>
              <a:spLocks noChangeArrowheads="1"/>
            </p:cNvSpPr>
            <p:nvPr/>
          </p:nvSpPr>
          <p:spPr bwMode="auto">
            <a:xfrm>
              <a:off x="2165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>
              <a:off x="1955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1388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427538" y="836613"/>
            <a:ext cx="33845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900" b="1" dirty="0">
                <a:solidFill>
                  <a:srgbClr val="0000FF"/>
                </a:solidFill>
                <a:latin typeface="宋体" panose="02010600030101010101" pitchFamily="2" charset="-122"/>
                <a:ea typeface="华文新魏" panose="02010800040101010101" pitchFamily="2" charset="-122"/>
              </a:rPr>
              <a:t>反过来，就得到</a:t>
            </a:r>
            <a:endParaRPr lang="zh-CN" altLang="en-US" b="1" dirty="0">
              <a:solidFill>
                <a:srgbClr val="0000FF"/>
              </a:solidFill>
              <a:ea typeface="华文新魏" panose="02010800040101010101" pitchFamily="2" charset="-122"/>
            </a:endParaRPr>
          </a:p>
        </p:txBody>
      </p:sp>
      <p:grpSp>
        <p:nvGrpSpPr>
          <p:cNvPr id="39957" name="Group 21"/>
          <p:cNvGrpSpPr/>
          <p:nvPr/>
        </p:nvGrpSpPr>
        <p:grpSpPr bwMode="auto">
          <a:xfrm>
            <a:off x="1835150" y="1557338"/>
            <a:ext cx="2814638" cy="528637"/>
            <a:chOff x="703" y="1535"/>
            <a:chExt cx="1773" cy="333"/>
          </a:xfrm>
        </p:grpSpPr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 flipV="1">
              <a:off x="1204" y="1693"/>
              <a:ext cx="30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1234" y="1698"/>
              <a:ext cx="44" cy="7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 flipV="1">
              <a:off x="1283" y="1539"/>
              <a:ext cx="58" cy="23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>
              <a:off x="1341" y="1539"/>
              <a:ext cx="14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2" name="Rectangle 26"/>
            <p:cNvSpPr>
              <a:spLocks noChangeArrowheads="1"/>
            </p:cNvSpPr>
            <p:nvPr/>
          </p:nvSpPr>
          <p:spPr bwMode="auto">
            <a:xfrm>
              <a:off x="2336" y="1570"/>
              <a:ext cx="1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3" name="Rectangle 27"/>
            <p:cNvSpPr>
              <a:spLocks noChangeArrowheads="1"/>
            </p:cNvSpPr>
            <p:nvPr/>
          </p:nvSpPr>
          <p:spPr bwMode="auto">
            <a:xfrm>
              <a:off x="2218" y="1570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4" name="Rectangle 28"/>
            <p:cNvSpPr>
              <a:spLocks noChangeArrowheads="1"/>
            </p:cNvSpPr>
            <p:nvPr/>
          </p:nvSpPr>
          <p:spPr bwMode="auto">
            <a:xfrm>
              <a:off x="1776" y="1570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5" name="Rectangle 29"/>
            <p:cNvSpPr>
              <a:spLocks noChangeArrowheads="1"/>
            </p:cNvSpPr>
            <p:nvPr/>
          </p:nvSpPr>
          <p:spPr bwMode="auto">
            <a:xfrm>
              <a:off x="1500" y="1554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6" name="Rectangle 30"/>
            <p:cNvSpPr>
              <a:spLocks noChangeArrowheads="1"/>
            </p:cNvSpPr>
            <p:nvPr/>
          </p:nvSpPr>
          <p:spPr bwMode="auto">
            <a:xfrm>
              <a:off x="1111" y="1554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7" name="Rectangle 31"/>
            <p:cNvSpPr>
              <a:spLocks noChangeArrowheads="1"/>
            </p:cNvSpPr>
            <p:nvPr/>
          </p:nvSpPr>
          <p:spPr bwMode="auto">
            <a:xfrm>
              <a:off x="1591" y="1535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68" name="Rectangle 32"/>
            <p:cNvSpPr>
              <a:spLocks noChangeArrowheads="1"/>
            </p:cNvSpPr>
            <p:nvPr/>
          </p:nvSpPr>
          <p:spPr bwMode="auto">
            <a:xfrm>
              <a:off x="1988" y="1599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>
                  <a:solidFill>
                    <a:srgbClr val="FF3300"/>
                  </a:solidFill>
                </a:rPr>
                <a:t>≥</a:t>
              </a:r>
            </a:p>
          </p:txBody>
        </p:sp>
        <p:sp>
          <p:nvSpPr>
            <p:cNvPr id="39969" name="Rectangle 33"/>
            <p:cNvSpPr>
              <a:spLocks noChangeArrowheads="1"/>
            </p:cNvSpPr>
            <p:nvPr/>
          </p:nvSpPr>
          <p:spPr bwMode="auto">
            <a:xfrm>
              <a:off x="884" y="1570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70" name="Rectangle 34"/>
            <p:cNvSpPr>
              <a:spLocks noChangeArrowheads="1"/>
            </p:cNvSpPr>
            <p:nvPr/>
          </p:nvSpPr>
          <p:spPr bwMode="auto">
            <a:xfrm>
              <a:off x="1861" y="1570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71" name="Rectangle 35"/>
            <p:cNvSpPr>
              <a:spLocks noChangeArrowheads="1"/>
            </p:cNvSpPr>
            <p:nvPr/>
          </p:nvSpPr>
          <p:spPr bwMode="auto">
            <a:xfrm>
              <a:off x="703" y="1570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72" name="Rectangle 36"/>
            <p:cNvSpPr>
              <a:spLocks noChangeArrowheads="1"/>
            </p:cNvSpPr>
            <p:nvPr/>
          </p:nvSpPr>
          <p:spPr bwMode="auto">
            <a:xfrm>
              <a:off x="1355" y="1554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323850" y="4149725"/>
            <a:ext cx="79200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把下列非负数写成一个数的平方的形式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5                              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3.4 </a:t>
            </a:r>
          </a:p>
          <a:p>
            <a:pPr eaLnBrk="0" hangingPunct="0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                    </a:t>
            </a:r>
          </a:p>
          <a:p>
            <a:pPr eaLnBrk="0" hangingPunct="0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）                                    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≥0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</a:p>
          <a:p>
            <a:pPr eaLnBrk="0" hangingPunct="0"/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9974" name="Group 38"/>
          <p:cNvGrpSpPr/>
          <p:nvPr/>
        </p:nvGrpSpPr>
        <p:grpSpPr bwMode="auto">
          <a:xfrm>
            <a:off x="1476375" y="4868863"/>
            <a:ext cx="249238" cy="935037"/>
            <a:chOff x="4467" y="2251"/>
            <a:chExt cx="157" cy="589"/>
          </a:xfrm>
        </p:grpSpPr>
        <p:sp>
          <p:nvSpPr>
            <p:cNvPr id="39975" name="Line 39"/>
            <p:cNvSpPr>
              <a:spLocks noChangeShapeType="1"/>
            </p:cNvSpPr>
            <p:nvPr/>
          </p:nvSpPr>
          <p:spPr bwMode="auto">
            <a:xfrm>
              <a:off x="4467" y="2556"/>
              <a:ext cx="15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76" name="Rectangle 40"/>
            <p:cNvSpPr>
              <a:spLocks noChangeArrowheads="1"/>
            </p:cNvSpPr>
            <p:nvPr/>
          </p:nvSpPr>
          <p:spPr bwMode="auto">
            <a:xfrm>
              <a:off x="4478" y="225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300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39977" name="Rectangle 41"/>
            <p:cNvSpPr>
              <a:spLocks noChangeArrowheads="1"/>
            </p:cNvSpPr>
            <p:nvPr/>
          </p:nvSpPr>
          <p:spPr bwMode="auto">
            <a:xfrm>
              <a:off x="4480" y="2523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300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9978" name="Group 42"/>
          <p:cNvGrpSpPr/>
          <p:nvPr/>
        </p:nvGrpSpPr>
        <p:grpSpPr bwMode="auto">
          <a:xfrm>
            <a:off x="1908175" y="4508500"/>
            <a:ext cx="863600" cy="528638"/>
            <a:chOff x="1111" y="3431"/>
            <a:chExt cx="544" cy="333"/>
          </a:xfrm>
        </p:grpSpPr>
        <p:sp>
          <p:nvSpPr>
            <p:cNvPr id="39979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111" y="3431"/>
              <a:ext cx="5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 flipV="1">
              <a:off x="1223" y="3613"/>
              <a:ext cx="27" cy="1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1" name="Line 45"/>
            <p:cNvSpPr>
              <a:spLocks noChangeShapeType="1"/>
            </p:cNvSpPr>
            <p:nvPr/>
          </p:nvSpPr>
          <p:spPr bwMode="auto">
            <a:xfrm>
              <a:off x="1250" y="3617"/>
              <a:ext cx="39" cy="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 flipV="1">
              <a:off x="1293" y="3476"/>
              <a:ext cx="52" cy="2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3" name="Line 47"/>
            <p:cNvSpPr>
              <a:spLocks noChangeShapeType="1"/>
            </p:cNvSpPr>
            <p:nvPr/>
          </p:nvSpPr>
          <p:spPr bwMode="auto">
            <a:xfrm>
              <a:off x="1345" y="3476"/>
              <a:ext cx="11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84" name="Rectangle 48"/>
            <p:cNvSpPr>
              <a:spLocks noChangeArrowheads="1"/>
            </p:cNvSpPr>
            <p:nvPr/>
          </p:nvSpPr>
          <p:spPr bwMode="auto">
            <a:xfrm>
              <a:off x="1551" y="3472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85" name="Rectangle 49"/>
            <p:cNvSpPr>
              <a:spLocks noChangeArrowheads="1"/>
            </p:cNvSpPr>
            <p:nvPr/>
          </p:nvSpPr>
          <p:spPr bwMode="auto">
            <a:xfrm>
              <a:off x="1471" y="3489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86" name="Rectangle 50"/>
            <p:cNvSpPr>
              <a:spLocks noChangeArrowheads="1"/>
            </p:cNvSpPr>
            <p:nvPr/>
          </p:nvSpPr>
          <p:spPr bwMode="auto">
            <a:xfrm>
              <a:off x="1351" y="3489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87" name="Rectangle 51"/>
            <p:cNvSpPr>
              <a:spLocks noChangeArrowheads="1"/>
            </p:cNvSpPr>
            <p:nvPr/>
          </p:nvSpPr>
          <p:spPr bwMode="auto">
            <a:xfrm>
              <a:off x="1140" y="3489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39988" name="Group 52"/>
          <p:cNvGrpSpPr/>
          <p:nvPr/>
        </p:nvGrpSpPr>
        <p:grpSpPr bwMode="auto">
          <a:xfrm>
            <a:off x="5651500" y="4508500"/>
            <a:ext cx="1114425" cy="528638"/>
            <a:chOff x="1665" y="3476"/>
            <a:chExt cx="702" cy="333"/>
          </a:xfrm>
        </p:grpSpPr>
        <p:sp>
          <p:nvSpPr>
            <p:cNvPr id="39989" name="AutoShape 53"/>
            <p:cNvSpPr>
              <a:spLocks noChangeAspect="1" noChangeArrowheads="1" noTextEdit="1"/>
            </p:cNvSpPr>
            <p:nvPr/>
          </p:nvSpPr>
          <p:spPr bwMode="auto">
            <a:xfrm>
              <a:off x="1665" y="3476"/>
              <a:ext cx="70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0" name="Line 54"/>
            <p:cNvSpPr>
              <a:spLocks noChangeShapeType="1"/>
            </p:cNvSpPr>
            <p:nvPr/>
          </p:nvSpPr>
          <p:spPr bwMode="auto">
            <a:xfrm flipV="1">
              <a:off x="1777" y="3658"/>
              <a:ext cx="27" cy="1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1" name="Line 55"/>
            <p:cNvSpPr>
              <a:spLocks noChangeShapeType="1"/>
            </p:cNvSpPr>
            <p:nvPr/>
          </p:nvSpPr>
          <p:spPr bwMode="auto">
            <a:xfrm>
              <a:off x="1804" y="3662"/>
              <a:ext cx="39" cy="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2" name="Line 56"/>
            <p:cNvSpPr>
              <a:spLocks noChangeShapeType="1"/>
            </p:cNvSpPr>
            <p:nvPr/>
          </p:nvSpPr>
          <p:spPr bwMode="auto">
            <a:xfrm flipV="1">
              <a:off x="1847" y="3521"/>
              <a:ext cx="52" cy="2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3" name="Line 57"/>
            <p:cNvSpPr>
              <a:spLocks noChangeShapeType="1"/>
            </p:cNvSpPr>
            <p:nvPr/>
          </p:nvSpPr>
          <p:spPr bwMode="auto">
            <a:xfrm>
              <a:off x="1899" y="3521"/>
              <a:ext cx="27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94" name="Rectangle 58"/>
            <p:cNvSpPr>
              <a:spLocks noChangeArrowheads="1"/>
            </p:cNvSpPr>
            <p:nvPr/>
          </p:nvSpPr>
          <p:spPr bwMode="auto">
            <a:xfrm>
              <a:off x="2267" y="3517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95" name="Rectangle 59"/>
            <p:cNvSpPr>
              <a:spLocks noChangeArrowheads="1"/>
            </p:cNvSpPr>
            <p:nvPr/>
          </p:nvSpPr>
          <p:spPr bwMode="auto">
            <a:xfrm>
              <a:off x="2186" y="3534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96" name="Rectangle 60"/>
            <p:cNvSpPr>
              <a:spLocks noChangeArrowheads="1"/>
            </p:cNvSpPr>
            <p:nvPr/>
          </p:nvSpPr>
          <p:spPr bwMode="auto">
            <a:xfrm>
              <a:off x="2063" y="353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97" name="Rectangle 61"/>
            <p:cNvSpPr>
              <a:spLocks noChangeArrowheads="1"/>
            </p:cNvSpPr>
            <p:nvPr/>
          </p:nvSpPr>
          <p:spPr bwMode="auto">
            <a:xfrm>
              <a:off x="2011" y="3534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98" name="Rectangle 62"/>
            <p:cNvSpPr>
              <a:spLocks noChangeArrowheads="1"/>
            </p:cNvSpPr>
            <p:nvPr/>
          </p:nvSpPr>
          <p:spPr bwMode="auto">
            <a:xfrm>
              <a:off x="1905" y="353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39999" name="Rectangle 63"/>
            <p:cNvSpPr>
              <a:spLocks noChangeArrowheads="1"/>
            </p:cNvSpPr>
            <p:nvPr/>
          </p:nvSpPr>
          <p:spPr bwMode="auto">
            <a:xfrm>
              <a:off x="1694" y="3534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40000" name="Group 64"/>
          <p:cNvGrpSpPr/>
          <p:nvPr/>
        </p:nvGrpSpPr>
        <p:grpSpPr bwMode="auto">
          <a:xfrm>
            <a:off x="1979613" y="4797425"/>
            <a:ext cx="919162" cy="1135063"/>
            <a:chOff x="2318" y="3113"/>
            <a:chExt cx="579" cy="715"/>
          </a:xfrm>
        </p:grpSpPr>
        <p:sp>
          <p:nvSpPr>
            <p:cNvPr id="40001" name="Rectangle 65"/>
            <p:cNvSpPr>
              <a:spLocks noChangeArrowheads="1"/>
            </p:cNvSpPr>
            <p:nvPr/>
          </p:nvSpPr>
          <p:spPr bwMode="auto">
            <a:xfrm>
              <a:off x="2653" y="311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endParaRPr lang="en-US" altLang="zh-CN"/>
            </a:p>
          </p:txBody>
        </p:sp>
        <p:sp>
          <p:nvSpPr>
            <p:cNvPr id="40002" name="AutoShape 66"/>
            <p:cNvSpPr>
              <a:spLocks noChangeAspect="1" noChangeArrowheads="1" noTextEdit="1"/>
            </p:cNvSpPr>
            <p:nvPr/>
          </p:nvSpPr>
          <p:spPr bwMode="auto">
            <a:xfrm>
              <a:off x="2318" y="3214"/>
              <a:ext cx="579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3" name="Line 67"/>
            <p:cNvSpPr>
              <a:spLocks noChangeShapeType="1"/>
            </p:cNvSpPr>
            <p:nvPr/>
          </p:nvSpPr>
          <p:spPr bwMode="auto">
            <a:xfrm>
              <a:off x="2568" y="3547"/>
              <a:ext cx="124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4" name="Line 68"/>
            <p:cNvSpPr>
              <a:spLocks noChangeShapeType="1"/>
            </p:cNvSpPr>
            <p:nvPr/>
          </p:nvSpPr>
          <p:spPr bwMode="auto">
            <a:xfrm flipV="1">
              <a:off x="2430" y="3583"/>
              <a:ext cx="27" cy="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5" name="Line 69"/>
            <p:cNvSpPr>
              <a:spLocks noChangeShapeType="1"/>
            </p:cNvSpPr>
            <p:nvPr/>
          </p:nvSpPr>
          <p:spPr bwMode="auto">
            <a:xfrm>
              <a:off x="2457" y="3588"/>
              <a:ext cx="39" cy="1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6" name="Line 70"/>
            <p:cNvSpPr>
              <a:spLocks noChangeShapeType="1"/>
            </p:cNvSpPr>
            <p:nvPr/>
          </p:nvSpPr>
          <p:spPr bwMode="auto">
            <a:xfrm flipV="1">
              <a:off x="2500" y="3267"/>
              <a:ext cx="52" cy="50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7" name="Line 71"/>
            <p:cNvSpPr>
              <a:spLocks noChangeShapeType="1"/>
            </p:cNvSpPr>
            <p:nvPr/>
          </p:nvSpPr>
          <p:spPr bwMode="auto">
            <a:xfrm>
              <a:off x="2552" y="3267"/>
              <a:ext cx="15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08" name="Rectangle 72"/>
            <p:cNvSpPr>
              <a:spLocks noChangeArrowheads="1"/>
            </p:cNvSpPr>
            <p:nvPr/>
          </p:nvSpPr>
          <p:spPr bwMode="auto">
            <a:xfrm>
              <a:off x="2800" y="339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09" name="Rectangle 73"/>
            <p:cNvSpPr>
              <a:spLocks noChangeArrowheads="1"/>
            </p:cNvSpPr>
            <p:nvPr/>
          </p:nvSpPr>
          <p:spPr bwMode="auto">
            <a:xfrm>
              <a:off x="2719" y="3413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10" name="Rectangle 74"/>
            <p:cNvSpPr>
              <a:spLocks noChangeArrowheads="1"/>
            </p:cNvSpPr>
            <p:nvPr/>
          </p:nvSpPr>
          <p:spPr bwMode="auto">
            <a:xfrm>
              <a:off x="2579" y="3577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11" name="Rectangle 75"/>
            <p:cNvSpPr>
              <a:spLocks noChangeArrowheads="1"/>
            </p:cNvSpPr>
            <p:nvPr/>
          </p:nvSpPr>
          <p:spPr bwMode="auto">
            <a:xfrm>
              <a:off x="2577" y="3280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12" name="Rectangle 76"/>
            <p:cNvSpPr>
              <a:spLocks noChangeArrowheads="1"/>
            </p:cNvSpPr>
            <p:nvPr/>
          </p:nvSpPr>
          <p:spPr bwMode="auto">
            <a:xfrm>
              <a:off x="2347" y="3413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40013" name="Group 77"/>
          <p:cNvGrpSpPr/>
          <p:nvPr/>
        </p:nvGrpSpPr>
        <p:grpSpPr bwMode="auto">
          <a:xfrm>
            <a:off x="6372225" y="5229225"/>
            <a:ext cx="863600" cy="528638"/>
            <a:chOff x="3016" y="3476"/>
            <a:chExt cx="544" cy="333"/>
          </a:xfrm>
        </p:grpSpPr>
        <p:sp>
          <p:nvSpPr>
            <p:cNvPr id="40014" name="AutoShape 78"/>
            <p:cNvSpPr>
              <a:spLocks noChangeAspect="1" noChangeArrowheads="1" noTextEdit="1"/>
            </p:cNvSpPr>
            <p:nvPr/>
          </p:nvSpPr>
          <p:spPr bwMode="auto">
            <a:xfrm>
              <a:off x="3016" y="3476"/>
              <a:ext cx="5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5" name="Line 79"/>
            <p:cNvSpPr>
              <a:spLocks noChangeShapeType="1"/>
            </p:cNvSpPr>
            <p:nvPr/>
          </p:nvSpPr>
          <p:spPr bwMode="auto">
            <a:xfrm flipV="1">
              <a:off x="3128" y="3658"/>
              <a:ext cx="27" cy="1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6" name="Line 80"/>
            <p:cNvSpPr>
              <a:spLocks noChangeShapeType="1"/>
            </p:cNvSpPr>
            <p:nvPr/>
          </p:nvSpPr>
          <p:spPr bwMode="auto">
            <a:xfrm>
              <a:off x="3155" y="3662"/>
              <a:ext cx="39" cy="7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7" name="Line 81"/>
            <p:cNvSpPr>
              <a:spLocks noChangeShapeType="1"/>
            </p:cNvSpPr>
            <p:nvPr/>
          </p:nvSpPr>
          <p:spPr bwMode="auto">
            <a:xfrm flipV="1">
              <a:off x="3198" y="3521"/>
              <a:ext cx="52" cy="2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8" name="Line 82"/>
            <p:cNvSpPr>
              <a:spLocks noChangeShapeType="1"/>
            </p:cNvSpPr>
            <p:nvPr/>
          </p:nvSpPr>
          <p:spPr bwMode="auto">
            <a:xfrm>
              <a:off x="3250" y="3521"/>
              <a:ext cx="12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19" name="Rectangle 83"/>
            <p:cNvSpPr>
              <a:spLocks noChangeArrowheads="1"/>
            </p:cNvSpPr>
            <p:nvPr/>
          </p:nvSpPr>
          <p:spPr bwMode="auto">
            <a:xfrm>
              <a:off x="3470" y="3517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20" name="Rectangle 84"/>
            <p:cNvSpPr>
              <a:spLocks noChangeArrowheads="1"/>
            </p:cNvSpPr>
            <p:nvPr/>
          </p:nvSpPr>
          <p:spPr bwMode="auto">
            <a:xfrm>
              <a:off x="3389" y="3534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21" name="Rectangle 85"/>
            <p:cNvSpPr>
              <a:spLocks noChangeArrowheads="1"/>
            </p:cNvSpPr>
            <p:nvPr/>
          </p:nvSpPr>
          <p:spPr bwMode="auto">
            <a:xfrm>
              <a:off x="3045" y="3534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40022" name="Rectangle 86"/>
            <p:cNvSpPr>
              <a:spLocks noChangeArrowheads="1"/>
            </p:cNvSpPr>
            <p:nvPr/>
          </p:nvSpPr>
          <p:spPr bwMode="auto">
            <a:xfrm>
              <a:off x="3273" y="353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sp>
        <p:nvSpPr>
          <p:cNvPr id="40023" name="Text Box 87" descr="纸袋"/>
          <p:cNvSpPr txBox="1">
            <a:spLocks noChangeArrowheads="1"/>
          </p:cNvSpPr>
          <p:nvPr/>
        </p:nvSpPr>
        <p:spPr bwMode="auto">
          <a:xfrm>
            <a:off x="179388" y="2205038"/>
            <a:ext cx="7200900" cy="94615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利用这个式子，可以把任何一个非负数写 成一个数的平方的形式。</a:t>
            </a:r>
          </a:p>
        </p:txBody>
      </p:sp>
      <p:sp>
        <p:nvSpPr>
          <p:cNvPr id="40024" name="Rectangle 88" descr="纸袋"/>
          <p:cNvSpPr>
            <a:spLocks noChangeArrowheads="1"/>
          </p:cNvSpPr>
          <p:nvPr/>
        </p:nvSpPr>
        <p:spPr bwMode="auto">
          <a:xfrm>
            <a:off x="179388" y="0"/>
            <a:ext cx="7488237" cy="64135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知识点</a:t>
            </a:r>
            <a:r>
              <a:rPr lang="en-US" altLang="zh-CN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36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性质公式                    的逆用</a:t>
            </a:r>
          </a:p>
        </p:txBody>
      </p:sp>
      <p:grpSp>
        <p:nvGrpSpPr>
          <p:cNvPr id="40025" name="Group 89"/>
          <p:cNvGrpSpPr/>
          <p:nvPr/>
        </p:nvGrpSpPr>
        <p:grpSpPr bwMode="auto">
          <a:xfrm>
            <a:off x="3686175" y="27781"/>
            <a:ext cx="2620963" cy="592138"/>
            <a:chOff x="1112" y="482"/>
            <a:chExt cx="1651" cy="373"/>
          </a:xfrm>
        </p:grpSpPr>
        <p:sp>
          <p:nvSpPr>
            <p:cNvPr id="40026" name="AutoShape 90"/>
            <p:cNvSpPr>
              <a:spLocks noChangeAspect="1" noChangeArrowheads="1" noTextEdit="1"/>
            </p:cNvSpPr>
            <p:nvPr/>
          </p:nvSpPr>
          <p:spPr bwMode="auto">
            <a:xfrm>
              <a:off x="1112" y="482"/>
              <a:ext cx="1651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27" name="Line 91"/>
            <p:cNvSpPr>
              <a:spLocks noChangeShapeType="1"/>
            </p:cNvSpPr>
            <p:nvPr/>
          </p:nvSpPr>
          <p:spPr bwMode="auto">
            <a:xfrm flipV="1">
              <a:off x="1237" y="686"/>
              <a:ext cx="30" cy="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28" name="Line 92"/>
            <p:cNvSpPr>
              <a:spLocks noChangeShapeType="1"/>
            </p:cNvSpPr>
            <p:nvPr/>
          </p:nvSpPr>
          <p:spPr bwMode="auto">
            <a:xfrm>
              <a:off x="1267" y="691"/>
              <a:ext cx="44" cy="7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29" name="Line 93"/>
            <p:cNvSpPr>
              <a:spLocks noChangeShapeType="1"/>
            </p:cNvSpPr>
            <p:nvPr/>
          </p:nvSpPr>
          <p:spPr bwMode="auto">
            <a:xfrm flipV="1">
              <a:off x="1316" y="532"/>
              <a:ext cx="58" cy="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0" name="Line 94"/>
            <p:cNvSpPr>
              <a:spLocks noChangeShapeType="1"/>
            </p:cNvSpPr>
            <p:nvPr/>
          </p:nvSpPr>
          <p:spPr bwMode="auto">
            <a:xfrm>
              <a:off x="1374" y="532"/>
              <a:ext cx="14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031" name="Rectangle 95"/>
            <p:cNvSpPr>
              <a:spLocks noChangeArrowheads="1"/>
            </p:cNvSpPr>
            <p:nvPr/>
          </p:nvSpPr>
          <p:spPr bwMode="auto">
            <a:xfrm>
              <a:off x="2640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2" name="Rectangle 96"/>
            <p:cNvSpPr>
              <a:spLocks noChangeArrowheads="1"/>
            </p:cNvSpPr>
            <p:nvPr/>
          </p:nvSpPr>
          <p:spPr bwMode="auto">
            <a:xfrm>
              <a:off x="2522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3" name="Rectangle 97"/>
            <p:cNvSpPr>
              <a:spLocks noChangeArrowheads="1"/>
            </p:cNvSpPr>
            <p:nvPr/>
          </p:nvSpPr>
          <p:spPr bwMode="auto">
            <a:xfrm>
              <a:off x="2080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4" name="Rectangle 98"/>
            <p:cNvSpPr>
              <a:spLocks noChangeArrowheads="1"/>
            </p:cNvSpPr>
            <p:nvPr/>
          </p:nvSpPr>
          <p:spPr bwMode="auto">
            <a:xfrm>
              <a:off x="1533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5" name="Rectangle 99"/>
            <p:cNvSpPr>
              <a:spLocks noChangeArrowheads="1"/>
            </p:cNvSpPr>
            <p:nvPr/>
          </p:nvSpPr>
          <p:spPr bwMode="auto">
            <a:xfrm>
              <a:off x="1144" y="547"/>
              <a:ext cx="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6" name="Rectangle 100"/>
            <p:cNvSpPr>
              <a:spLocks noChangeArrowheads="1"/>
            </p:cNvSpPr>
            <p:nvPr/>
          </p:nvSpPr>
          <p:spPr bwMode="auto">
            <a:xfrm>
              <a:off x="1624" y="528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7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7" name="Rectangle 101"/>
            <p:cNvSpPr>
              <a:spLocks noChangeArrowheads="1"/>
            </p:cNvSpPr>
            <p:nvPr/>
          </p:nvSpPr>
          <p:spPr bwMode="auto">
            <a:xfrm>
              <a:off x="2292" y="576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>
                  <a:solidFill>
                    <a:srgbClr val="0000FF"/>
                  </a:solidFill>
                </a:rPr>
                <a:t>≥</a:t>
              </a:r>
            </a:p>
          </p:txBody>
        </p:sp>
        <p:sp>
          <p:nvSpPr>
            <p:cNvPr id="40038" name="Rectangle 102"/>
            <p:cNvSpPr>
              <a:spLocks noChangeArrowheads="1"/>
            </p:cNvSpPr>
            <p:nvPr/>
          </p:nvSpPr>
          <p:spPr bwMode="auto">
            <a:xfrm>
              <a:off x="1770" y="520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39" name="Rectangle 103"/>
            <p:cNvSpPr>
              <a:spLocks noChangeArrowheads="1"/>
            </p:cNvSpPr>
            <p:nvPr/>
          </p:nvSpPr>
          <p:spPr bwMode="auto">
            <a:xfrm>
              <a:off x="2165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40" name="Rectangle 104"/>
            <p:cNvSpPr>
              <a:spLocks noChangeArrowheads="1"/>
            </p:cNvSpPr>
            <p:nvPr/>
          </p:nvSpPr>
          <p:spPr bwMode="auto">
            <a:xfrm>
              <a:off x="1955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  <p:sp>
          <p:nvSpPr>
            <p:cNvPr id="40041" name="Rectangle 105"/>
            <p:cNvSpPr>
              <a:spLocks noChangeArrowheads="1"/>
            </p:cNvSpPr>
            <p:nvPr/>
          </p:nvSpPr>
          <p:spPr bwMode="auto">
            <a:xfrm>
              <a:off x="1388" y="547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0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40042" name="Text Box 106" descr="纸袋"/>
          <p:cNvSpPr txBox="1">
            <a:spLocks noChangeArrowheads="1"/>
          </p:cNvSpPr>
          <p:nvPr/>
        </p:nvSpPr>
        <p:spPr bwMode="auto">
          <a:xfrm>
            <a:off x="1042988" y="3357563"/>
            <a:ext cx="5113337" cy="7016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小试牛刀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56" grpId="0"/>
      <p:bldP spid="39973" grpId="0"/>
      <p:bldP spid="40023" grpId="0"/>
      <p:bldP spid="40024" grpId="0"/>
      <p:bldP spid="400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/>
          <p:nvPr/>
        </p:nvGrpSpPr>
        <p:grpSpPr bwMode="auto">
          <a:xfrm>
            <a:off x="6636544" y="4895056"/>
            <a:ext cx="2447925" cy="1916113"/>
            <a:chOff x="3651" y="3203"/>
            <a:chExt cx="1542" cy="980"/>
          </a:xfrm>
        </p:grpSpPr>
        <p:pic>
          <p:nvPicPr>
            <p:cNvPr id="40963" name="Picture 3" descr="PE02604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651" y="3203"/>
              <a:ext cx="1161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4558" y="3203"/>
              <a:ext cx="635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/>
                <a:t> </a:t>
              </a:r>
              <a:r>
                <a:rPr lang="zh-CN" altLang="zh-CN" sz="9600" b="1">
                  <a:solidFill>
                    <a:srgbClr val="FF3300"/>
                  </a:solidFill>
                </a:rPr>
                <a:t>?</a:t>
              </a:r>
              <a:endParaRPr lang="en-US" altLang="zh-CN" sz="9600" b="1">
                <a:solidFill>
                  <a:srgbClr val="FF3300"/>
                </a:solidFill>
              </a:endParaRPr>
            </a:p>
          </p:txBody>
        </p:sp>
      </p:grpSp>
      <p:sp>
        <p:nvSpPr>
          <p:cNvPr id="40965" name="Rectangle 5" descr="纸袋"/>
          <p:cNvSpPr>
            <a:spLocks noChangeArrowheads="1"/>
          </p:cNvSpPr>
          <p:nvPr/>
        </p:nvSpPr>
        <p:spPr bwMode="auto">
          <a:xfrm>
            <a:off x="917575" y="1676400"/>
            <a:ext cx="5268913" cy="5191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：在          范围内因式分解： 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795963" y="1676400"/>
          <a:ext cx="10080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公式" r:id="rId5" imgW="431800" imgH="203200" progId="Equation.3">
                  <p:embed/>
                </p:oleObj>
              </mc:Choice>
              <mc:Fallback>
                <p:oleObj name="公式" r:id="rId5" imgW="4318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676400"/>
                        <a:ext cx="10080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7" descr="纸袋"/>
          <p:cNvSpPr>
            <a:spLocks noChangeArrowheads="1"/>
          </p:cNvSpPr>
          <p:nvPr/>
        </p:nvSpPr>
        <p:spPr bwMode="auto">
          <a:xfrm>
            <a:off x="1116013" y="2397125"/>
            <a:ext cx="4572000" cy="5191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40968" name="Text Box 8" descr="纸袋"/>
          <p:cNvSpPr txBox="1">
            <a:spLocks noChangeArrowheads="1"/>
          </p:cNvSpPr>
          <p:nvPr/>
        </p:nvSpPr>
        <p:spPr bwMode="auto">
          <a:xfrm>
            <a:off x="1187450" y="2468563"/>
            <a:ext cx="936625" cy="519112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2051050" y="2468563"/>
          <a:ext cx="338455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公式" r:id="rId7" imgW="1384300" imgH="774700" progId="Equation.3">
                  <p:embed/>
                </p:oleObj>
              </mc:Choice>
              <mc:Fallback>
                <p:oleObj name="公式" r:id="rId7" imgW="1384300" imgH="774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68563"/>
                        <a:ext cx="338455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Rectangle 10" descr="纸袋"/>
          <p:cNvSpPr>
            <a:spLocks noChangeArrowheads="1"/>
          </p:cNvSpPr>
          <p:nvPr/>
        </p:nvSpPr>
        <p:spPr bwMode="auto">
          <a:xfrm>
            <a:off x="395288" y="4479925"/>
            <a:ext cx="5905500" cy="1373188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2800" b="1">
                <a:latin typeface="Times New Roman" panose="02020603050405020304" pitchFamily="18" charset="0"/>
              </a:rPr>
              <a:t>练习：在实数范围内因式分解</a:t>
            </a:r>
          </a:p>
          <a:p>
            <a:pPr algn="ctr"/>
            <a:r>
              <a:rPr kumimoji="1" lang="zh-CN" altLang="en-US" sz="2800" b="1">
                <a:latin typeface="Times New Roman" panose="02020603050405020304" pitchFamily="18" charset="0"/>
              </a:rPr>
              <a:t> </a:t>
            </a:r>
          </a:p>
          <a:p>
            <a:pPr algn="ctr"/>
            <a:r>
              <a:rPr kumimoji="1" lang="zh-CN" altLang="en-US" sz="2800">
                <a:latin typeface="Times New Roman" panose="02020603050405020304" pitchFamily="18" charset="0"/>
              </a:rPr>
              <a:t>（</a:t>
            </a:r>
            <a:r>
              <a:rPr kumimoji="1" lang="en-US" altLang="zh-CN" sz="2800">
                <a:latin typeface="Times New Roman" panose="02020603050405020304" pitchFamily="18" charset="0"/>
              </a:rPr>
              <a:t>1</a:t>
            </a:r>
            <a:r>
              <a:rPr kumimoji="1" lang="zh-CN" altLang="en-US" sz="2800">
                <a:latin typeface="Times New Roman" panose="02020603050405020304" pitchFamily="18" charset="0"/>
              </a:rPr>
              <a:t>）             （</a:t>
            </a:r>
            <a:r>
              <a:rPr kumimoji="1" lang="en-US" altLang="zh-CN" sz="2800">
                <a:latin typeface="Times New Roman" panose="02020603050405020304" pitchFamily="18" charset="0"/>
              </a:rPr>
              <a:t>2</a:t>
            </a:r>
            <a:r>
              <a:rPr kumimoji="1" lang="zh-CN" altLang="en-US" sz="2800">
                <a:latin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2771775" y="5276850"/>
          <a:ext cx="10810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公式" r:id="rId9" imgW="469900" imgH="203200" progId="Equation.3">
                  <p:embed/>
                </p:oleObj>
              </mc:Choice>
              <mc:Fallback>
                <p:oleObj name="公式" r:id="rId9" imgW="4699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276850"/>
                        <a:ext cx="10810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4716463" y="5205413"/>
          <a:ext cx="1152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公式" r:id="rId11" imgW="431800" imgH="203200" progId="Equation.3">
                  <p:embed/>
                </p:oleObj>
              </mc:Choice>
              <mc:Fallback>
                <p:oleObj name="公式" r:id="rId11" imgW="4318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205413"/>
                        <a:ext cx="1152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2268538" y="1749425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实数</a:t>
            </a:r>
          </a:p>
        </p:txBody>
      </p:sp>
      <p:sp>
        <p:nvSpPr>
          <p:cNvPr id="40974" name="Text Box 14" descr="纸袋"/>
          <p:cNvSpPr txBox="1">
            <a:spLocks noChangeArrowheads="1"/>
          </p:cNvSpPr>
          <p:nvPr/>
        </p:nvSpPr>
        <p:spPr bwMode="auto">
          <a:xfrm>
            <a:off x="2843213" y="692150"/>
            <a:ext cx="2012950" cy="8239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4800" dirty="0">
                <a:solidFill>
                  <a:srgbClr val="FF0066"/>
                </a:solidFill>
                <a:latin typeface="Times New Roman" panose="02020603050405020304" pitchFamily="18" charset="0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70" grpId="0"/>
      <p:bldP spid="409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692275" y="1916113"/>
            <a:ext cx="6804025" cy="323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ea typeface="华文新魏" panose="02010800040101010101" pitchFamily="2" charset="-122"/>
              </a:rPr>
              <a:t>（</a:t>
            </a:r>
            <a:r>
              <a:rPr kumimoji="1" lang="en-US" altLang="zh-CN" sz="3200" b="1" dirty="0">
                <a:ea typeface="华文新魏" panose="02010800040101010101" pitchFamily="2" charset="-122"/>
              </a:rPr>
              <a:t>1</a:t>
            </a:r>
            <a:r>
              <a:rPr kumimoji="1" lang="zh-CN" altLang="en-US" sz="3200" b="1" dirty="0">
                <a:ea typeface="华文新魏" panose="02010800040101010101" pitchFamily="2" charset="-122"/>
              </a:rPr>
              <a:t>）二次根式的概念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ea typeface="华文新魏" panose="02010800040101010101" pitchFamily="2" charset="-122"/>
              </a:rPr>
              <a:t>（</a:t>
            </a:r>
            <a:r>
              <a:rPr kumimoji="1" lang="en-US" altLang="zh-CN" sz="3200" b="1" dirty="0">
                <a:ea typeface="华文新魏" panose="02010800040101010101" pitchFamily="2" charset="-122"/>
              </a:rPr>
              <a:t>2</a:t>
            </a:r>
            <a:r>
              <a:rPr kumimoji="1" lang="zh-CN" altLang="en-US" sz="3200" b="1" dirty="0">
                <a:ea typeface="华文新魏" panose="02010800040101010101" pitchFamily="2" charset="-122"/>
              </a:rPr>
              <a:t>）二次根式的性质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① </a:t>
            </a:r>
            <a:r>
              <a:rPr lang="en-US" altLang="zh-CN" sz="2800" b="1" dirty="0">
                <a:latin typeface="Times New Roman" panose="02020603050405020304" pitchFamily="18" charset="0"/>
              </a:rPr>
              <a:t>a≥0,       ≥0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②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(a≥0)</a:t>
            </a:r>
            <a:endParaRPr kumimoji="1" lang="en-US" altLang="zh-CN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800" b="1" dirty="0">
              <a:ea typeface="华文新魏" panose="02010800040101010101" pitchFamily="2" charset="-122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7724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66"/>
                </a:solidFill>
              </a:rPr>
              <a:t>课堂小结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57600" y="3243263"/>
          <a:ext cx="6111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公式" r:id="rId3" imgW="241300" imgH="228600" progId="Equation.3">
                  <p:embed/>
                </p:oleObj>
              </mc:Choice>
              <mc:Fallback>
                <p:oleObj name="公式" r:id="rId3" imgW="241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43263"/>
                        <a:ext cx="61118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41613" y="3760788"/>
          <a:ext cx="15240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公式" r:id="rId5" imgW="622300" imgH="279400" progId="Equation.3">
                  <p:embed/>
                </p:oleObj>
              </mc:Choice>
              <mc:Fallback>
                <p:oleObj name="公式" r:id="rId5" imgW="6223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3760788"/>
                        <a:ext cx="15240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48456" y="404813"/>
            <a:ext cx="28082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spc="720" dirty="0">
                <a:ln w="9525">
                  <a:solidFill>
                    <a:schemeClr val="tx1"/>
                  </a:solidFill>
                  <a:rou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情境导航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0186" y="1447800"/>
            <a:ext cx="5713414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</a:rPr>
              <a:t>我国自主研制的第一艘载人航天飞船“神舟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号”于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2003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年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800" b="1" dirty="0">
                <a:solidFill>
                  <a:srgbClr val="0000FF"/>
                </a:solidFill>
              </a:rPr>
              <a:t>日发射成功．</a:t>
            </a:r>
          </a:p>
        </p:txBody>
      </p:sp>
      <p:grpSp>
        <p:nvGrpSpPr>
          <p:cNvPr id="24580" name="Group 4"/>
          <p:cNvGrpSpPr/>
          <p:nvPr/>
        </p:nvGrpSpPr>
        <p:grpSpPr bwMode="auto">
          <a:xfrm>
            <a:off x="76200" y="2965451"/>
            <a:ext cx="8964612" cy="2227262"/>
            <a:chOff x="113" y="1847"/>
            <a:chExt cx="5647" cy="1403"/>
          </a:xfrm>
        </p:grpSpPr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13" y="1847"/>
              <a:ext cx="5647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</a:rPr>
                <a:t>（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1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）运用运载火箭发射航天飞船，火箭必须达到一定的速度，才能克服地心的引力，将飞船送入环绕地球运行的轨道．这个速度称为第一宇宙速度．第一宇宙速度的计算公式是                ．其中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g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≈9.8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米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/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秒</a:t>
              </a:r>
              <a:r>
                <a:rPr lang="en-US" altLang="zh-CN" sz="2800" b="1" baseline="30000" dirty="0">
                  <a:solidFill>
                    <a:srgbClr val="0000FF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，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R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为地球的半径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.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你能求出第一宇宙速度吗？</a:t>
              </a:r>
            </a:p>
          </p:txBody>
        </p:sp>
        <p:grpSp>
          <p:nvGrpSpPr>
            <p:cNvPr id="24582" name="Group 6"/>
            <p:cNvGrpSpPr/>
            <p:nvPr/>
          </p:nvGrpSpPr>
          <p:grpSpPr bwMode="auto">
            <a:xfrm>
              <a:off x="1338" y="2659"/>
              <a:ext cx="817" cy="333"/>
              <a:chOff x="1882" y="0"/>
              <a:chExt cx="817" cy="333"/>
            </a:xfrm>
          </p:grpSpPr>
          <p:sp>
            <p:nvSpPr>
              <p:cNvPr id="24583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882" y="0"/>
                <a:ext cx="817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 flipV="1">
                <a:off x="2279" y="197"/>
                <a:ext cx="25" cy="1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>
                <a:off x="2304" y="201"/>
                <a:ext cx="37" cy="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V="1">
                <a:off x="2345" y="43"/>
                <a:ext cx="49" cy="2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2394" y="43"/>
                <a:ext cx="25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416" y="55"/>
                <a:ext cx="2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5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gR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1893" y="55"/>
                <a:ext cx="1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5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V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2115" y="32"/>
                <a:ext cx="11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5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1999" y="178"/>
                <a:ext cx="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5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24592" name="Group 16"/>
          <p:cNvGrpSpPr/>
          <p:nvPr/>
        </p:nvGrpSpPr>
        <p:grpSpPr bwMode="auto">
          <a:xfrm>
            <a:off x="76200" y="5261769"/>
            <a:ext cx="8964612" cy="1373187"/>
            <a:chOff x="113" y="3294"/>
            <a:chExt cx="5647" cy="865"/>
          </a:xfrm>
        </p:grpSpPr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13" y="3294"/>
              <a:ext cx="5647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</a:rPr>
                <a:t>（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）要使一艘飞船脱离地心引力，进入围绕太阳运行的轨道所需要的速度称为第二宇宙速度．第二宇宙速度为                 ．第二宇宙速度是多少？</a:t>
              </a:r>
            </a:p>
          </p:txBody>
        </p:sp>
        <p:grpSp>
          <p:nvGrpSpPr>
            <p:cNvPr id="24594" name="Group 18"/>
            <p:cNvGrpSpPr/>
            <p:nvPr/>
          </p:nvGrpSpPr>
          <p:grpSpPr bwMode="auto">
            <a:xfrm>
              <a:off x="521" y="3838"/>
              <a:ext cx="771" cy="302"/>
              <a:chOff x="1519" y="3793"/>
              <a:chExt cx="771" cy="302"/>
            </a:xfrm>
          </p:grpSpPr>
          <p:sp>
            <p:nvSpPr>
              <p:cNvPr id="24595" name="AutoShape 19"/>
              <p:cNvSpPr>
                <a:spLocks noChangeAspect="1" noChangeArrowheads="1" noTextEdit="1"/>
              </p:cNvSpPr>
              <p:nvPr/>
            </p:nvSpPr>
            <p:spPr bwMode="auto">
              <a:xfrm>
                <a:off x="1519" y="3793"/>
                <a:ext cx="771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 flipV="1">
                <a:off x="1914" y="3954"/>
                <a:ext cx="24" cy="1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1938" y="3958"/>
                <a:ext cx="35" cy="6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 flipV="1">
                <a:off x="1977" y="3833"/>
                <a:ext cx="46" cy="18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2023" y="3833"/>
                <a:ext cx="113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0" name="Rectangle 24"/>
              <p:cNvSpPr>
                <a:spLocks noChangeArrowheads="1"/>
              </p:cNvSpPr>
              <p:nvPr/>
            </p:nvSpPr>
            <p:spPr bwMode="auto">
              <a:xfrm>
                <a:off x="2215" y="3961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601" name="Rectangle 25"/>
              <p:cNvSpPr>
                <a:spLocks noChangeArrowheads="1"/>
              </p:cNvSpPr>
              <p:nvPr/>
            </p:nvSpPr>
            <p:spPr bwMode="auto">
              <a:xfrm>
                <a:off x="1642" y="3961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602" name="Rectangle 26"/>
              <p:cNvSpPr>
                <a:spLocks noChangeArrowheads="1"/>
              </p:cNvSpPr>
              <p:nvPr/>
            </p:nvSpPr>
            <p:spPr bwMode="auto">
              <a:xfrm>
                <a:off x="2035" y="3845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603" name="Rectangle 27"/>
              <p:cNvSpPr>
                <a:spLocks noChangeArrowheads="1"/>
              </p:cNvSpPr>
              <p:nvPr/>
            </p:nvSpPr>
            <p:spPr bwMode="auto">
              <a:xfrm>
                <a:off x="2115" y="3845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V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604" name="Rectangle 28"/>
              <p:cNvSpPr>
                <a:spLocks noChangeArrowheads="1"/>
              </p:cNvSpPr>
              <p:nvPr/>
            </p:nvSpPr>
            <p:spPr bwMode="auto">
              <a:xfrm>
                <a:off x="1530" y="3845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V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605" name="Rectangle 29"/>
              <p:cNvSpPr>
                <a:spLocks noChangeArrowheads="1"/>
              </p:cNvSpPr>
              <p:nvPr/>
            </p:nvSpPr>
            <p:spPr bwMode="auto">
              <a:xfrm>
                <a:off x="1759" y="3824"/>
                <a:ext cx="10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</p:grpSp>
      </p:grpSp>
      <p:pic>
        <p:nvPicPr>
          <p:cNvPr id="24606" name="Picture 30" descr="pict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888" y="0"/>
            <a:ext cx="3059112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900113" y="4652963"/>
            <a:ext cx="1766887" cy="1773237"/>
            <a:chOff x="476" y="2205"/>
            <a:chExt cx="1766" cy="1776"/>
          </a:xfrm>
        </p:grpSpPr>
        <p:pic>
          <p:nvPicPr>
            <p:cNvPr id="25603" name="Picture 3" descr="0e15ddc7c68149fbabc0d487a7318ff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 t="12195"/>
            <a:stretch>
              <a:fillRect/>
            </a:stretch>
          </p:blipFill>
          <p:spPr bwMode="auto">
            <a:xfrm>
              <a:off x="476" y="2205"/>
              <a:ext cx="1766" cy="1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884" y="2704"/>
              <a:ext cx="817" cy="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>
                  <a:solidFill>
                    <a:srgbClr val="0000FF"/>
                  </a:solidFill>
                  <a:latin typeface="Times New Roman" panose="02020603050405020304" pitchFamily="18" charset="0"/>
                </a:rPr>
                <a:t>乙</a:t>
              </a:r>
            </a:p>
          </p:txBody>
        </p:sp>
      </p:grpSp>
      <p:grpSp>
        <p:nvGrpSpPr>
          <p:cNvPr id="25605" name="Group 5"/>
          <p:cNvGrpSpPr/>
          <p:nvPr/>
        </p:nvGrpSpPr>
        <p:grpSpPr bwMode="auto">
          <a:xfrm>
            <a:off x="879476" y="4652966"/>
            <a:ext cx="1763712" cy="1800226"/>
            <a:chOff x="554" y="2931"/>
            <a:chExt cx="1111" cy="1134"/>
          </a:xfrm>
        </p:grpSpPr>
        <p:pic>
          <p:nvPicPr>
            <p:cNvPr id="25606" name="Picture 6" descr="0e15ddc7c68149fbabc0d487a7318ff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 t="12195"/>
            <a:stretch>
              <a:fillRect/>
            </a:stretch>
          </p:blipFill>
          <p:spPr bwMode="auto">
            <a:xfrm>
              <a:off x="554" y="2931"/>
              <a:ext cx="1111" cy="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839" y="3546"/>
              <a:ext cx="4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甲</a:t>
              </a:r>
            </a:p>
          </p:txBody>
        </p:sp>
      </p:grp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公式" r:id="rId5" imgW="916305" imgH="215900" progId="Equation.3">
                  <p:embed/>
                </p:oleObj>
              </mc:Choice>
              <mc:Fallback>
                <p:oleObj name="公式" r:id="rId5" imgW="916305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公式" r:id="rId7" imgW="916305" imgH="215900" progId="Equation.3">
                  <p:embed/>
                </p:oleObj>
              </mc:Choice>
              <mc:Fallback>
                <p:oleObj name="公式" r:id="rId7" imgW="916305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10"/>
          <p:cNvGrpSpPr/>
          <p:nvPr/>
        </p:nvGrpSpPr>
        <p:grpSpPr bwMode="auto">
          <a:xfrm>
            <a:off x="130969" y="177800"/>
            <a:ext cx="1909763" cy="809625"/>
            <a:chOff x="0" y="709"/>
            <a:chExt cx="1203" cy="510"/>
          </a:xfrm>
        </p:grpSpPr>
        <p:pic>
          <p:nvPicPr>
            <p:cNvPr id="25611" name="Picture 1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709"/>
              <a:ext cx="793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95" y="799"/>
              <a:ext cx="9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交流与发现</a:t>
              </a:r>
              <a:endParaRPr lang="zh-CN" altLang="en-US" b="1" dirty="0"/>
            </a:p>
          </p:txBody>
        </p:sp>
      </p:grp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64318" y="1246187"/>
            <a:ext cx="870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山青林场有甲、乙、丙、丁四块正方形苗圃．已知甲苗圃的面积为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平方米．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92075" y="1820863"/>
            <a:ext cx="905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如果乙苗圃的面积比甲苗圃大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平方米，乙苗圃的边长是多少？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9375" y="2205038"/>
            <a:ext cx="8164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如果丙苗圃的面积为甲苗圃的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倍，丙苗圃的边长是多少？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17475" y="2565400"/>
            <a:ext cx="985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如果丁苗圃的面积是甲苗圃的面积的    ，丁苗圃的边长是多少？</a:t>
            </a:r>
          </a:p>
        </p:txBody>
      </p:sp>
      <p:grpSp>
        <p:nvGrpSpPr>
          <p:cNvPr id="25617" name="Group 17"/>
          <p:cNvGrpSpPr/>
          <p:nvPr/>
        </p:nvGrpSpPr>
        <p:grpSpPr bwMode="auto">
          <a:xfrm>
            <a:off x="7207250" y="1844675"/>
            <a:ext cx="1366838" cy="396875"/>
            <a:chOff x="4899" y="754"/>
            <a:chExt cx="861" cy="250"/>
          </a:xfrm>
        </p:grpSpPr>
        <p:sp>
          <p:nvSpPr>
            <p:cNvPr id="25618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899" y="777"/>
              <a:ext cx="499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 flipV="1">
              <a:off x="4926" y="903"/>
              <a:ext cx="19" cy="1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4945" y="906"/>
              <a:ext cx="27" cy="5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V="1">
              <a:off x="4975" y="808"/>
              <a:ext cx="36" cy="14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5214" y="817"/>
              <a:ext cx="144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25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5107" y="800"/>
              <a:ext cx="79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5022" y="817"/>
              <a:ext cx="80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S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5352" y="754"/>
              <a:ext cx="408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3300"/>
                  </a:solidFill>
                  <a:latin typeface="宋体" panose="02010600030101010101" pitchFamily="2" charset="-122"/>
                </a:rPr>
                <a:t>米</a:t>
              </a:r>
              <a:r>
                <a:rPr lang="en-US" altLang="zh-CN" sz="2000" b="1">
                  <a:solidFill>
                    <a:srgbClr val="FF3300"/>
                  </a:solidFill>
                  <a:latin typeface="宋体" panose="02010600030101010101" pitchFamily="2" charset="-122"/>
                </a:rPr>
                <a:t>. </a:t>
              </a:r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5011" y="808"/>
              <a:ext cx="352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27" name="Group 27"/>
          <p:cNvGrpSpPr/>
          <p:nvPr/>
        </p:nvGrpSpPr>
        <p:grpSpPr bwMode="auto">
          <a:xfrm>
            <a:off x="6588125" y="2205038"/>
            <a:ext cx="1000125" cy="396875"/>
            <a:chOff x="4921" y="663"/>
            <a:chExt cx="630" cy="250"/>
          </a:xfrm>
        </p:grpSpPr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5193" y="663"/>
              <a:ext cx="358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3300"/>
                  </a:solidFill>
                  <a:latin typeface="宋体" panose="02010600030101010101" pitchFamily="2" charset="-122"/>
                </a:rPr>
                <a:t>米</a:t>
              </a:r>
              <a:r>
                <a:rPr lang="en-US" altLang="zh-CN" sz="2000" b="1">
                  <a:solidFill>
                    <a:srgbClr val="FF3300"/>
                  </a:solidFill>
                  <a:latin typeface="宋体" panose="02010600030101010101" pitchFamily="2" charset="-122"/>
                </a:rPr>
                <a:t>.</a:t>
              </a:r>
            </a:p>
          </p:txBody>
        </p:sp>
        <p:sp>
          <p:nvSpPr>
            <p:cNvPr id="25629" name="AutoShape 29"/>
            <p:cNvSpPr>
              <a:spLocks noChangeAspect="1" noChangeArrowheads="1" noTextEdit="1"/>
            </p:cNvSpPr>
            <p:nvPr/>
          </p:nvSpPr>
          <p:spPr bwMode="auto">
            <a:xfrm>
              <a:off x="4921" y="663"/>
              <a:ext cx="317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 flipV="1">
              <a:off x="4951" y="800"/>
              <a:ext cx="20" cy="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4971" y="803"/>
              <a:ext cx="29" cy="5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V="1">
              <a:off x="5004" y="697"/>
              <a:ext cx="38" cy="16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5042" y="697"/>
              <a:ext cx="167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5136" y="707"/>
              <a:ext cx="8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S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5052" y="707"/>
              <a:ext cx="8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0" y="328453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你发现上面各题的答案有什么共同特点？与学过的算术平方根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等相比有什么共同点？与同学交流．</a:t>
            </a:r>
            <a:r>
              <a:rPr lang="zh-CN" altLang="en-US" sz="20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	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5345113" y="4619625"/>
            <a:ext cx="15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 b="1">
              <a:solidFill>
                <a:srgbClr val="FF3300"/>
              </a:solidFill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5651500" y="4724400"/>
            <a:ext cx="1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zh-CN" b="1">
              <a:solidFill>
                <a:srgbClr val="FF3300"/>
              </a:solidFill>
            </a:endParaRPr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4932363" y="2492375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公式" r:id="rId9" imgW="177800" imgH="419100" progId="Equation.3">
                  <p:embed/>
                </p:oleObj>
              </mc:Choice>
              <mc:Fallback>
                <p:oleObj name="公式" r:id="rId9" imgW="177800" imgH="4191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492375"/>
                        <a:ext cx="431800" cy="576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0" name="Text Box 40" descr="纸袋"/>
          <p:cNvSpPr txBox="1">
            <a:spLocks noChangeArrowheads="1"/>
          </p:cNvSpPr>
          <p:nvPr/>
        </p:nvSpPr>
        <p:spPr bwMode="auto">
          <a:xfrm>
            <a:off x="3616325" y="4024313"/>
            <a:ext cx="184150" cy="519112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11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kumimoji="1"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8459788" y="2420938"/>
            <a:ext cx="358775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33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米</a:t>
            </a:r>
          </a:p>
        </p:txBody>
      </p:sp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8101013" y="2349500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公式" r:id="rId12" imgW="292100" imgH="469900" progId="Equation.3">
                  <p:embed/>
                </p:oleObj>
              </mc:Choice>
              <mc:Fallback>
                <p:oleObj name="公式" r:id="rId12" imgW="292100" imgH="4699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2349500"/>
                        <a:ext cx="431800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3" name="Text Box 43" descr="纸袋"/>
          <p:cNvSpPr txBox="1">
            <a:spLocks noChangeArrowheads="1"/>
          </p:cNvSpPr>
          <p:nvPr/>
        </p:nvSpPr>
        <p:spPr bwMode="auto">
          <a:xfrm>
            <a:off x="3255963" y="3795713"/>
            <a:ext cx="184150" cy="7016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11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kumimoji="1" lang="zh-CN" altLang="zh-CN" sz="4000">
              <a:latin typeface="Times New Roman" panose="02020603050405020304" pitchFamily="18" charset="0"/>
            </a:endParaRPr>
          </a:p>
        </p:txBody>
      </p:sp>
      <p:grpSp>
        <p:nvGrpSpPr>
          <p:cNvPr id="25644" name="Group 44"/>
          <p:cNvGrpSpPr/>
          <p:nvPr/>
        </p:nvGrpSpPr>
        <p:grpSpPr bwMode="auto">
          <a:xfrm>
            <a:off x="684213" y="4149725"/>
            <a:ext cx="8893175" cy="863600"/>
            <a:chOff x="158" y="301"/>
            <a:chExt cx="5602" cy="544"/>
          </a:xfrm>
        </p:grpSpPr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158" y="482"/>
              <a:ext cx="56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式子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，          ，        </a:t>
              </a:r>
              <a:r>
                <a:rPr lang="zh-CN" altLang="en-US" sz="2400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与算术平方根的共同点</a:t>
              </a:r>
              <a:r>
                <a:rPr lang="en-US" altLang="zh-CN" sz="2400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:</a:t>
              </a:r>
            </a:p>
          </p:txBody>
        </p:sp>
        <p:grpSp>
          <p:nvGrpSpPr>
            <p:cNvPr id="25646" name="Group 46"/>
            <p:cNvGrpSpPr/>
            <p:nvPr/>
          </p:nvGrpSpPr>
          <p:grpSpPr bwMode="auto">
            <a:xfrm>
              <a:off x="2381" y="301"/>
              <a:ext cx="338" cy="544"/>
              <a:chOff x="2452" y="119"/>
              <a:chExt cx="338" cy="544"/>
            </a:xfrm>
          </p:grpSpPr>
          <p:sp>
            <p:nvSpPr>
              <p:cNvPr id="25647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2452" y="119"/>
                <a:ext cx="338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>
                <a:off x="2574" y="414"/>
                <a:ext cx="8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flipV="1">
                <a:off x="2479" y="446"/>
                <a:ext cx="19" cy="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>
                <a:off x="2498" y="450"/>
                <a:ext cx="26" cy="16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 flipV="1">
                <a:off x="2527" y="166"/>
                <a:ext cx="36" cy="45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>
                <a:off x="2563" y="166"/>
                <a:ext cx="192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3" name="Rectangle 53"/>
              <p:cNvSpPr>
                <a:spLocks noChangeArrowheads="1"/>
              </p:cNvSpPr>
              <p:nvPr/>
            </p:nvSpPr>
            <p:spPr bwMode="auto">
              <a:xfrm>
                <a:off x="2689" y="295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54" name="Rectangle 54"/>
              <p:cNvSpPr>
                <a:spLocks noChangeArrowheads="1"/>
              </p:cNvSpPr>
              <p:nvPr/>
            </p:nvSpPr>
            <p:spPr bwMode="auto">
              <a:xfrm>
                <a:off x="2582" y="441"/>
                <a:ext cx="102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3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p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55" name="Rectangle 55"/>
              <p:cNvSpPr>
                <a:spLocks noChangeArrowheads="1"/>
              </p:cNvSpPr>
              <p:nvPr/>
            </p:nvSpPr>
            <p:spPr bwMode="auto">
              <a:xfrm>
                <a:off x="2584" y="17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b="1">
                    <a:solidFill>
                      <a:srgbClr val="0000FF"/>
                    </a:solidFill>
                  </a:rPr>
                  <a:t>s</a:t>
                </a:r>
              </a:p>
            </p:txBody>
          </p:sp>
        </p:grpSp>
        <p:grpSp>
          <p:nvGrpSpPr>
            <p:cNvPr id="25656" name="Group 56"/>
            <p:cNvGrpSpPr/>
            <p:nvPr/>
          </p:nvGrpSpPr>
          <p:grpSpPr bwMode="auto">
            <a:xfrm>
              <a:off x="1748" y="466"/>
              <a:ext cx="310" cy="288"/>
              <a:chOff x="1748" y="301"/>
              <a:chExt cx="310" cy="288"/>
            </a:xfrm>
          </p:grpSpPr>
          <p:sp>
            <p:nvSpPr>
              <p:cNvPr id="25657" name="AutoShape 57"/>
              <p:cNvSpPr>
                <a:spLocks noChangeAspect="1" noChangeArrowheads="1" noTextEdit="1"/>
              </p:cNvSpPr>
              <p:nvPr/>
            </p:nvSpPr>
            <p:spPr bwMode="auto">
              <a:xfrm>
                <a:off x="1748" y="301"/>
                <a:ext cx="2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8" name="Line 58"/>
              <p:cNvSpPr>
                <a:spLocks noChangeShapeType="1"/>
              </p:cNvSpPr>
              <p:nvPr/>
            </p:nvSpPr>
            <p:spPr bwMode="auto">
              <a:xfrm flipV="1">
                <a:off x="1776" y="467"/>
                <a:ext cx="19" cy="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9" name="Line 59"/>
              <p:cNvSpPr>
                <a:spLocks noChangeShapeType="1"/>
              </p:cNvSpPr>
              <p:nvPr/>
            </p:nvSpPr>
            <p:spPr bwMode="auto">
              <a:xfrm>
                <a:off x="1795" y="471"/>
                <a:ext cx="28" cy="6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0" name="Line 60"/>
              <p:cNvSpPr>
                <a:spLocks noChangeShapeType="1"/>
              </p:cNvSpPr>
              <p:nvPr/>
            </p:nvSpPr>
            <p:spPr bwMode="auto">
              <a:xfrm flipV="1">
                <a:off x="1826" y="342"/>
                <a:ext cx="36" cy="19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1" name="Line 61"/>
              <p:cNvSpPr>
                <a:spLocks noChangeShapeType="1"/>
              </p:cNvSpPr>
              <p:nvPr/>
            </p:nvSpPr>
            <p:spPr bwMode="auto">
              <a:xfrm>
                <a:off x="1862" y="342"/>
                <a:ext cx="157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2" name="Rectangle 62"/>
              <p:cNvSpPr>
                <a:spLocks noChangeArrowheads="1"/>
              </p:cNvSpPr>
              <p:nvPr/>
            </p:nvSpPr>
            <p:spPr bwMode="auto">
              <a:xfrm>
                <a:off x="1951" y="354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S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63" name="Rectangle 63"/>
              <p:cNvSpPr>
                <a:spLocks noChangeArrowheads="1"/>
              </p:cNvSpPr>
              <p:nvPr/>
            </p:nvSpPr>
            <p:spPr bwMode="auto">
              <a:xfrm>
                <a:off x="1871" y="354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5664" name="Group 64"/>
            <p:cNvGrpSpPr/>
            <p:nvPr/>
          </p:nvGrpSpPr>
          <p:grpSpPr bwMode="auto">
            <a:xfrm>
              <a:off x="975" y="466"/>
              <a:ext cx="513" cy="288"/>
              <a:chOff x="975" y="299"/>
              <a:chExt cx="513" cy="288"/>
            </a:xfrm>
          </p:grpSpPr>
          <p:sp>
            <p:nvSpPr>
              <p:cNvPr id="25665" name="AutoShape 65"/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299"/>
                <a:ext cx="5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6" name="Line 66"/>
              <p:cNvSpPr>
                <a:spLocks noChangeShapeType="1"/>
              </p:cNvSpPr>
              <p:nvPr/>
            </p:nvSpPr>
            <p:spPr bwMode="auto">
              <a:xfrm flipV="1">
                <a:off x="1003" y="465"/>
                <a:ext cx="19" cy="1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7" name="Line 67"/>
              <p:cNvSpPr>
                <a:spLocks noChangeShapeType="1"/>
              </p:cNvSpPr>
              <p:nvPr/>
            </p:nvSpPr>
            <p:spPr bwMode="auto">
              <a:xfrm>
                <a:off x="1022" y="469"/>
                <a:ext cx="27" cy="6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8" name="Line 68"/>
              <p:cNvSpPr>
                <a:spLocks noChangeShapeType="1"/>
              </p:cNvSpPr>
              <p:nvPr/>
            </p:nvSpPr>
            <p:spPr bwMode="auto">
              <a:xfrm flipV="1">
                <a:off x="1052" y="340"/>
                <a:ext cx="37" cy="19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69" name="Line 69"/>
              <p:cNvSpPr>
                <a:spLocks noChangeShapeType="1"/>
              </p:cNvSpPr>
              <p:nvPr/>
            </p:nvSpPr>
            <p:spPr bwMode="auto">
              <a:xfrm>
                <a:off x="1089" y="340"/>
                <a:ext cx="358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70" name="Rectangle 70"/>
              <p:cNvSpPr>
                <a:spLocks noChangeArrowheads="1"/>
              </p:cNvSpPr>
              <p:nvPr/>
            </p:nvSpPr>
            <p:spPr bwMode="auto">
              <a:xfrm>
                <a:off x="1296" y="352"/>
                <a:ext cx="19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25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71" name="Rectangle 71"/>
              <p:cNvSpPr>
                <a:spLocks noChangeArrowheads="1"/>
              </p:cNvSpPr>
              <p:nvPr/>
            </p:nvSpPr>
            <p:spPr bwMode="auto">
              <a:xfrm>
                <a:off x="1186" y="330"/>
                <a:ext cx="10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72" name="Rectangle 72"/>
              <p:cNvSpPr>
                <a:spLocks noChangeArrowheads="1"/>
              </p:cNvSpPr>
              <p:nvPr/>
            </p:nvSpPr>
            <p:spPr bwMode="auto">
              <a:xfrm>
                <a:off x="1100" y="352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S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25673" name="Group 73"/>
          <p:cNvGrpSpPr/>
          <p:nvPr/>
        </p:nvGrpSpPr>
        <p:grpSpPr bwMode="auto">
          <a:xfrm>
            <a:off x="2987675" y="5084763"/>
            <a:ext cx="4824413" cy="544512"/>
            <a:chOff x="521" y="799"/>
            <a:chExt cx="3039" cy="343"/>
          </a:xfrm>
        </p:grpSpPr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521" y="844"/>
              <a:ext cx="3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</a:rPr>
                <a:t>①</a:t>
              </a:r>
              <a:r>
                <a:rPr lang="zh-CN" altLang="en-US" sz="24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都是形如      的式子</a:t>
              </a:r>
              <a:r>
                <a:rPr lang="zh-CN" altLang="en-US" sz="2400" b="1">
                  <a:solidFill>
                    <a:srgbClr val="FF3300"/>
                  </a:solidFill>
                </a:rPr>
                <a:t>，</a:t>
              </a:r>
            </a:p>
          </p:txBody>
        </p:sp>
        <p:grpSp>
          <p:nvGrpSpPr>
            <p:cNvPr id="25675" name="Group 75"/>
            <p:cNvGrpSpPr/>
            <p:nvPr/>
          </p:nvGrpSpPr>
          <p:grpSpPr bwMode="auto">
            <a:xfrm>
              <a:off x="1565" y="799"/>
              <a:ext cx="362" cy="343"/>
              <a:chOff x="4694" y="2976"/>
              <a:chExt cx="362" cy="343"/>
            </a:xfrm>
          </p:grpSpPr>
          <p:sp>
            <p:nvSpPr>
              <p:cNvPr id="25676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4694" y="2976"/>
                <a:ext cx="362" cy="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77" name="Line 77"/>
              <p:cNvSpPr>
                <a:spLocks noChangeShapeType="1"/>
              </p:cNvSpPr>
              <p:nvPr/>
            </p:nvSpPr>
            <p:spPr bwMode="auto">
              <a:xfrm flipV="1">
                <a:off x="4737" y="3174"/>
                <a:ext cx="29" cy="1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78" name="Line 78"/>
              <p:cNvSpPr>
                <a:spLocks noChangeShapeType="1"/>
              </p:cNvSpPr>
              <p:nvPr/>
            </p:nvSpPr>
            <p:spPr bwMode="auto">
              <a:xfrm>
                <a:off x="4766" y="3178"/>
                <a:ext cx="42" cy="7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79" name="Line 79"/>
              <p:cNvSpPr>
                <a:spLocks noChangeShapeType="1"/>
              </p:cNvSpPr>
              <p:nvPr/>
            </p:nvSpPr>
            <p:spPr bwMode="auto">
              <a:xfrm flipV="1">
                <a:off x="4813" y="3025"/>
                <a:ext cx="56" cy="23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80" name="Line 80"/>
              <p:cNvSpPr>
                <a:spLocks noChangeShapeType="1"/>
              </p:cNvSpPr>
              <p:nvPr/>
            </p:nvSpPr>
            <p:spPr bwMode="auto">
              <a:xfrm>
                <a:off x="4869" y="3025"/>
                <a:ext cx="144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81" name="Rectangle 81"/>
              <p:cNvSpPr>
                <a:spLocks noChangeArrowheads="1"/>
              </p:cNvSpPr>
              <p:nvPr/>
            </p:nvSpPr>
            <p:spPr bwMode="auto">
              <a:xfrm>
                <a:off x="4883" y="3016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800" b="1">
                  <a:solidFill>
                    <a:srgbClr val="FF3300"/>
                  </a:solidFill>
                </a:endParaRPr>
              </a:p>
            </p:txBody>
          </p:sp>
        </p:grpSp>
      </p:grp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2987675" y="5661025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</a:rPr>
              <a:t>②</a:t>
            </a:r>
            <a:r>
              <a:rPr lang="en-US" altLang="zh-CN" sz="2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FF3300"/>
                </a:solidFill>
                <a:ea typeface="华文新魏" panose="02010800040101010101" pitchFamily="2" charset="-122"/>
              </a:rPr>
              <a:t>都是非负数</a:t>
            </a:r>
            <a:r>
              <a:rPr lang="en-US" altLang="zh-CN" sz="2400" b="1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  <p:bldP spid="25614" grpId="0"/>
      <p:bldP spid="25615" grpId="0"/>
      <p:bldP spid="25616" grpId="0"/>
      <p:bldP spid="25636" grpId="0"/>
      <p:bldP spid="25641" grpId="0" animBg="1"/>
      <p:bldP spid="256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342900" y="1924051"/>
            <a:ext cx="9144000" cy="590550"/>
            <a:chOff x="0" y="1389"/>
            <a:chExt cx="5760" cy="372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1434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  <a:ea typeface="华文新魏" panose="02010800040101010101" pitchFamily="2" charset="-122"/>
                </a:rPr>
                <a:t>一般地，形如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      （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400" b="1" dirty="0">
                  <a:solidFill>
                    <a:srgbClr val="0000FF"/>
                  </a:solidFill>
                </a:rPr>
                <a:t>≥0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）</a:t>
              </a:r>
              <a:r>
                <a:rPr lang="zh-CN" altLang="en-US" sz="2400" b="1" dirty="0">
                  <a:solidFill>
                    <a:srgbClr val="0000FF"/>
                  </a:solidFill>
                  <a:ea typeface="华文新魏" panose="02010800040101010101" pitchFamily="2" charset="-122"/>
                </a:rPr>
                <a:t>的式子叫做</a:t>
              </a:r>
              <a:r>
                <a:rPr lang="zh-CN" altLang="en-US" sz="2400" b="1" dirty="0">
                  <a:solidFill>
                    <a:srgbClr val="FF3300"/>
                  </a:solidFill>
                  <a:ea typeface="华文新魏" panose="02010800040101010101" pitchFamily="2" charset="-122"/>
                </a:rPr>
                <a:t>二次根式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．</a:t>
              </a:r>
            </a:p>
          </p:txBody>
        </p:sp>
        <p:grpSp>
          <p:nvGrpSpPr>
            <p:cNvPr id="26628" name="Group 4"/>
            <p:cNvGrpSpPr/>
            <p:nvPr/>
          </p:nvGrpSpPr>
          <p:grpSpPr bwMode="auto">
            <a:xfrm>
              <a:off x="1247" y="1389"/>
              <a:ext cx="362" cy="347"/>
              <a:chOff x="4694" y="2976"/>
              <a:chExt cx="362" cy="347"/>
            </a:xfrm>
          </p:grpSpPr>
          <p:sp>
            <p:nvSpPr>
              <p:cNvPr id="26629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4694" y="2976"/>
                <a:ext cx="362" cy="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 flipV="1">
                <a:off x="4737" y="3174"/>
                <a:ext cx="29" cy="1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4766" y="3178"/>
                <a:ext cx="42" cy="7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 flipV="1">
                <a:off x="4813" y="3025"/>
                <a:ext cx="56" cy="23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4869" y="3025"/>
                <a:ext cx="144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4883" y="3016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2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3200" b="1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763712" y="2911475"/>
            <a:ext cx="662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ea typeface="华文新魏" panose="02010800040101010101" pitchFamily="2" charset="-122"/>
              </a:rPr>
              <a:t>其中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ea typeface="华文新魏" panose="02010800040101010101" pitchFamily="2" charset="-122"/>
              </a:rPr>
              <a:t>为整式或分式，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ea typeface="华文新魏" panose="02010800040101010101" pitchFamily="2" charset="-122"/>
              </a:rPr>
              <a:t>叫做</a:t>
            </a:r>
            <a:r>
              <a:rPr lang="zh-CN" altLang="en-US" sz="2400" b="1" dirty="0">
                <a:solidFill>
                  <a:srgbClr val="FF3300"/>
                </a:solidFill>
                <a:ea typeface="华文新魏" panose="02010800040101010101" pitchFamily="2" charset="-122"/>
              </a:rPr>
              <a:t>被开方式</a:t>
            </a:r>
            <a:r>
              <a:rPr lang="zh-CN" altLang="en-US" sz="2400" b="1" dirty="0">
                <a:solidFill>
                  <a:srgbClr val="0000FF"/>
                </a:solidFill>
              </a:rPr>
              <a:t>．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8316913" y="47974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</a:rPr>
              <a:t>√</a:t>
            </a:r>
          </a:p>
        </p:txBody>
      </p:sp>
      <p:sp>
        <p:nvSpPr>
          <p:cNvPr id="26637" name="Text Box 13" descr="纸袋"/>
          <p:cNvSpPr txBox="1">
            <a:spLocks noChangeArrowheads="1"/>
          </p:cNvSpPr>
          <p:nvPr/>
        </p:nvSpPr>
        <p:spPr bwMode="auto">
          <a:xfrm>
            <a:off x="900113" y="3860800"/>
            <a:ext cx="5273675" cy="5191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latin typeface="宋体" panose="02010600030101010101" pitchFamily="2" charset="-122"/>
              </a:rPr>
              <a:t>举出几个二次根式的例子：如：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6638" name="Group 14"/>
          <p:cNvGrpSpPr/>
          <p:nvPr/>
        </p:nvGrpSpPr>
        <p:grpSpPr bwMode="auto">
          <a:xfrm>
            <a:off x="900113" y="4797425"/>
            <a:ext cx="5375275" cy="990600"/>
            <a:chOff x="507" y="1392"/>
            <a:chExt cx="3386" cy="624"/>
          </a:xfrm>
        </p:grpSpPr>
        <p:graphicFrame>
          <p:nvGraphicFramePr>
            <p:cNvPr id="26639" name="Object 15"/>
            <p:cNvGraphicFramePr>
              <a:graphicFrameLocks noChangeAspect="1"/>
            </p:cNvGraphicFramePr>
            <p:nvPr/>
          </p:nvGraphicFramePr>
          <p:xfrm>
            <a:off x="2823" y="1536"/>
            <a:ext cx="1070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0" r:id="rId4" imgW="635000" imgH="279400" progId="Equation.3">
                    <p:embed/>
                  </p:oleObj>
                </mc:Choice>
                <mc:Fallback>
                  <p:oleObj r:id="rId4" imgW="635000" imgH="279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3" y="1536"/>
                          <a:ext cx="1070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0" name="Object 16"/>
            <p:cNvGraphicFramePr>
              <a:graphicFrameLocks noChangeAspect="1"/>
            </p:cNvGraphicFramePr>
            <p:nvPr/>
          </p:nvGraphicFramePr>
          <p:xfrm>
            <a:off x="1428" y="1536"/>
            <a:ext cx="725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1" name="Equation" r:id="rId6" imgW="393700" imgH="279400" progId="Equation.3">
                    <p:embed/>
                  </p:oleObj>
                </mc:Choice>
                <mc:Fallback>
                  <p:oleObj name="Equation" r:id="rId6" imgW="393700" imgH="279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" y="1536"/>
                          <a:ext cx="725" cy="4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1" name="Object 17"/>
            <p:cNvGraphicFramePr>
              <a:graphicFrameLocks noChangeAspect="1"/>
            </p:cNvGraphicFramePr>
            <p:nvPr/>
          </p:nvGraphicFramePr>
          <p:xfrm>
            <a:off x="926" y="1392"/>
            <a:ext cx="479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2" name="Equation" r:id="rId8" imgW="266700" imgH="443865" progId="Equation.3">
                    <p:embed/>
                  </p:oleObj>
                </mc:Choice>
                <mc:Fallback>
                  <p:oleObj name="Equation" r:id="rId8" imgW="266700" imgH="443865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" y="1392"/>
                          <a:ext cx="479" cy="6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2" name="Object 18"/>
            <p:cNvGraphicFramePr>
              <a:graphicFrameLocks noChangeAspect="1"/>
            </p:cNvGraphicFramePr>
            <p:nvPr/>
          </p:nvGraphicFramePr>
          <p:xfrm>
            <a:off x="507" y="1592"/>
            <a:ext cx="336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3" name="Equation" r:id="rId10" imgW="241300" imgH="228600" progId="Equation.3">
                    <p:embed/>
                  </p:oleObj>
                </mc:Choice>
                <mc:Fallback>
                  <p:oleObj name="Equation" r:id="rId10" imgW="24130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" y="1592"/>
                          <a:ext cx="336" cy="2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3" name="Object 19" descr="纸袋"/>
            <p:cNvGraphicFramePr>
              <a:graphicFrameLocks noChangeAspect="1"/>
            </p:cNvGraphicFramePr>
            <p:nvPr/>
          </p:nvGraphicFramePr>
          <p:xfrm>
            <a:off x="2153" y="1632"/>
            <a:ext cx="674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4" name="Equation" r:id="rId12" imgW="469900" imgH="203200" progId="Equation.3">
                    <p:embed/>
                  </p:oleObj>
                </mc:Choice>
                <mc:Fallback>
                  <p:oleObj name="Equation" r:id="rId12" imgW="469900" imgH="203200" progId="Equation.3">
                    <p:embed/>
                    <p:pic>
                      <p:nvPicPr>
                        <p:cNvPr id="0" name="Object 19" descr="纸袋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3" y="1632"/>
                          <a:ext cx="674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 r:embed="rId3"/>
                                <a:srcRect/>
                                <a:tile tx="0" ty="0" sx="100000" sy="100000" flip="none" algn="tl"/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8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563972" dir="14049741" sx="125000" sy="125000" algn="tl" rotWithShape="0">
                                  <a:srgbClr val="C7DFD3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4" name="Text Box 20" descr="纸袋"/>
            <p:cNvSpPr txBox="1">
              <a:spLocks noChangeArrowheads="1"/>
            </p:cNvSpPr>
            <p:nvPr/>
          </p:nvSpPr>
          <p:spPr bwMode="auto">
            <a:xfrm>
              <a:off x="2733" y="1564"/>
              <a:ext cx="195" cy="327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800">
                  <a:latin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26645" name="Text Box 21" descr="纸袋"/>
            <p:cNvSpPr txBox="1">
              <a:spLocks noChangeArrowheads="1"/>
            </p:cNvSpPr>
            <p:nvPr/>
          </p:nvSpPr>
          <p:spPr bwMode="auto">
            <a:xfrm>
              <a:off x="765" y="1593"/>
              <a:ext cx="195" cy="327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800">
                  <a:latin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26646" name="Text Box 22" descr="纸袋"/>
            <p:cNvSpPr txBox="1">
              <a:spLocks noChangeArrowheads="1"/>
            </p:cNvSpPr>
            <p:nvPr/>
          </p:nvSpPr>
          <p:spPr bwMode="auto">
            <a:xfrm>
              <a:off x="1296" y="1584"/>
              <a:ext cx="195" cy="327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800">
                  <a:latin typeface="Times New Roman" panose="02020603050405020304" pitchFamily="18" charset="0"/>
                </a:rPr>
                <a:t>，</a:t>
              </a:r>
            </a:p>
          </p:txBody>
        </p:sp>
      </p:grpSp>
      <p:sp>
        <p:nvSpPr>
          <p:cNvPr id="26647" name="Text Box 23" descr="纸袋"/>
          <p:cNvSpPr txBox="1">
            <a:spLocks noChangeArrowheads="1"/>
          </p:cNvSpPr>
          <p:nvPr/>
        </p:nvSpPr>
        <p:spPr bwMode="auto">
          <a:xfrm>
            <a:off x="1547813" y="549275"/>
            <a:ext cx="4502150" cy="7016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知识点</a:t>
            </a:r>
            <a:r>
              <a:rPr kumimoji="1" lang="en-US" altLang="zh-CN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</a:rPr>
              <a:t>：二次根式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6636" grpId="0"/>
      <p:bldP spid="266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未知"/>
          <p:cNvSpPr/>
          <p:nvPr/>
        </p:nvSpPr>
        <p:spPr bwMode="auto">
          <a:xfrm>
            <a:off x="1619250" y="981075"/>
            <a:ext cx="5040313" cy="657225"/>
          </a:xfrm>
          <a:custGeom>
            <a:avLst/>
            <a:gdLst>
              <a:gd name="T0" fmla="*/ 432 w 2208"/>
              <a:gd name="T1" fmla="*/ 384 h 384"/>
              <a:gd name="T2" fmla="*/ 2208 w 2208"/>
              <a:gd name="T3" fmla="*/ 384 h 384"/>
              <a:gd name="T4" fmla="*/ 1776 w 2208"/>
              <a:gd name="T5" fmla="*/ 0 h 384"/>
              <a:gd name="T6" fmla="*/ 0 w 2208"/>
              <a:gd name="T7" fmla="*/ 0 h 384"/>
              <a:gd name="T8" fmla="*/ 432 w 2208"/>
              <a:gd name="T9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8" h="384">
                <a:moveTo>
                  <a:pt x="432" y="384"/>
                </a:moveTo>
                <a:lnTo>
                  <a:pt x="2208" y="384"/>
                </a:lnTo>
                <a:lnTo>
                  <a:pt x="1776" y="0"/>
                </a:lnTo>
                <a:lnTo>
                  <a:pt x="0" y="0"/>
                </a:lnTo>
                <a:lnTo>
                  <a:pt x="432" y="384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lin ang="5400000" scaled="1"/>
          </a:gradFill>
          <a:ln w="19050" cmpd="sng">
            <a:solidFill>
              <a:schemeClr val="accent1"/>
            </a:solidFill>
            <a:round/>
          </a:ln>
          <a:effectLst>
            <a:prstShdw prst="shdw15">
              <a:schemeClr val="bg2"/>
            </a:prstShdw>
          </a:effec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6840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3300"/>
                </a:solidFill>
              </a:rPr>
              <a:t>下列各式是二次根式吗</a:t>
            </a:r>
            <a:r>
              <a:rPr lang="en-US" altLang="zh-CN" sz="4000" b="1" dirty="0">
                <a:solidFill>
                  <a:srgbClr val="CC3300"/>
                </a:solidFill>
              </a:rPr>
              <a:t>?</a:t>
            </a:r>
          </a:p>
        </p:txBody>
      </p:sp>
      <p:grpSp>
        <p:nvGrpSpPr>
          <p:cNvPr id="27652" name="Group 4"/>
          <p:cNvGrpSpPr/>
          <p:nvPr/>
        </p:nvGrpSpPr>
        <p:grpSpPr bwMode="auto">
          <a:xfrm>
            <a:off x="539750" y="549275"/>
            <a:ext cx="1962150" cy="1814513"/>
            <a:chOff x="0" y="0"/>
            <a:chExt cx="1236" cy="1143"/>
          </a:xfrm>
        </p:grpSpPr>
        <p:sp>
          <p:nvSpPr>
            <p:cNvPr id="27653" name="未知"/>
            <p:cNvSpPr/>
            <p:nvPr/>
          </p:nvSpPr>
          <p:spPr bwMode="auto">
            <a:xfrm>
              <a:off x="408" y="182"/>
              <a:ext cx="828" cy="725"/>
            </a:xfrm>
            <a:custGeom>
              <a:avLst/>
              <a:gdLst>
                <a:gd name="T0" fmla="*/ 0 w 432"/>
                <a:gd name="T1" fmla="*/ 624 h 624"/>
                <a:gd name="T2" fmla="*/ 96 w 432"/>
                <a:gd name="T3" fmla="*/ 624 h 624"/>
                <a:gd name="T4" fmla="*/ 432 w 432"/>
                <a:gd name="T5" fmla="*/ 0 h 624"/>
                <a:gd name="T6" fmla="*/ 288 w 432"/>
                <a:gd name="T7" fmla="*/ 48 h 624"/>
                <a:gd name="T8" fmla="*/ 0 w 432"/>
                <a:gd name="T9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624">
                  <a:moveTo>
                    <a:pt x="0" y="624"/>
                  </a:moveTo>
                  <a:lnTo>
                    <a:pt x="96" y="624"/>
                  </a:lnTo>
                  <a:lnTo>
                    <a:pt x="432" y="0"/>
                  </a:lnTo>
                  <a:lnTo>
                    <a:pt x="288" y="48"/>
                  </a:lnTo>
                  <a:lnTo>
                    <a:pt x="0" y="62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rgbClr val="CC3300"/>
                </a:gs>
                <a:gs pos="100000">
                  <a:schemeClr val="accent2"/>
                </a:gs>
              </a:gsLst>
              <a:lin ang="2700000" scaled="1"/>
            </a:gradFill>
            <a:ln w="38100" cmpd="sng">
              <a:solidFill>
                <a:srgbClr val="CC33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4" name="未知"/>
            <p:cNvSpPr/>
            <p:nvPr/>
          </p:nvSpPr>
          <p:spPr bwMode="auto">
            <a:xfrm rot="961415">
              <a:off x="138" y="0"/>
              <a:ext cx="414" cy="828"/>
            </a:xfrm>
            <a:custGeom>
              <a:avLst/>
              <a:gdLst>
                <a:gd name="T0" fmla="*/ 480 w 480"/>
                <a:gd name="T1" fmla="*/ 96 h 720"/>
                <a:gd name="T2" fmla="*/ 192 w 480"/>
                <a:gd name="T3" fmla="*/ 672 h 720"/>
                <a:gd name="T4" fmla="*/ 144 w 480"/>
                <a:gd name="T5" fmla="*/ 720 h 720"/>
                <a:gd name="T6" fmla="*/ 0 w 480"/>
                <a:gd name="T7" fmla="*/ 624 h 720"/>
                <a:gd name="T8" fmla="*/ 144 w 480"/>
                <a:gd name="T9" fmla="*/ 336 h 720"/>
                <a:gd name="T10" fmla="*/ 336 w 480"/>
                <a:gd name="T11" fmla="*/ 0 h 720"/>
                <a:gd name="T12" fmla="*/ 480 w 480"/>
                <a:gd name="T13" fmla="*/ 96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0" h="720">
                  <a:moveTo>
                    <a:pt x="480" y="96"/>
                  </a:moveTo>
                  <a:lnTo>
                    <a:pt x="192" y="672"/>
                  </a:lnTo>
                  <a:lnTo>
                    <a:pt x="144" y="720"/>
                  </a:lnTo>
                  <a:lnTo>
                    <a:pt x="0" y="624"/>
                  </a:lnTo>
                  <a:lnTo>
                    <a:pt x="144" y="336"/>
                  </a:lnTo>
                  <a:lnTo>
                    <a:pt x="336" y="0"/>
                  </a:lnTo>
                  <a:lnTo>
                    <a:pt x="480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FFCC66"/>
                </a:gs>
                <a:gs pos="100000">
                  <a:schemeClr val="hlink"/>
                </a:gs>
              </a:gsLst>
              <a:lin ang="2700000" scaled="1"/>
            </a:gradFill>
            <a:ln w="19050" cmpd="sng">
              <a:solidFill>
                <a:srgbClr val="FFCC66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5" name="未知"/>
            <p:cNvSpPr/>
            <p:nvPr/>
          </p:nvSpPr>
          <p:spPr bwMode="auto">
            <a:xfrm>
              <a:off x="69" y="622"/>
              <a:ext cx="552" cy="466"/>
            </a:xfrm>
            <a:custGeom>
              <a:avLst/>
              <a:gdLst>
                <a:gd name="T0" fmla="*/ 192 w 384"/>
                <a:gd name="T1" fmla="*/ 192 h 384"/>
                <a:gd name="T2" fmla="*/ 96 w 384"/>
                <a:gd name="T3" fmla="*/ 144 h 384"/>
                <a:gd name="T4" fmla="*/ 48 w 384"/>
                <a:gd name="T5" fmla="*/ 96 h 384"/>
                <a:gd name="T6" fmla="*/ 0 w 384"/>
                <a:gd name="T7" fmla="*/ 0 h 384"/>
                <a:gd name="T8" fmla="*/ 0 w 384"/>
                <a:gd name="T9" fmla="*/ 384 h 384"/>
                <a:gd name="T10" fmla="*/ 384 w 384"/>
                <a:gd name="T11" fmla="*/ 192 h 384"/>
                <a:gd name="T12" fmla="*/ 192 w 384"/>
                <a:gd name="T13" fmla="*/ 19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4" h="384">
                  <a:moveTo>
                    <a:pt x="192" y="192"/>
                  </a:moveTo>
                  <a:lnTo>
                    <a:pt x="96" y="144"/>
                  </a:lnTo>
                  <a:lnTo>
                    <a:pt x="48" y="96"/>
                  </a:lnTo>
                  <a:lnTo>
                    <a:pt x="0" y="0"/>
                  </a:lnTo>
                  <a:lnTo>
                    <a:pt x="0" y="384"/>
                  </a:lnTo>
                  <a:lnTo>
                    <a:pt x="384" y="192"/>
                  </a:lnTo>
                  <a:lnTo>
                    <a:pt x="192" y="192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50000">
                  <a:srgbClr val="FF9900"/>
                </a:gs>
                <a:gs pos="100000">
                  <a:schemeClr val="hlink"/>
                </a:gs>
              </a:gsLst>
              <a:lin ang="2700000" scaled="1"/>
            </a:gradFill>
            <a:ln w="19050" cmpd="sng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6" name="未知"/>
            <p:cNvSpPr/>
            <p:nvPr/>
          </p:nvSpPr>
          <p:spPr bwMode="auto">
            <a:xfrm rot="1629174">
              <a:off x="0" y="953"/>
              <a:ext cx="211" cy="190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48 w 96"/>
                <a:gd name="T5" fmla="*/ 96 h 96"/>
                <a:gd name="T6" fmla="*/ 0 w 96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mpd="sng">
              <a:solidFill>
                <a:srgbClr val="00000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7657" name="Group 9"/>
          <p:cNvGrpSpPr/>
          <p:nvPr/>
        </p:nvGrpSpPr>
        <p:grpSpPr bwMode="auto">
          <a:xfrm>
            <a:off x="755650" y="549275"/>
            <a:ext cx="1752600" cy="1397000"/>
            <a:chOff x="0" y="0"/>
            <a:chExt cx="1104" cy="880"/>
          </a:xfrm>
        </p:grpSpPr>
        <p:sp>
          <p:nvSpPr>
            <p:cNvPr id="27658" name="未知"/>
            <p:cNvSpPr/>
            <p:nvPr/>
          </p:nvSpPr>
          <p:spPr bwMode="auto">
            <a:xfrm rot="158589">
              <a:off x="0" y="104"/>
              <a:ext cx="828" cy="776"/>
            </a:xfrm>
            <a:custGeom>
              <a:avLst/>
              <a:gdLst>
                <a:gd name="T0" fmla="*/ 48 w 576"/>
                <a:gd name="T1" fmla="*/ 768 h 816"/>
                <a:gd name="T2" fmla="*/ 192 w 576"/>
                <a:gd name="T3" fmla="*/ 816 h 816"/>
                <a:gd name="T4" fmla="*/ 576 w 576"/>
                <a:gd name="T5" fmla="*/ 96 h 816"/>
                <a:gd name="T6" fmla="*/ 384 w 576"/>
                <a:gd name="T7" fmla="*/ 0 h 816"/>
                <a:gd name="T8" fmla="*/ 0 w 576"/>
                <a:gd name="T9" fmla="*/ 72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816">
                  <a:moveTo>
                    <a:pt x="48" y="768"/>
                  </a:moveTo>
                  <a:lnTo>
                    <a:pt x="192" y="816"/>
                  </a:lnTo>
                  <a:lnTo>
                    <a:pt x="576" y="96"/>
                  </a:lnTo>
                  <a:lnTo>
                    <a:pt x="384" y="0"/>
                  </a:lnTo>
                  <a:lnTo>
                    <a:pt x="0" y="720"/>
                  </a:lnTo>
                </a:path>
              </a:pathLst>
            </a:custGeom>
            <a:gradFill rotWithShape="0">
              <a:gsLst>
                <a:gs pos="0">
                  <a:srgbClr val="FFCC66"/>
                </a:gs>
                <a:gs pos="100000">
                  <a:schemeClr val="accent2"/>
                </a:gs>
              </a:gsLst>
              <a:lin ang="18900000" scaled="1"/>
            </a:gradFill>
            <a:ln w="38100" cmpd="sng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9" name="未知"/>
            <p:cNvSpPr/>
            <p:nvPr/>
          </p:nvSpPr>
          <p:spPr bwMode="auto">
            <a:xfrm>
              <a:off x="414" y="0"/>
              <a:ext cx="690" cy="207"/>
            </a:xfrm>
            <a:custGeom>
              <a:avLst/>
              <a:gdLst>
                <a:gd name="T0" fmla="*/ 192 w 336"/>
                <a:gd name="T1" fmla="*/ 240 h 240"/>
                <a:gd name="T2" fmla="*/ 48 w 336"/>
                <a:gd name="T3" fmla="*/ 144 h 240"/>
                <a:gd name="T4" fmla="*/ 0 w 336"/>
                <a:gd name="T5" fmla="*/ 48 h 240"/>
                <a:gd name="T6" fmla="*/ 144 w 336"/>
                <a:gd name="T7" fmla="*/ 0 h 240"/>
                <a:gd name="T8" fmla="*/ 288 w 336"/>
                <a:gd name="T9" fmla="*/ 48 h 240"/>
                <a:gd name="T10" fmla="*/ 336 w 336"/>
                <a:gd name="T11" fmla="*/ 192 h 240"/>
                <a:gd name="T12" fmla="*/ 192 w 336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240">
                  <a:moveTo>
                    <a:pt x="192" y="240"/>
                  </a:moveTo>
                  <a:lnTo>
                    <a:pt x="48" y="144"/>
                  </a:lnTo>
                  <a:lnTo>
                    <a:pt x="0" y="48"/>
                  </a:lnTo>
                  <a:lnTo>
                    <a:pt x="144" y="0"/>
                  </a:lnTo>
                  <a:lnTo>
                    <a:pt x="288" y="48"/>
                  </a:lnTo>
                  <a:lnTo>
                    <a:pt x="336" y="192"/>
                  </a:lnTo>
                  <a:lnTo>
                    <a:pt x="192" y="240"/>
                  </a:lnTo>
                  <a:close/>
                </a:path>
              </a:pathLst>
            </a:custGeom>
            <a:gradFill rotWithShape="0">
              <a:gsLst>
                <a:gs pos="0">
                  <a:srgbClr val="FFCC66"/>
                </a:gs>
                <a:gs pos="50000">
                  <a:srgbClr val="FF9933"/>
                </a:gs>
                <a:gs pos="100000">
                  <a:srgbClr val="FFCC66"/>
                </a:gs>
              </a:gsLst>
              <a:lin ang="18900000" scaled="1"/>
            </a:gradFill>
            <a:ln w="19050" cmpd="sng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679" y="90"/>
              <a:ext cx="207" cy="5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380288" y="530225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 </a:t>
            </a:r>
            <a:endParaRPr lang="en-US" altLang="zh-CN" sz="9600" b="1">
              <a:solidFill>
                <a:srgbClr val="FF3300"/>
              </a:solidFill>
            </a:endParaRP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539750" y="2997200"/>
          <a:ext cx="7826375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公式" r:id="rId4" imgW="2489200" imgH="774700" progId="Equation.3">
                  <p:embed/>
                </p:oleObj>
              </mc:Choice>
              <mc:Fallback>
                <p:oleObj name="公式" r:id="rId4" imgW="2489200" imgH="774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97200"/>
                        <a:ext cx="7826375" cy="226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11188" y="4581525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11188" y="3789363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11188" y="3068638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195513" y="3716338"/>
            <a:ext cx="1871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(m≤0),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227763" y="3716338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(x,y </a:t>
            </a:r>
            <a:r>
              <a:rPr kumimoji="1"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异号</a:t>
            </a:r>
            <a:r>
              <a:rPr kumimoji="1"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68313" y="5734050"/>
            <a:ext cx="6767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在实数范围内</a:t>
            </a:r>
            <a:r>
              <a:rPr kumimoji="1"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kumimoji="1"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负数没有平方根</a:t>
            </a:r>
          </a:p>
        </p:txBody>
      </p:sp>
      <p:sp>
        <p:nvSpPr>
          <p:cNvPr id="27669" name="WordArt 21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312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火眼金睛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utoUpdateAnimBg="0"/>
      <p:bldP spid="27664" grpId="0" autoUpdateAnimBg="0"/>
      <p:bldP spid="27665" grpId="0" autoUpdateAnimBg="0"/>
      <p:bldP spid="27666" grpId="0"/>
      <p:bldP spid="27667" grpId="0"/>
      <p:bldP spid="276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7273925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 dirty="0">
                <a:solidFill>
                  <a:srgbClr val="000099"/>
                </a:solidFill>
                <a:latin typeface="宋体" panose="02010600030101010101" pitchFamily="2" charset="-122"/>
              </a:rPr>
              <a:t>思考：</a:t>
            </a:r>
          </a:p>
          <a:p>
            <a:endParaRPr kumimoji="1" lang="zh-CN" altLang="en-US" sz="2800" b="1" dirty="0">
              <a:solidFill>
                <a:srgbClr val="000099"/>
              </a:solidFill>
              <a:latin typeface="宋体" panose="02010600030101010101" pitchFamily="2" charset="-122"/>
            </a:endParaRPr>
          </a:p>
          <a:p>
            <a:r>
              <a:rPr kumimoji="1" lang="zh-CN" altLang="en-US" sz="2800" b="1" dirty="0">
                <a:latin typeface="宋体" panose="02010600030101010101" pitchFamily="2" charset="-122"/>
              </a:rPr>
              <a:t>    若</a:t>
            </a:r>
            <a:r>
              <a:rPr kumimoji="1" lang="zh-CN" altLang="en-US" sz="2800" b="1" dirty="0">
                <a:solidFill>
                  <a:srgbClr val="000099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是二次根式，则字母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需要满足什么条件呢？</a:t>
            </a:r>
            <a:endParaRPr kumimoji="1" lang="zh-CN" altLang="en-US" sz="2800" dirty="0">
              <a:latin typeface="宋体" panose="02010600030101010101" pitchFamily="2" charset="-122"/>
            </a:endParaRPr>
          </a:p>
          <a:p>
            <a:r>
              <a:rPr kumimoji="1" lang="zh-CN" altLang="en-US" sz="2800" dirty="0">
                <a:latin typeface="宋体" panose="02010600030101010101" pitchFamily="2" charset="-122"/>
              </a:rPr>
              <a:t>      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403350" y="1916113"/>
          <a:ext cx="1152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公式" r:id="rId3" imgW="457200" imgH="228600" progId="Equation.3">
                  <p:embed/>
                </p:oleObj>
              </mc:Choice>
              <mc:Fallback>
                <p:oleObj name="公式" r:id="rId3" imgW="457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1152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 descr="纸袋"/>
          <p:cNvSpPr>
            <a:spLocks noChangeArrowheads="1"/>
          </p:cNvSpPr>
          <p:nvPr/>
        </p:nvSpPr>
        <p:spPr bwMode="auto">
          <a:xfrm>
            <a:off x="179388" y="3500438"/>
            <a:ext cx="7343775" cy="2043112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强调：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        要保证二次根式有意义，就要使根号下的数大于等于</a:t>
            </a:r>
            <a:r>
              <a:rPr lang="en-US" altLang="zh-CN" sz="2800" b="1" dirty="0"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476375" y="2636838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3300"/>
                </a:solidFill>
                <a:ea typeface="华文新魏" panose="02010800040101010101" pitchFamily="2" charset="-122"/>
              </a:rPr>
              <a:t>由</a:t>
            </a:r>
            <a:r>
              <a:rPr lang="en-US" altLang="zh-CN" sz="2400" b="1">
                <a:solidFill>
                  <a:srgbClr val="FF3300"/>
                </a:solidFill>
              </a:rPr>
              <a:t>2</a:t>
            </a:r>
            <a:r>
              <a:rPr lang="en-US" altLang="zh-CN" sz="2400" b="1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3300"/>
                </a:solidFill>
              </a:rPr>
              <a:t>-1≥0</a:t>
            </a:r>
            <a:r>
              <a:rPr lang="zh-CN" altLang="en-US" sz="2400" b="1">
                <a:solidFill>
                  <a:srgbClr val="FF3300"/>
                </a:solidFill>
              </a:rPr>
              <a:t>，</a:t>
            </a:r>
            <a:r>
              <a:rPr lang="zh-CN" altLang="en-US" sz="2400" b="1">
                <a:solidFill>
                  <a:srgbClr val="FF3300"/>
                </a:solidFill>
                <a:ea typeface="华文新魏" panose="02010800040101010101" pitchFamily="2" charset="-122"/>
              </a:rPr>
              <a:t>得</a:t>
            </a:r>
          </a:p>
        </p:txBody>
      </p:sp>
      <p:grpSp>
        <p:nvGrpSpPr>
          <p:cNvPr id="29699" name="Group 3"/>
          <p:cNvGrpSpPr/>
          <p:nvPr/>
        </p:nvGrpSpPr>
        <p:grpSpPr bwMode="auto">
          <a:xfrm>
            <a:off x="395288" y="4005263"/>
            <a:ext cx="7920037" cy="1028700"/>
            <a:chOff x="113" y="3781"/>
            <a:chExt cx="4989" cy="648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113" y="3911"/>
              <a:ext cx="498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3300"/>
                  </a:solidFill>
                  <a:ea typeface="华文新魏" panose="02010800040101010101" pitchFamily="2" charset="-122"/>
                </a:rPr>
                <a:t>即当</a:t>
              </a: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取大于或等于     的实数时，式子	          有意义．</a:t>
              </a:r>
            </a:p>
          </p:txBody>
        </p:sp>
        <p:sp>
          <p:nvSpPr>
            <p:cNvPr id="29701" name="AutoShape 5"/>
            <p:cNvSpPr>
              <a:spLocks noChangeAspect="1" noChangeArrowheads="1" noTextEdit="1"/>
            </p:cNvSpPr>
            <p:nvPr/>
          </p:nvSpPr>
          <p:spPr bwMode="auto">
            <a:xfrm>
              <a:off x="1792" y="3781"/>
              <a:ext cx="318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844" y="4060"/>
              <a:ext cx="194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1866" y="4084"/>
              <a:ext cx="9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862" y="3808"/>
              <a:ext cx="9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solidFill>
                  <a:srgbClr val="FF3300"/>
                </a:solidFill>
              </a:endParaRPr>
            </a:p>
          </p:txBody>
        </p:sp>
        <p:sp>
          <p:nvSpPr>
            <p:cNvPr id="29705" name="AutoShape 9"/>
            <p:cNvSpPr>
              <a:spLocks noChangeAspect="1" noChangeArrowheads="1" noTextEdit="1"/>
            </p:cNvSpPr>
            <p:nvPr/>
          </p:nvSpPr>
          <p:spPr bwMode="auto">
            <a:xfrm>
              <a:off x="3470" y="3866"/>
              <a:ext cx="68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 flipV="1">
              <a:off x="3509" y="4046"/>
              <a:ext cx="27" cy="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3536" y="4051"/>
              <a:ext cx="39" cy="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3579" y="3911"/>
              <a:ext cx="51" cy="21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3630" y="3911"/>
              <a:ext cx="48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4019" y="3923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3643" y="3923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892" y="3899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3761" y="3923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grpSp>
        <p:nvGrpSpPr>
          <p:cNvPr id="29714" name="Group 18"/>
          <p:cNvGrpSpPr/>
          <p:nvPr/>
        </p:nvGrpSpPr>
        <p:grpSpPr bwMode="auto">
          <a:xfrm>
            <a:off x="468313" y="1196975"/>
            <a:ext cx="7705725" cy="528638"/>
            <a:chOff x="113" y="2296"/>
            <a:chExt cx="4854" cy="333"/>
          </a:xfrm>
        </p:grpSpPr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113" y="2341"/>
              <a:ext cx="48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  <a:ea typeface="华文新魏" panose="02010800040101010101" pitchFamily="2" charset="-122"/>
                </a:rPr>
                <a:t>例</a:t>
              </a:r>
              <a:r>
                <a:rPr lang="en-US" altLang="zh-CN" sz="2400" b="1" dirty="0">
                  <a:solidFill>
                    <a:srgbClr val="0000FF"/>
                  </a:solidFill>
                </a:rPr>
                <a:t>1 </a:t>
              </a:r>
              <a:r>
                <a:rPr lang="en-US" altLang="zh-CN" sz="2400" b="1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取什么实数时，二次根式	      有意义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？</a:t>
              </a:r>
            </a:p>
          </p:txBody>
        </p:sp>
        <p:grpSp>
          <p:nvGrpSpPr>
            <p:cNvPr id="29716" name="Group 20"/>
            <p:cNvGrpSpPr/>
            <p:nvPr/>
          </p:nvGrpSpPr>
          <p:grpSpPr bwMode="auto">
            <a:xfrm>
              <a:off x="2835" y="2296"/>
              <a:ext cx="680" cy="313"/>
              <a:chOff x="2245" y="2750"/>
              <a:chExt cx="680" cy="313"/>
            </a:xfrm>
          </p:grpSpPr>
          <p:sp>
            <p:nvSpPr>
              <p:cNvPr id="29717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2750"/>
                <a:ext cx="680" cy="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 flipV="1">
                <a:off x="2284" y="2930"/>
                <a:ext cx="27" cy="1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2311" y="2935"/>
                <a:ext cx="39" cy="7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 flipV="1">
                <a:off x="2354" y="2795"/>
                <a:ext cx="51" cy="21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2405" y="2795"/>
                <a:ext cx="485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2" name="Rectangle 26"/>
              <p:cNvSpPr>
                <a:spLocks noChangeArrowheads="1"/>
              </p:cNvSpPr>
              <p:nvPr/>
            </p:nvSpPr>
            <p:spPr bwMode="auto">
              <a:xfrm>
                <a:off x="2794" y="2807"/>
                <a:ext cx="1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6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9723" name="Rectangle 27"/>
              <p:cNvSpPr>
                <a:spLocks noChangeArrowheads="1"/>
              </p:cNvSpPr>
              <p:nvPr/>
            </p:nvSpPr>
            <p:spPr bwMode="auto">
              <a:xfrm>
                <a:off x="2418" y="2807"/>
                <a:ext cx="1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6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/>
            </p:nvSpPr>
            <p:spPr bwMode="auto">
              <a:xfrm>
                <a:off x="2667" y="2783"/>
                <a:ext cx="1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6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-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9725" name="Rectangle 29"/>
              <p:cNvSpPr>
                <a:spLocks noChangeArrowheads="1"/>
              </p:cNvSpPr>
              <p:nvPr/>
            </p:nvSpPr>
            <p:spPr bwMode="auto">
              <a:xfrm>
                <a:off x="2536" y="2807"/>
                <a:ext cx="1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600" b="1" i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b="1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29726" name="Group 30"/>
          <p:cNvGrpSpPr/>
          <p:nvPr/>
        </p:nvGrpSpPr>
        <p:grpSpPr bwMode="auto">
          <a:xfrm>
            <a:off x="468313" y="1916113"/>
            <a:ext cx="8066087" cy="501650"/>
            <a:chOff x="203" y="2842"/>
            <a:chExt cx="5081" cy="316"/>
          </a:xfrm>
        </p:grpSpPr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203" y="2870"/>
              <a:ext cx="50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FF3300"/>
                  </a:solidFill>
                  <a:ea typeface="华文新魏" panose="02010800040101010101" pitchFamily="2" charset="-122"/>
                </a:rPr>
                <a:t>解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：</a:t>
              </a:r>
              <a:r>
                <a:rPr lang="zh-CN" altLang="en-US" sz="2400" b="1" dirty="0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二次根式	     有意义的条件是</a:t>
              </a:r>
              <a:r>
                <a:rPr lang="en-US" altLang="zh-CN" sz="2400" b="1" dirty="0">
                  <a:solidFill>
                    <a:srgbClr val="FF3300"/>
                  </a:solidFill>
                </a:rPr>
                <a:t>2</a:t>
              </a:r>
              <a:r>
                <a:rPr lang="en-US" altLang="zh-CN" sz="2400" b="1" i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400" b="1" dirty="0">
                  <a:solidFill>
                    <a:srgbClr val="FF3300"/>
                  </a:solidFill>
                </a:rPr>
                <a:t>-1≥0</a:t>
              </a:r>
              <a:r>
                <a:rPr lang="zh-CN" altLang="en-US" sz="2400" b="1" dirty="0">
                  <a:solidFill>
                    <a:srgbClr val="FF3300"/>
                  </a:solidFill>
                </a:rPr>
                <a:t>．</a:t>
              </a:r>
            </a:p>
          </p:txBody>
        </p:sp>
        <p:sp>
          <p:nvSpPr>
            <p:cNvPr id="29728" name="AutoShape 32"/>
            <p:cNvSpPr>
              <a:spLocks noChangeAspect="1" noChangeArrowheads="1" noTextEdit="1"/>
            </p:cNvSpPr>
            <p:nvPr/>
          </p:nvSpPr>
          <p:spPr bwMode="auto">
            <a:xfrm>
              <a:off x="1473" y="2842"/>
              <a:ext cx="680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 flipV="1">
              <a:off x="1512" y="3022"/>
              <a:ext cx="27" cy="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1539" y="3027"/>
              <a:ext cx="39" cy="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V="1">
              <a:off x="1582" y="2887"/>
              <a:ext cx="51" cy="21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1633" y="2887"/>
              <a:ext cx="48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2022" y="2899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1646" y="2899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1895" y="2875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1764" y="2899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>
                <a:solidFill>
                  <a:srgbClr val="FF3300"/>
                </a:solidFill>
              </a:endParaRPr>
            </a:p>
          </p:txBody>
        </p:sp>
      </p:grpSp>
      <p:sp>
        <p:nvSpPr>
          <p:cNvPr id="29737" name="WordArt 41"/>
          <p:cNvSpPr>
            <a:spLocks noChangeArrowheads="1" noChangeShapeType="1" noTextEdit="1"/>
          </p:cNvSpPr>
          <p:nvPr/>
        </p:nvSpPr>
        <p:spPr bwMode="auto">
          <a:xfrm>
            <a:off x="3089276" y="429418"/>
            <a:ext cx="2663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例题讲解</a:t>
            </a:r>
          </a:p>
        </p:txBody>
      </p:sp>
      <p:grpSp>
        <p:nvGrpSpPr>
          <p:cNvPr id="29738" name="Group 42"/>
          <p:cNvGrpSpPr/>
          <p:nvPr/>
        </p:nvGrpSpPr>
        <p:grpSpPr bwMode="auto">
          <a:xfrm>
            <a:off x="2051050" y="3141663"/>
            <a:ext cx="1081088" cy="855662"/>
            <a:chOff x="1065" y="3345"/>
            <a:chExt cx="681" cy="539"/>
          </a:xfrm>
        </p:grpSpPr>
        <p:sp>
          <p:nvSpPr>
            <p:cNvPr id="29739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428" y="3345"/>
              <a:ext cx="318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0" name="Line 44"/>
            <p:cNvSpPr>
              <a:spLocks noChangeShapeType="1"/>
            </p:cNvSpPr>
            <p:nvPr/>
          </p:nvSpPr>
          <p:spPr bwMode="auto">
            <a:xfrm>
              <a:off x="1480" y="3624"/>
              <a:ext cx="194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1502" y="3648"/>
              <a:ext cx="9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400" b="1">
                <a:solidFill>
                  <a:srgbClr val="FF3300"/>
                </a:solidFill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1498" y="3372"/>
              <a:ext cx="9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2400" b="1">
                <a:solidFill>
                  <a:srgbClr val="FF3300"/>
                </a:solidFill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1202" y="348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 b="1">
                <a:solidFill>
                  <a:srgbClr val="FF3300"/>
                </a:solidFill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065" y="3481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400" b="1">
                  <a:solidFill>
                    <a:srgbClr val="FF3300"/>
                  </a:solidFill>
                </a:rPr>
                <a:t>≥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/>
          <p:nvPr/>
        </p:nvGrpSpPr>
        <p:grpSpPr bwMode="auto">
          <a:xfrm>
            <a:off x="304800" y="609600"/>
            <a:ext cx="7326313" cy="1981200"/>
            <a:chOff x="192" y="384"/>
            <a:chExt cx="4615" cy="1248"/>
          </a:xfrm>
        </p:grpSpPr>
        <p:sp>
          <p:nvSpPr>
            <p:cNvPr id="3072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4615" cy="7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2800" b="1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、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是怎样的实数时，下列各式在实数范围</a:t>
              </a:r>
            </a:p>
            <a:p>
              <a:pPr>
                <a:lnSpc>
                  <a:spcPct val="130000"/>
                </a:lnSpc>
              </a:pPr>
              <a:r>
                <a:rPr kumimoji="1" lang="zh-CN" altLang="en-US" sz="2800" b="1">
                  <a:latin typeface="宋体" panose="02010600030101010101" pitchFamily="2" charset="-122"/>
                </a:rPr>
                <a:t>     内有意义？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3453" y="1101"/>
            <a:ext cx="53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5" r:id="rId3" imgW="457200" imgH="419100" progId="Equation.3">
                    <p:embed/>
                  </p:oleObj>
                </mc:Choice>
                <mc:Fallback>
                  <p:oleObj r:id="rId3" imgW="457200" imgH="4191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3" y="1101"/>
                          <a:ext cx="531" cy="5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518" y="1281"/>
              <a:ext cx="6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2781" y="1293"/>
              <a:ext cx="6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>
                  <a:latin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1152" y="1248"/>
            <a:ext cx="624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6" name="Equation" r:id="rId5" imgW="444500" imgH="228600" progId="Equation.3">
                    <p:embed/>
                  </p:oleObj>
                </mc:Choice>
                <mc:Fallback>
                  <p:oleObj name="Equation" r:id="rId5" imgW="4445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248"/>
                          <a:ext cx="624" cy="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728" name="Group 8"/>
          <p:cNvGrpSpPr/>
          <p:nvPr/>
        </p:nvGrpSpPr>
        <p:grpSpPr bwMode="auto">
          <a:xfrm>
            <a:off x="517525" y="2895600"/>
            <a:ext cx="6529388" cy="2549525"/>
            <a:chOff x="326" y="1824"/>
            <a:chExt cx="4113" cy="1606"/>
          </a:xfrm>
        </p:grpSpPr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584" y="1824"/>
            <a:ext cx="624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7" name="Equation" r:id="rId7" imgW="444500" imgH="228600" progId="Equation.3">
                    <p:embed/>
                  </p:oleObj>
                </mc:Choice>
                <mc:Fallback>
                  <p:oleObj name="Equation" r:id="rId7" imgW="4445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824"/>
                          <a:ext cx="624" cy="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326" y="1835"/>
              <a:ext cx="4113" cy="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解：（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）要使            在实数范围内有意义</a:t>
              </a:r>
            </a:p>
            <a:p>
              <a:pPr>
                <a:lnSpc>
                  <a:spcPct val="150000"/>
                </a:lnSpc>
              </a:pPr>
              <a:r>
                <a:rPr kumimoji="1" lang="zh-CN" altLang="en-US" sz="2400" b="1">
                  <a:latin typeface="Times New Roman" panose="02020603050405020304" pitchFamily="18" charset="0"/>
                </a:rPr>
                <a:t>                  则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x-3     0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zh-CN" sz="2400" b="1">
                  <a:latin typeface="Times New Roman" panose="02020603050405020304" pitchFamily="18" charset="0"/>
                </a:rPr>
                <a:t>                  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解得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x      3</a:t>
              </a:r>
            </a:p>
            <a:p>
              <a:pPr>
                <a:lnSpc>
                  <a:spcPct val="120000"/>
                </a:lnSpc>
              </a:pPr>
              <a:endParaRPr kumimoji="1" lang="en-US" altLang="zh-CN" sz="2400" b="1">
                <a:latin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kumimoji="1" lang="en-US" altLang="zh-CN" sz="2400" b="1">
                  <a:latin typeface="Times New Roman" panose="02020603050405020304" pitchFamily="18" charset="0"/>
                </a:rPr>
                <a:t>          ∴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当</a:t>
              </a:r>
              <a:r>
                <a:rPr kumimoji="1" lang="en-US" altLang="zh-CN" sz="2400" b="1">
                  <a:latin typeface="Times New Roman" panose="02020603050405020304" pitchFamily="18" charset="0"/>
                </a:rPr>
                <a:t>x     3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时，            在实数范围内有意义</a:t>
              </a:r>
            </a:p>
          </p:txBody>
        </p:sp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1733" y="2208"/>
            <a:ext cx="18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8" r:id="rId8" imgW="127000" imgH="152400" progId="Equation.3">
                    <p:embed/>
                  </p:oleObj>
                </mc:Choice>
                <mc:Fallback>
                  <p:oleObj r:id="rId8" imgW="127000" imgH="1524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2208"/>
                          <a:ext cx="18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2" name="Object 12"/>
            <p:cNvGraphicFramePr>
              <a:graphicFrameLocks noChangeAspect="1"/>
            </p:cNvGraphicFramePr>
            <p:nvPr/>
          </p:nvGraphicFramePr>
          <p:xfrm>
            <a:off x="1781" y="2592"/>
            <a:ext cx="18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9" r:id="rId10" imgW="127000" imgH="152400" progId="Equation.3">
                    <p:embed/>
                  </p:oleObj>
                </mc:Choice>
                <mc:Fallback>
                  <p:oleObj r:id="rId10" imgW="127000" imgH="1524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1" y="2592"/>
                          <a:ext cx="18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3" name="Object 13"/>
            <p:cNvGraphicFramePr>
              <a:graphicFrameLocks noChangeAspect="1"/>
            </p:cNvGraphicFramePr>
            <p:nvPr/>
          </p:nvGraphicFramePr>
          <p:xfrm>
            <a:off x="1968" y="3072"/>
            <a:ext cx="624" cy="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0" name="Equation" r:id="rId11" imgW="444500" imgH="228600" progId="Equation.3">
                    <p:embed/>
                  </p:oleObj>
                </mc:Choice>
                <mc:Fallback>
                  <p:oleObj name="Equation" r:id="rId11" imgW="44450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072"/>
                          <a:ext cx="624" cy="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34" name="Object 14"/>
            <p:cNvGraphicFramePr>
              <a:graphicFrameLocks noChangeAspect="1"/>
            </p:cNvGraphicFramePr>
            <p:nvPr/>
          </p:nvGraphicFramePr>
          <p:xfrm>
            <a:off x="1397" y="3120"/>
            <a:ext cx="18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1" r:id="rId12" imgW="127000" imgH="152400" progId="Equation.3">
                    <p:embed/>
                  </p:oleObj>
                </mc:Choice>
                <mc:Fallback>
                  <p:oleObj r:id="rId12" imgW="127000" imgH="152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7" y="3120"/>
                          <a:ext cx="18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468313" y="549275"/>
            <a:ext cx="8108950" cy="5110163"/>
            <a:chOff x="288" y="384"/>
            <a:chExt cx="5108" cy="3219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720" y="1039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kumimoji="1" lang="zh-CN" altLang="zh-CN" sz="28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1748" name="Object 4"/>
            <p:cNvGraphicFramePr>
              <a:graphicFrameLocks noChangeAspect="1"/>
            </p:cNvGraphicFramePr>
            <p:nvPr/>
          </p:nvGraphicFramePr>
          <p:xfrm>
            <a:off x="960" y="384"/>
            <a:ext cx="53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9" r:id="rId3" imgW="457200" imgH="419100" progId="Equation.3">
                    <p:embed/>
                  </p:oleObj>
                </mc:Choice>
                <mc:Fallback>
                  <p:oleObj r:id="rId3" imgW="457200" imgH="4191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84"/>
                          <a:ext cx="531" cy="5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88" y="576"/>
              <a:ext cx="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384" y="1197"/>
              <a:ext cx="38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解：要使              在实数范围内有意义</a:t>
              </a:r>
            </a:p>
          </p:txBody>
        </p:sp>
        <p:graphicFrame>
          <p:nvGraphicFramePr>
            <p:cNvPr id="31751" name="Object 7"/>
            <p:cNvGraphicFramePr>
              <a:graphicFrameLocks noChangeAspect="1"/>
            </p:cNvGraphicFramePr>
            <p:nvPr/>
          </p:nvGraphicFramePr>
          <p:xfrm>
            <a:off x="1495" y="1008"/>
            <a:ext cx="53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0" name="Equation" r:id="rId5" imgW="457200" imgH="419100" progId="Equation.3">
                    <p:embed/>
                  </p:oleObj>
                </mc:Choice>
                <mc:Fallback>
                  <p:oleObj name="Equation" r:id="rId5" imgW="457200" imgH="4191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1008"/>
                          <a:ext cx="531" cy="5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672" y="171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则</a:t>
              </a:r>
            </a:p>
          </p:txBody>
        </p:sp>
        <p:sp>
          <p:nvSpPr>
            <p:cNvPr id="31753" name="AutoShape 9"/>
            <p:cNvSpPr/>
            <p:nvPr/>
          </p:nvSpPr>
          <p:spPr bwMode="auto">
            <a:xfrm>
              <a:off x="1258" y="1779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1754" name="Group 10"/>
            <p:cNvGrpSpPr/>
            <p:nvPr/>
          </p:nvGrpSpPr>
          <p:grpSpPr bwMode="auto">
            <a:xfrm>
              <a:off x="1488" y="1773"/>
              <a:ext cx="1087" cy="855"/>
              <a:chOff x="1718" y="2250"/>
              <a:chExt cx="1087" cy="855"/>
            </a:xfrm>
          </p:grpSpPr>
          <p:graphicFrame>
            <p:nvGraphicFramePr>
              <p:cNvPr id="31755" name="Object 11"/>
              <p:cNvGraphicFramePr>
                <a:graphicFrameLocks noChangeAspect="1"/>
              </p:cNvGraphicFramePr>
              <p:nvPr/>
            </p:nvGraphicFramePr>
            <p:xfrm>
              <a:off x="1972" y="2267"/>
              <a:ext cx="332" cy="2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81" name="Equation" r:id="rId6" imgW="241300" imgH="228600" progId="Equation.3">
                      <p:embed/>
                    </p:oleObj>
                  </mc:Choice>
                  <mc:Fallback>
                    <p:oleObj name="Equation" r:id="rId6" imgW="241300" imgH="2286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2" y="2267"/>
                            <a:ext cx="332" cy="2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1718" y="2250"/>
                <a:ext cx="108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>
                    <a:latin typeface="Times New Roman" panose="02020603050405020304" pitchFamily="18" charset="0"/>
                  </a:rPr>
                  <a:t>1-</a:t>
                </a:r>
                <a:r>
                  <a:rPr kumimoji="1" lang="zh-CN" altLang="en-US" sz="2800">
                    <a:latin typeface="Times New Roman" panose="02020603050405020304" pitchFamily="18" charset="0"/>
                  </a:rPr>
                  <a:t>　　≠</a:t>
                </a:r>
                <a:r>
                  <a:rPr kumimoji="1" lang="en-US" altLang="zh-CN" sz="28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1766" y="2778"/>
                <a:ext cx="56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>
                    <a:latin typeface="Times New Roman" panose="02020603050405020304" pitchFamily="18" charset="0"/>
                  </a:rPr>
                  <a:t>x≥0</a:t>
                </a:r>
              </a:p>
            </p:txBody>
          </p:sp>
        </p:grp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790" y="2844"/>
              <a:ext cx="19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解得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x≥0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且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x≠1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　</a:t>
              </a:r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672" y="3261"/>
              <a:ext cx="47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>
                  <a:latin typeface="Times New Roman" panose="02020603050405020304" pitchFamily="18" charset="0"/>
                </a:rPr>
                <a:t>∴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当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x≥0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且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x≠1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时，          在实数范围内有意义</a:t>
              </a:r>
            </a:p>
          </p:txBody>
        </p:sp>
        <p:graphicFrame>
          <p:nvGraphicFramePr>
            <p:cNvPr id="31760" name="Object 16"/>
            <p:cNvGraphicFramePr>
              <a:graphicFrameLocks noChangeAspect="1"/>
            </p:cNvGraphicFramePr>
            <p:nvPr/>
          </p:nvGraphicFramePr>
          <p:xfrm>
            <a:off x="2647" y="3072"/>
            <a:ext cx="53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2" name="Equation" r:id="rId8" imgW="457200" imgH="419100" progId="Equation.3">
                    <p:embed/>
                  </p:oleObj>
                </mc:Choice>
                <mc:Fallback>
                  <p:oleObj name="Equation" r:id="rId8" imgW="457200" imgH="4191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7" y="3072"/>
                          <a:ext cx="531" cy="5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1128</Words>
  <Application>Microsoft Office PowerPoint</Application>
  <PresentationFormat>全屏显示(4:3)</PresentationFormat>
  <Paragraphs>381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8" baseType="lpstr">
      <vt:lpstr>方正粗倩简体</vt:lpstr>
      <vt:lpstr>华文仿宋</vt:lpstr>
      <vt:lpstr>华文行楷</vt:lpstr>
      <vt:lpstr>华文新魏</vt:lpstr>
      <vt:lpstr>隶书</vt:lpstr>
      <vt:lpstr>宋体</vt:lpstr>
      <vt:lpstr>微软雅黑</vt:lpstr>
      <vt:lpstr>Arial</vt:lpstr>
      <vt:lpstr>Calibri</vt:lpstr>
      <vt:lpstr>Marlett</vt:lpstr>
      <vt:lpstr>Symbol</vt:lpstr>
      <vt:lpstr>Times New Roman</vt:lpstr>
      <vt:lpstr>Tw Cen MT</vt:lpstr>
      <vt:lpstr>Wingdings</vt:lpstr>
      <vt:lpstr>Wingdings 2</vt:lpstr>
      <vt:lpstr>WWW.2PPT.COM</vt:lpstr>
      <vt:lpstr>公式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知识点2  二次根式的性质</vt:lpstr>
      <vt:lpstr>PowerPoint 演示文稿</vt:lpstr>
      <vt:lpstr>PowerPoint 演示文稿</vt:lpstr>
      <vt:lpstr>PowerPoint 演示文稿</vt:lpstr>
      <vt:lpstr>知识点2  二次根式的性质</vt:lpstr>
      <vt:lpstr>PowerPoint 演示文稿</vt:lpstr>
      <vt:lpstr>PowerPoint 演示文稿</vt:lpstr>
      <vt:lpstr>PowerPoint 演示文稿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2022-01-05T01:42:13Z</dcterms:created>
  <dcterms:modified xsi:type="dcterms:W3CDTF">2023-01-16T19:38:35Z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C38EAB22F088467EAD15B26B1BC93053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