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1" r:id="rId2"/>
    <p:sldId id="290" r:id="rId3"/>
    <p:sldId id="270" r:id="rId4"/>
    <p:sldId id="404" r:id="rId5"/>
    <p:sldId id="418" r:id="rId6"/>
    <p:sldId id="419" r:id="rId7"/>
    <p:sldId id="420" r:id="rId8"/>
    <p:sldId id="405" r:id="rId9"/>
    <p:sldId id="421" r:id="rId10"/>
    <p:sldId id="422" r:id="rId11"/>
    <p:sldId id="423" r:id="rId12"/>
    <p:sldId id="424" r:id="rId13"/>
    <p:sldId id="410" r:id="rId14"/>
    <p:sldId id="389" r:id="rId15"/>
    <p:sldId id="425" r:id="rId16"/>
    <p:sldId id="391" r:id="rId17"/>
    <p:sldId id="392" r:id="rId18"/>
    <p:sldId id="417" r:id="rId19"/>
    <p:sldId id="384" r:id="rId20"/>
    <p:sldId id="286" r:id="rId21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28BA43-7812-4318-9191-F66ACC8AC2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4E87771-6B2A-4430-AEB6-41456350C7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87771-6B2A-4430-AEB6-41456350C72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5A62A04-D9F2-415C-A3BC-E4C1E178E38B}" type="slidenum">
              <a:rPr lang="zh-CN" altLang="en-US">
                <a:latin typeface="Arial" panose="020B0604020202020204" pitchFamily="34" charset="0"/>
              </a:rPr>
              <a:t>8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0B72367-3069-44AB-A70E-381ABA744512}" type="slidenum">
              <a:rPr lang="zh-CN" altLang="en-US">
                <a:latin typeface="Arial" panose="020B0604020202020204" pitchFamily="34" charset="0"/>
              </a:rPr>
              <a:t>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D46F385-D05E-4ADA-9C0D-15483B45F564}" type="slidenum">
              <a:rPr lang="zh-CN" altLang="en-US">
                <a:latin typeface="Arial" panose="020B0604020202020204" pitchFamily="34" charset="0"/>
              </a:rPr>
              <a:t>13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CEF1B19-0D9B-430F-BF4F-B6EB80A8901F}" type="slidenum">
              <a:rPr lang="zh-CN" altLang="en-US">
                <a:latin typeface="Arial" panose="020B0604020202020204" pitchFamily="34" charset="0"/>
              </a:rPr>
              <a:t>16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5FB5-74AD-4F84-8409-25BC188B25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AB612-9E17-42F9-AD10-F9F41DACEC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7317-7CFA-455D-B479-FFE0BFD065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8DB68-990B-4834-8FDA-F40AE8450E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60B3-9560-4E57-8E7A-14643D0294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32E2B-1AB7-4282-A6E0-B726673576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66F7-D396-4A74-AA53-7DCBEEFE3D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5431-B807-4020-8B51-63EA6BC1D1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9139-E89F-4F81-95C9-DE204364A3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3D0D4-2DA4-4A12-9255-A0BFF3A815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CC52-9977-4B55-9CD6-A46875B712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650E-6B89-48D7-AE9C-2767619A18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B553-6DA1-42DE-90E4-18E3E647C69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6ABE-FA75-4105-ABDB-619EA6B266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2A56-1A95-4CA2-A7BD-F67D87B8A6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20DC-9BCE-41CD-AB7E-2385EDB3E5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F292-BA85-43B7-851D-1BF5FCEE1E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27652-B481-430E-B099-8B24D45426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DC09-669D-4009-9220-06B7CD2681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9B691-C39C-4EE5-9857-ABE8CFDAFE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B92B-1DAC-4CF5-9A29-4D157A37243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B43F8-35B5-4162-A48A-1589802220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0290A2-0C60-4ACA-ADB0-AE91AEE28B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8415ECD-1FCB-47BF-AB78-7252DCF8C1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People%20in%20Beijing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699375" y="5362575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465138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Unit 2 In Beijing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3237706" y="2617533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6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479322" y="3232970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90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-16205" y="3742548"/>
            <a:ext cx="9160205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3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7 Arriving in Beijing</a:t>
            </a:r>
            <a:endParaRPr lang="zh-CN" altLang="en-US" sz="43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16651" y="565343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7"/>
          <p:cNvSpPr txBox="1">
            <a:spLocks noChangeArrowheads="1"/>
          </p:cNvSpPr>
          <p:nvPr/>
        </p:nvSpPr>
        <p:spPr bwMode="auto">
          <a:xfrm>
            <a:off x="2806700" y="1482725"/>
            <a:ext cx="52593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child /tʃaɪld/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孩子［四会］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38213" y="16081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1" name="文本框 19"/>
          <p:cNvSpPr txBox="1">
            <a:spLocks noChangeArrowheads="1"/>
          </p:cNvSpPr>
          <p:nvPr/>
        </p:nvSpPr>
        <p:spPr bwMode="auto">
          <a:xfrm>
            <a:off x="1208088" y="1577975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287588" y="2254250"/>
            <a:ext cx="64023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字母组合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/tʃ/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音。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child is happy.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这个孩子很高兴。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child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（单数）→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children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（复数）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Children’s Day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儿童节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343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688" y="15097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矩形 1"/>
          <p:cNvSpPr>
            <a:spLocks noChangeArrowheads="1"/>
          </p:cNvSpPr>
          <p:nvPr/>
        </p:nvSpPr>
        <p:spPr bwMode="auto">
          <a:xfrm>
            <a:off x="1303338" y="3216275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5" name="矩形 4"/>
          <p:cNvSpPr>
            <a:spLocks noChangeArrowheads="1"/>
          </p:cNvSpPr>
          <p:nvPr/>
        </p:nvSpPr>
        <p:spPr bwMode="auto">
          <a:xfrm>
            <a:off x="1314450" y="5392738"/>
            <a:ext cx="235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同义词记忆法：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525838" y="5159375"/>
            <a:ext cx="374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kid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小孩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7" name="矩形 1"/>
          <p:cNvSpPr>
            <a:spLocks noChangeArrowheads="1"/>
          </p:cNvSpPr>
          <p:nvPr/>
        </p:nvSpPr>
        <p:spPr bwMode="auto">
          <a:xfrm>
            <a:off x="1282700" y="250190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8" name="矩形 1"/>
          <p:cNvSpPr>
            <a:spLocks noChangeArrowheads="1"/>
          </p:cNvSpPr>
          <p:nvPr/>
        </p:nvSpPr>
        <p:spPr bwMode="auto">
          <a:xfrm>
            <a:off x="735013" y="3967163"/>
            <a:ext cx="156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9" name="矩形 1"/>
          <p:cNvSpPr>
            <a:spLocks noChangeArrowheads="1"/>
          </p:cNvSpPr>
          <p:nvPr/>
        </p:nvSpPr>
        <p:spPr bwMode="auto">
          <a:xfrm>
            <a:off x="1298575" y="469265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17"/>
          <p:cNvSpPr txBox="1">
            <a:spLocks noChangeArrowheads="1"/>
          </p:cNvSpPr>
          <p:nvPr/>
        </p:nvSpPr>
        <p:spPr bwMode="auto">
          <a:xfrm>
            <a:off x="2806700" y="1435100"/>
            <a:ext cx="525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women / wɪmɪn/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女人（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woman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的复数形式）［四会］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38213" y="15763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19"/>
          <p:cNvSpPr txBox="1">
            <a:spLocks noChangeArrowheads="1"/>
          </p:cNvSpPr>
          <p:nvPr/>
        </p:nvSpPr>
        <p:spPr bwMode="auto">
          <a:xfrm>
            <a:off x="1208088" y="1546225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287588" y="2522538"/>
            <a:ext cx="66659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 women are dancing.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一些女人正在跳舞。</a:t>
            </a:r>
          </a:p>
          <a:p>
            <a:pPr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Women’s Day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妇女节</a:t>
            </a:r>
          </a:p>
          <a:p>
            <a:pPr>
              <a:lnSpc>
                <a:spcPct val="2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women(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复数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→ woman (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单数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367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688" y="14779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矩形 1"/>
          <p:cNvSpPr>
            <a:spLocks noChangeArrowheads="1"/>
          </p:cNvSpPr>
          <p:nvPr/>
        </p:nvSpPr>
        <p:spPr bwMode="auto">
          <a:xfrm>
            <a:off x="1303338" y="290195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9" name="矩形 1"/>
          <p:cNvSpPr>
            <a:spLocks noChangeArrowheads="1"/>
          </p:cNvSpPr>
          <p:nvPr/>
        </p:nvSpPr>
        <p:spPr bwMode="auto">
          <a:xfrm>
            <a:off x="750888" y="4740275"/>
            <a:ext cx="1563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70" name="矩形 1"/>
          <p:cNvSpPr>
            <a:spLocks noChangeArrowheads="1"/>
          </p:cNvSpPr>
          <p:nvPr/>
        </p:nvSpPr>
        <p:spPr bwMode="auto">
          <a:xfrm>
            <a:off x="1344613" y="381000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17"/>
          <p:cNvSpPr txBox="1">
            <a:spLocks noChangeArrowheads="1"/>
          </p:cNvSpPr>
          <p:nvPr/>
        </p:nvSpPr>
        <p:spPr bwMode="auto">
          <a:xfrm>
            <a:off x="2601913" y="1435100"/>
            <a:ext cx="676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men /men/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男人（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的复数形式）［四会］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33425" y="15763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19"/>
          <p:cNvSpPr txBox="1">
            <a:spLocks noChangeArrowheads="1"/>
          </p:cNvSpPr>
          <p:nvPr/>
        </p:nvSpPr>
        <p:spPr bwMode="auto">
          <a:xfrm>
            <a:off x="1003300" y="1546225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5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287588" y="2081213"/>
            <a:ext cx="68786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字母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发的是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/e/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音。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 men are singing songs.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一些男人正在唱歌。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（复数）→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（单数）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women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女人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391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8100" y="1477963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矩形 1"/>
          <p:cNvSpPr>
            <a:spLocks noChangeArrowheads="1"/>
          </p:cNvSpPr>
          <p:nvPr/>
        </p:nvSpPr>
        <p:spPr bwMode="auto">
          <a:xfrm>
            <a:off x="1303338" y="3059113"/>
            <a:ext cx="98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3" name="矩形 1"/>
          <p:cNvSpPr>
            <a:spLocks noChangeArrowheads="1"/>
          </p:cNvSpPr>
          <p:nvPr/>
        </p:nvSpPr>
        <p:spPr bwMode="auto">
          <a:xfrm>
            <a:off x="735013" y="3795713"/>
            <a:ext cx="156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4" name="矩形 1"/>
          <p:cNvSpPr>
            <a:spLocks noChangeArrowheads="1"/>
          </p:cNvSpPr>
          <p:nvPr/>
        </p:nvSpPr>
        <p:spPr bwMode="auto">
          <a:xfrm>
            <a:off x="1049338" y="4537075"/>
            <a:ext cx="1279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对应词：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5" name="矩形 1"/>
          <p:cNvSpPr>
            <a:spLocks noChangeArrowheads="1"/>
          </p:cNvSpPr>
          <p:nvPr/>
        </p:nvSpPr>
        <p:spPr bwMode="auto">
          <a:xfrm>
            <a:off x="1314450" y="2328863"/>
            <a:ext cx="98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发音：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247900" y="4914900"/>
            <a:ext cx="6153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女人（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women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）的一部分是男人（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grpSp>
        <p:nvGrpSpPr>
          <p:cNvPr id="16397" name="组合 2"/>
          <p:cNvGrpSpPr/>
          <p:nvPr/>
        </p:nvGrpSpPr>
        <p:grpSpPr bwMode="auto">
          <a:xfrm>
            <a:off x="527050" y="5143500"/>
            <a:ext cx="1720850" cy="461963"/>
            <a:chOff x="494031" y="4005263"/>
            <a:chExt cx="1721205" cy="461088"/>
          </a:xfrm>
        </p:grpSpPr>
        <p:sp>
          <p:nvSpPr>
            <p:cNvPr id="16398" name="TextBox 10"/>
            <p:cNvSpPr txBox="1">
              <a:spLocks noChangeArrowheads="1"/>
            </p:cNvSpPr>
            <p:nvPr/>
          </p:nvSpPr>
          <p:spPr bwMode="auto">
            <a:xfrm>
              <a:off x="714375" y="4005263"/>
              <a:ext cx="1500861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6399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4031" y="4025580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"/>
          <p:cNvSpPr>
            <a:spLocks noChangeArrowheads="1"/>
          </p:cNvSpPr>
          <p:nvPr/>
        </p:nvSpPr>
        <p:spPr bwMode="auto">
          <a:xfrm>
            <a:off x="855663" y="1281113"/>
            <a:ext cx="307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名词复数的不规则变化：</a:t>
            </a:r>
            <a:endParaRPr lang="zh-CN" altLang="en-US" sz="1600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00125" y="1873250"/>
          <a:ext cx="7261225" cy="4206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baseline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分类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例词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含有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man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的单词：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man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变为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men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snowman → snowmen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雪人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postman → postmen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邮递员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policeman → policemen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男警察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含有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oo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的单词：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oo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变为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ee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foot→feet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脚 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tooth→teeth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牙齿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goose → geese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鹅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词尾加</a:t>
                      </a:r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ren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，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en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child → children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孩子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ox → oxen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公牛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单复数同形式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deer → deer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鹿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Chinese → Chinese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中国人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只有复数形式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shorts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短裤 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trousers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裤子</a:t>
                      </a:r>
                    </a:p>
                    <a:p>
                      <a:pPr algn="ctr"/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clothes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衣服 </a:t>
                      </a:r>
                      <a:r>
                        <a:rPr lang="en-US" altLang="zh-C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glasses </a:t>
                      </a:r>
                      <a:r>
                        <a:rPr lang="zh-CN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眼镜</a:t>
                      </a:r>
                      <a:endParaRPr lang="zh-CN" altLang="en-US" sz="2000" b="1" baseline="0" dirty="0"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91454" marR="9145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" y="1177925"/>
            <a:ext cx="87614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8"/>
          <p:cNvSpPr txBox="1"/>
          <p:nvPr/>
        </p:nvSpPr>
        <p:spPr>
          <a:xfrm>
            <a:off x="2693906" y="118516"/>
            <a:ext cx="43893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 s do it</a:t>
            </a:r>
            <a:r>
              <a:rPr kumimoji="1" lang="zh-CN" altLang="en-US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！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290638" y="3019425"/>
            <a:ext cx="471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arrive in Beijing at 1:17 in the afternoon.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301750" y="4495800"/>
            <a:ext cx="471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see many people in the park.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93906" y="118516"/>
            <a:ext cx="43893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prstClr val="white">
                      <a:alpha val="65000"/>
                    </a:prstClr>
                  </a:outerShdw>
                </a:effectLst>
                <a:latin typeface="Arial Black" panose="020B0A04020102020204"/>
                <a:ea typeface="宋体" panose="02010600030101010101" pitchFamily="2" charset="-122"/>
                <a:cs typeface="Arial Black" panose="020B0A04020102020204"/>
              </a:rPr>
              <a:t>2. Let’ s do it</a:t>
            </a:r>
            <a:r>
              <a:rPr kumimoji="1" lang="zh-CN" altLang="en-US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prstClr val="white">
                      <a:alpha val="65000"/>
                    </a:prstClr>
                  </a:outerShdw>
                </a:effectLst>
                <a:latin typeface="Arial Black" panose="020B0A04020102020204"/>
                <a:ea typeface="宋体" panose="02010600030101010101" pitchFamily="2" charset="-122"/>
                <a:cs typeface="Arial Black" panose="020B0A04020102020204"/>
              </a:rPr>
              <a:t>！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473200" y="4168775"/>
            <a:ext cx="62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3" descr="C:\Users\Administrator\Desktop\图片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50" y="949325"/>
            <a:ext cx="80121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468438" y="4541838"/>
            <a:ext cx="620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463675" y="4883150"/>
            <a:ext cx="620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463675" y="5630863"/>
            <a:ext cx="62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479550" y="5230813"/>
            <a:ext cx="62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473200" y="3805238"/>
            <a:ext cx="622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833438" y="1344613"/>
            <a:ext cx="8153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We are on ______way to the zoo.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	A. our 			B. us 				C. ours</a:t>
            </a:r>
          </a:p>
          <a:p>
            <a:pPr eaLnBrk="1" hangingPunct="1">
              <a:lnSpc>
                <a:spcPct val="17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There ______ too much milk in the cup.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	A. is 			B. are 				C. have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751138" y="21621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2435225" y="39957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131888" y="3203575"/>
            <a:ext cx="7642225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06600" y="3187700"/>
            <a:ext cx="6645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主语是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，所以应该用形容词性物主代词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our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43000" y="5168900"/>
            <a:ext cx="7642225" cy="1112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017713" y="5153025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本句的主语是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milk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，是不可数名词，所以句中的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动词要用单数形式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8"/>
          <p:cNvSpPr txBox="1">
            <a:spLocks noChangeArrowheads="1"/>
          </p:cNvSpPr>
          <p:nvPr/>
        </p:nvSpPr>
        <p:spPr bwMode="auto">
          <a:xfrm>
            <a:off x="3527425" y="52117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833438" y="1344613"/>
            <a:ext cx="8153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There ______some boys in the park.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	A. is 			B. are 				C. be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There are too ______ cars and buses in the street.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	A. much 		B. many 			C. /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 flipH="1">
            <a:off x="2252663" y="1603375"/>
            <a:ext cx="312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289300" y="39497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052513" y="2768600"/>
            <a:ext cx="7642225" cy="111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927225" y="2752725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本句的主语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 boys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表示复数，所以句中的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动词要用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147763" y="5121275"/>
            <a:ext cx="7642225" cy="1112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022475" y="5105400"/>
            <a:ext cx="66452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cars and buses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表示复数，前面要用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too many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来修饰。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 flipH="1">
            <a:off x="2452688" y="2281238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679700" y="3027363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633413" y="1285875"/>
            <a:ext cx="8004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二、用所给单词的正确形式填空。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 see some ________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woman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 the park.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I see some ________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 the meeting.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022350" y="3644900"/>
            <a:ext cx="7519988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897063" y="3652838"/>
            <a:ext cx="6538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some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后面跟可数名词的复数形式或不可数名词。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31863" y="1298575"/>
            <a:ext cx="71310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901700" y="2992438"/>
            <a:ext cx="816451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people, child, women, men, many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their way to the hotel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are many people in the park.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8" y="1136650"/>
            <a:ext cx="74374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55650" y="1870075"/>
            <a:ext cx="446088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55650" y="3576638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58825" y="4432300"/>
            <a:ext cx="446088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 in Beijing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的对话朗读流利。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281913" y="142958"/>
            <a:ext cx="53253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People in Beijing</a:t>
            </a:r>
            <a:endParaRPr kumimoji="1" lang="zh-CN" altLang="en-US" sz="44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727075" y="944563"/>
            <a:ext cx="6508750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Ming, Danny, Jenny and Mrs. Li arrive in Beijing at 1:17 in the afternoon. They are on their way to the hotel.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is great!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Look! There are many people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in the park.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child is flying a kite. Some children are playing football. A young woman is singing. Some old women are dancing. A man is running. Some old men are doing Tai Chi.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75388" y="2208213"/>
            <a:ext cx="2532062" cy="18176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5125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1313" y="4241800"/>
            <a:ext cx="21161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8425" y="2365375"/>
            <a:ext cx="22193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3052763" y="1408113"/>
            <a:ext cx="41211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their way to the hotel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他们在去往旅馆的路上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31863" y="1497013"/>
            <a:ext cx="1968500" cy="4794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481138" y="1498600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6150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775" y="1389063"/>
            <a:ext cx="1204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1455738" y="266541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314575" y="2428875"/>
            <a:ext cx="63563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one’s way to+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某地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在某人去往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的路上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53" name="矩形 1"/>
          <p:cNvSpPr>
            <a:spLocks noChangeArrowheads="1"/>
          </p:cNvSpPr>
          <p:nvPr/>
        </p:nvSpPr>
        <p:spPr bwMode="auto">
          <a:xfrm>
            <a:off x="1444625" y="39655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330450" y="3714750"/>
            <a:ext cx="44799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am on my way to the park.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我在去往公园的路上。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155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6275" y="3084513"/>
            <a:ext cx="1570038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1"/>
          <p:cNvGrpSpPr/>
          <p:nvPr/>
        </p:nvGrpSpPr>
        <p:grpSpPr bwMode="auto">
          <a:xfrm>
            <a:off x="309563" y="1209675"/>
            <a:ext cx="1806575" cy="1514475"/>
            <a:chOff x="603250" y="3113088"/>
            <a:chExt cx="1917700" cy="1485900"/>
          </a:xfrm>
        </p:grpSpPr>
        <p:pic>
          <p:nvPicPr>
            <p:cNvPr id="7178" name="图片 3" descr="泡泡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857375" y="2660650"/>
            <a:ext cx="681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当后面跟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home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等地点副词时需要省略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173" name="组合 26"/>
          <p:cNvGrpSpPr/>
          <p:nvPr/>
        </p:nvGrpSpPr>
        <p:grpSpPr bwMode="auto">
          <a:xfrm>
            <a:off x="804863" y="3860800"/>
            <a:ext cx="1244600" cy="461963"/>
            <a:chOff x="1235491" y="4806950"/>
            <a:chExt cx="1243359" cy="462192"/>
          </a:xfrm>
        </p:grpSpPr>
        <p:sp>
          <p:nvSpPr>
            <p:cNvPr id="7176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7177" name="图片 29" descr="花盆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1984375" y="3606800"/>
            <a:ext cx="6926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根据汉语提示完成句子。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met 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遇见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my teacher ________________(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在我回家的路上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yesterday.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89550" y="4560888"/>
            <a:ext cx="277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my way home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7"/>
          <p:cNvSpPr txBox="1">
            <a:spLocks noChangeArrowheads="1"/>
          </p:cNvSpPr>
          <p:nvPr/>
        </p:nvSpPr>
        <p:spPr bwMode="auto">
          <a:xfrm>
            <a:off x="2681288" y="1262063"/>
            <a:ext cx="52593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are many people in the park.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公园里有很多人。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2800" y="140335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19"/>
          <p:cNvSpPr txBox="1">
            <a:spLocks noChangeArrowheads="1"/>
          </p:cNvSpPr>
          <p:nvPr/>
        </p:nvSpPr>
        <p:spPr bwMode="auto">
          <a:xfrm>
            <a:off x="1082675" y="1373188"/>
            <a:ext cx="170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130425" y="2695575"/>
            <a:ext cx="66357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be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句型是英语中陈述事物客观存在的常用句型，表示“有”，其确切含义是“存在”。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199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75" y="130492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矩形 1"/>
          <p:cNvSpPr>
            <a:spLocks noChangeArrowheads="1"/>
          </p:cNvSpPr>
          <p:nvPr/>
        </p:nvSpPr>
        <p:spPr bwMode="auto">
          <a:xfrm>
            <a:off x="1146175" y="2806700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190750" y="3768725"/>
            <a:ext cx="367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be 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地点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2" name="文本框 17"/>
          <p:cNvSpPr txBox="1">
            <a:spLocks noChangeArrowheads="1"/>
          </p:cNvSpPr>
          <p:nvPr/>
        </p:nvSpPr>
        <p:spPr bwMode="auto">
          <a:xfrm>
            <a:off x="841375" y="2243138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be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20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0363" y="2254250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矩形 1"/>
          <p:cNvSpPr>
            <a:spLocks noChangeArrowheads="1"/>
          </p:cNvSpPr>
          <p:nvPr/>
        </p:nvSpPr>
        <p:spPr bwMode="auto">
          <a:xfrm>
            <a:off x="1108075" y="4283075"/>
            <a:ext cx="98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5" name="矩形 1"/>
          <p:cNvSpPr>
            <a:spLocks noChangeArrowheads="1"/>
          </p:cNvSpPr>
          <p:nvPr/>
        </p:nvSpPr>
        <p:spPr bwMode="auto">
          <a:xfrm>
            <a:off x="246063" y="3862388"/>
            <a:ext cx="1979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肯定句结构：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201863" y="4189413"/>
            <a:ext cx="69643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is a book on the desk.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桌子上有一本书。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are many people on the bus.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公共汽车上有很多人。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is some water in the cup.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杯子里有一些水。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065338" y="1482725"/>
            <a:ext cx="4924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be + not 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地点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998538" y="2344738"/>
            <a:ext cx="98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1" name="矩形 1"/>
          <p:cNvSpPr>
            <a:spLocks noChangeArrowheads="1"/>
          </p:cNvSpPr>
          <p:nvPr/>
        </p:nvSpPr>
        <p:spPr bwMode="auto">
          <a:xfrm>
            <a:off x="120650" y="1719263"/>
            <a:ext cx="1978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肯定句结构：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106613" y="2108200"/>
            <a:ext cx="6964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isn’t a book on the desk.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桌子上一本书也没有。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058988" y="3479800"/>
            <a:ext cx="4924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there 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4" name="矩形 1"/>
          <p:cNvSpPr>
            <a:spLocks noChangeArrowheads="1"/>
          </p:cNvSpPr>
          <p:nvPr/>
        </p:nvSpPr>
        <p:spPr bwMode="auto">
          <a:xfrm>
            <a:off x="1009650" y="4246563"/>
            <a:ext cx="98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5" name="矩形 1"/>
          <p:cNvSpPr>
            <a:spLocks noChangeArrowheads="1"/>
          </p:cNvSpPr>
          <p:nvPr/>
        </p:nvSpPr>
        <p:spPr bwMode="auto">
          <a:xfrm>
            <a:off x="142875" y="3716338"/>
            <a:ext cx="1978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疑问句结构：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2022475" y="3994150"/>
            <a:ext cx="7453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—Is there any water in the cup?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杯子里有水吗？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—Yes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is.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是的，有。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/No, there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isn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’ t.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不，没有。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898650" y="2039938"/>
            <a:ext cx="7402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see many cars here.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我在这里看见了许多小汽车。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933450" y="22891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5" name="矩形 1"/>
          <p:cNvSpPr>
            <a:spLocks noChangeArrowheads="1"/>
          </p:cNvSpPr>
          <p:nvPr/>
        </p:nvSpPr>
        <p:spPr bwMode="auto">
          <a:xfrm>
            <a:off x="931863" y="353377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874838" y="3287713"/>
            <a:ext cx="463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too many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太多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many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多少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7" name="文本框 17"/>
          <p:cNvSpPr txBox="1">
            <a:spLocks noChangeArrowheads="1"/>
          </p:cNvSpPr>
          <p:nvPr/>
        </p:nvSpPr>
        <p:spPr bwMode="auto">
          <a:xfrm>
            <a:off x="998538" y="1454150"/>
            <a:ext cx="6530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many / meni/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许多的；许多［四会］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8" name="矩形 4"/>
          <p:cNvSpPr>
            <a:spLocks noChangeArrowheads="1"/>
          </p:cNvSpPr>
          <p:nvPr/>
        </p:nvSpPr>
        <p:spPr bwMode="auto">
          <a:xfrm>
            <a:off x="903288" y="2870200"/>
            <a:ext cx="235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114675" y="2636838"/>
            <a:ext cx="5665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any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任何的，任一的；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男人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50" name="矩形 1"/>
          <p:cNvSpPr>
            <a:spLocks noChangeArrowheads="1"/>
          </p:cNvSpPr>
          <p:nvPr/>
        </p:nvSpPr>
        <p:spPr bwMode="auto">
          <a:xfrm>
            <a:off x="879475" y="4284663"/>
            <a:ext cx="173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436813" y="4006850"/>
            <a:ext cx="603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many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原形） →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more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比较级） 更多的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most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（最高级）最多的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5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757363" y="1914525"/>
            <a:ext cx="7402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There are three people in my family.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我家有三口人。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792163" y="216376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3" name="文本框 17"/>
          <p:cNvSpPr txBox="1">
            <a:spLocks noChangeArrowheads="1"/>
          </p:cNvSpPr>
          <p:nvPr/>
        </p:nvSpPr>
        <p:spPr bwMode="auto">
          <a:xfrm>
            <a:off x="684213" y="1296988"/>
            <a:ext cx="6529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 / piːpl/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人们［四会］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4" name="矩形 4"/>
          <p:cNvSpPr>
            <a:spLocks noChangeArrowheads="1"/>
          </p:cNvSpPr>
          <p:nvPr/>
        </p:nvSpPr>
        <p:spPr bwMode="auto">
          <a:xfrm>
            <a:off x="762000" y="4195763"/>
            <a:ext cx="204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归类记忆法：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595563" y="3962400"/>
            <a:ext cx="681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常见的单复数同形的词还有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fish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鱼，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sheep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羊等。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6" name="矩形 1"/>
          <p:cNvSpPr>
            <a:spLocks noChangeArrowheads="1"/>
          </p:cNvSpPr>
          <p:nvPr/>
        </p:nvSpPr>
        <p:spPr bwMode="auto">
          <a:xfrm>
            <a:off x="738188" y="4948238"/>
            <a:ext cx="173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其他意义：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295525" y="4670425"/>
            <a:ext cx="6035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民族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298" name="组合 1"/>
          <p:cNvGrpSpPr/>
          <p:nvPr/>
        </p:nvGrpSpPr>
        <p:grpSpPr bwMode="auto">
          <a:xfrm>
            <a:off x="712788" y="2630488"/>
            <a:ext cx="1757362" cy="1190625"/>
            <a:chOff x="603250" y="3113088"/>
            <a:chExt cx="1917700" cy="1485900"/>
          </a:xfrm>
        </p:grpSpPr>
        <p:pic>
          <p:nvPicPr>
            <p:cNvPr id="12300" name="图片 3" descr="泡泡1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文本框 2"/>
            <p:cNvSpPr txBox="1">
              <a:spLocks noChangeArrowheads="1"/>
            </p:cNvSpPr>
            <p:nvPr/>
          </p:nvSpPr>
          <p:spPr bwMode="auto">
            <a:xfrm>
              <a:off x="838227" y="3260572"/>
              <a:ext cx="1344267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  <a:p>
              <a:pPr algn="ctr"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Hei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  <a:sym typeface="Calibri" panose="020F0502020204030204" pitchFamily="34" charset="0"/>
              </a:endParaRPr>
            </a:p>
          </p:txBody>
        </p:sp>
      </p:grp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2362200" y="3359150"/>
            <a:ext cx="587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的复数形式还是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people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22" grpId="0"/>
      <p:bldP spid="27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全屏显示(4:3)</PresentationFormat>
  <Paragraphs>177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Adobe 黑体 Std R</vt:lpstr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CE1379A68771494BAFAAE00F7A403FF6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