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91" r:id="rId2"/>
    <p:sldId id="264" r:id="rId3"/>
    <p:sldId id="593" r:id="rId4"/>
    <p:sldId id="359" r:id="rId5"/>
    <p:sldId id="652" r:id="rId6"/>
    <p:sldId id="653" r:id="rId7"/>
    <p:sldId id="654" r:id="rId8"/>
    <p:sldId id="655" r:id="rId9"/>
    <p:sldId id="659" r:id="rId10"/>
    <p:sldId id="657" r:id="rId11"/>
    <p:sldId id="435" r:id="rId12"/>
    <p:sldId id="436" r:id="rId13"/>
    <p:sldId id="668" r:id="rId14"/>
    <p:sldId id="669" r:id="rId15"/>
    <p:sldId id="347" r:id="rId16"/>
    <p:sldId id="293" r:id="rId17"/>
    <p:sldId id="670" r:id="rId18"/>
    <p:sldId id="671" r:id="rId19"/>
    <p:sldId id="672" r:id="rId20"/>
    <p:sldId id="673" r:id="rId21"/>
    <p:sldId id="674" r:id="rId22"/>
    <p:sldId id="675" r:id="rId23"/>
    <p:sldId id="515" r:id="rId24"/>
    <p:sldId id="521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OPPOSans R" panose="02010600030101010101" charset="-122"/>
      <p:regular r:id="rId33"/>
    </p:embeddedFont>
    <p:embeddedFont>
      <p:font typeface="OPPOSans H" panose="02010600030101010101" charset="-122"/>
      <p:regular r:id="rId34"/>
    </p:embeddedFont>
    <p:embeddedFont>
      <p:font typeface="OPPOSans B" panose="02010600030101010101" charset="-122"/>
      <p:regular r:id="rId35"/>
    </p:embeddedFont>
    <p:embeddedFont>
      <p:font typeface="等线" panose="02010600030101010101" pitchFamily="2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C7"/>
    <a:srgbClr val="2BA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04228" y="1721467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06121" y="4575636"/>
            <a:ext cx="6607660" cy="520412"/>
            <a:chOff x="4525670" y="4426857"/>
            <a:chExt cx="6607660" cy="520412"/>
          </a:xfrm>
        </p:grpSpPr>
        <p:sp>
          <p:nvSpPr>
            <p:cNvPr id="8" name="文本框 7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PPT818</a:t>
              </a:r>
              <a:endParaRPr lang="zh-CN" altLang="en-US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907280" y="3688765"/>
            <a:ext cx="675355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USING THE TRANSLATION, ROTATION DESIGN PATTERN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pitchFamily="49" charset="-122"/>
              <a:sym typeface="OPPOSans R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-474842" y="698769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956513" y="1221065"/>
            <a:ext cx="6509705" cy="2176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46498" y="2396827"/>
            <a:ext cx="4926904" cy="0"/>
          </a:xfrm>
          <a:prstGeom prst="line">
            <a:avLst/>
          </a:prstGeom>
          <a:ln w="6350">
            <a:gradFill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030824" y="2778840"/>
            <a:ext cx="78016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5.3 </a:t>
            </a:r>
            <a:r>
              <a:rPr lang="zh-CN" altLang="en-US" sz="40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利用平移、旋转设计图案</a:t>
            </a:r>
          </a:p>
        </p:txBody>
      </p:sp>
      <p:sp>
        <p:nvSpPr>
          <p:cNvPr id="16" name="箭头: 五边形 15"/>
          <p:cNvSpPr/>
          <p:nvPr/>
        </p:nvSpPr>
        <p:spPr>
          <a:xfrm>
            <a:off x="5060078" y="1098657"/>
            <a:ext cx="6873240" cy="231238"/>
          </a:xfrm>
          <a:prstGeom prst="homePlate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 flipV="1">
            <a:off x="5512325" y="539682"/>
            <a:ext cx="6011577" cy="417603"/>
          </a:xfrm>
          <a:prstGeom prst="homePlate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62"/>
          <p:cNvGrpSpPr/>
          <p:nvPr/>
        </p:nvGrpSpPr>
        <p:grpSpPr bwMode="auto">
          <a:xfrm>
            <a:off x="2873376" y="1214438"/>
            <a:ext cx="6605586" cy="2060575"/>
            <a:chOff x="2895644" y="451334"/>
            <a:chExt cx="5079022" cy="1584700"/>
          </a:xfrm>
        </p:grpSpPr>
        <p:sp>
          <p:nvSpPr>
            <p:cNvPr id="15362" name="AutoShape 27"/>
            <p:cNvSpPr>
              <a:spLocks noChangeArrowheads="1"/>
            </p:cNvSpPr>
            <p:nvPr/>
          </p:nvSpPr>
          <p:spPr bwMode="auto">
            <a:xfrm>
              <a:off x="2895644" y="743123"/>
              <a:ext cx="3708261" cy="625944"/>
            </a:xfrm>
            <a:prstGeom prst="wedgeRoundRectCallout">
              <a:avLst>
                <a:gd name="adj1" fmla="val 58935"/>
                <a:gd name="adj2" fmla="val -11157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还有其他的答案吗？</a:t>
              </a:r>
            </a:p>
          </p:txBody>
        </p:sp>
        <p:pic>
          <p:nvPicPr>
            <p:cNvPr id="15363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793" y="451334"/>
              <a:ext cx="1246873" cy="158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57"/>
          <p:cNvGrpSpPr/>
          <p:nvPr/>
        </p:nvGrpSpPr>
        <p:grpSpPr bwMode="auto">
          <a:xfrm>
            <a:off x="1009651" y="3155950"/>
            <a:ext cx="2708275" cy="2730500"/>
            <a:chOff x="306435" y="2043972"/>
            <a:chExt cx="2080826" cy="2098676"/>
          </a:xfrm>
        </p:grpSpPr>
        <p:grpSp>
          <p:nvGrpSpPr>
            <p:cNvPr id="15365" name="组合 240"/>
            <p:cNvGrpSpPr/>
            <p:nvPr/>
          </p:nvGrpSpPr>
          <p:grpSpPr bwMode="auto">
            <a:xfrm rot="10800000">
              <a:off x="1357054" y="2343156"/>
              <a:ext cx="525463" cy="1563688"/>
              <a:chOff x="3589348" y="2329723"/>
              <a:chExt cx="525463" cy="1563688"/>
            </a:xfrm>
          </p:grpSpPr>
          <p:sp>
            <p:nvSpPr>
              <p:cNvPr id="226" name="直角三角形 225"/>
              <p:cNvSpPr/>
              <p:nvPr/>
            </p:nvSpPr>
            <p:spPr bwMode="auto">
              <a:xfrm rot="5400000" flipH="1" flipV="1">
                <a:off x="3599835" y="2330117"/>
                <a:ext cx="524669" cy="525695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3599322" y="2856519"/>
                <a:ext cx="525695" cy="5258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直角三角形 234"/>
              <p:cNvSpPr/>
              <p:nvPr/>
            </p:nvSpPr>
            <p:spPr bwMode="auto">
              <a:xfrm flipH="1" flipV="1">
                <a:off x="3599322" y="3371427"/>
                <a:ext cx="525695" cy="52589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38" name="任意多边形 237"/>
            <p:cNvSpPr/>
            <p:nvPr/>
          </p:nvSpPr>
          <p:spPr bwMode="auto">
            <a:xfrm rot="16200000">
              <a:off x="1583889" y="3108658"/>
              <a:ext cx="1049338" cy="525696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2" name="任意多边形 241"/>
            <p:cNvSpPr/>
            <p:nvPr/>
          </p:nvSpPr>
          <p:spPr bwMode="auto">
            <a:xfrm rot="5400000">
              <a:off x="1580225" y="2601070"/>
              <a:ext cx="1073741" cy="511058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71" name="组合 218"/>
            <p:cNvGrpSpPr/>
            <p:nvPr/>
          </p:nvGrpSpPr>
          <p:grpSpPr bwMode="auto">
            <a:xfrm>
              <a:off x="306435" y="2043972"/>
              <a:ext cx="1050171" cy="1050558"/>
              <a:chOff x="3200436" y="-1"/>
              <a:chExt cx="1050171" cy="1050558"/>
            </a:xfrm>
          </p:grpSpPr>
          <p:sp>
            <p:nvSpPr>
              <p:cNvPr id="220" name="直角三角形 219"/>
              <p:cNvSpPr/>
              <p:nvPr/>
            </p:nvSpPr>
            <p:spPr bwMode="auto">
              <a:xfrm rot="16200000">
                <a:off x="3200243" y="192"/>
                <a:ext cx="1050558" cy="1050171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99" name="TextBox 240"/>
              <p:cNvSpPr txBox="1"/>
              <p:nvPr/>
            </p:nvSpPr>
            <p:spPr>
              <a:xfrm>
                <a:off x="3733450" y="438037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374" name="组合 221"/>
            <p:cNvGrpSpPr/>
            <p:nvPr/>
          </p:nvGrpSpPr>
          <p:grpSpPr bwMode="auto">
            <a:xfrm>
              <a:off x="306435" y="3092090"/>
              <a:ext cx="1050171" cy="1050558"/>
              <a:chOff x="3200436" y="1048117"/>
              <a:chExt cx="1050171" cy="1050558"/>
            </a:xfrm>
          </p:grpSpPr>
          <p:sp>
            <p:nvSpPr>
              <p:cNvPr id="223" name="直角三角形 222"/>
              <p:cNvSpPr/>
              <p:nvPr/>
            </p:nvSpPr>
            <p:spPr bwMode="auto">
              <a:xfrm flipH="1" flipV="1">
                <a:off x="3200436" y="1048117"/>
                <a:ext cx="1050171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02" name="TextBox 241"/>
              <p:cNvSpPr txBox="1"/>
              <p:nvPr/>
            </p:nvSpPr>
            <p:spPr>
              <a:xfrm>
                <a:off x="3705396" y="1218940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503" name="TextBox 242"/>
            <p:cNvSpPr txBox="1"/>
            <p:nvPr/>
          </p:nvSpPr>
          <p:spPr>
            <a:xfrm>
              <a:off x="1345628" y="3311719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4" name="TextBox 243"/>
            <p:cNvSpPr txBox="1"/>
            <p:nvPr/>
          </p:nvSpPr>
          <p:spPr>
            <a:xfrm>
              <a:off x="1426129" y="2890763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5" name="TextBox 244"/>
            <p:cNvSpPr txBox="1"/>
            <p:nvPr/>
          </p:nvSpPr>
          <p:spPr>
            <a:xfrm>
              <a:off x="1959143" y="2604026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6" name="TextBox 245"/>
            <p:cNvSpPr txBox="1"/>
            <p:nvPr/>
          </p:nvSpPr>
          <p:spPr>
            <a:xfrm>
              <a:off x="1356606" y="2485670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7" name="TextBox 246"/>
            <p:cNvSpPr txBox="1"/>
            <p:nvPr/>
          </p:nvSpPr>
          <p:spPr>
            <a:xfrm>
              <a:off x="2006711" y="3148218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361"/>
          <p:cNvGrpSpPr/>
          <p:nvPr/>
        </p:nvGrpSpPr>
        <p:grpSpPr bwMode="auto">
          <a:xfrm>
            <a:off x="4708525" y="3209925"/>
            <a:ext cx="2774950" cy="2730500"/>
            <a:chOff x="2895634" y="1962165"/>
            <a:chExt cx="2133554" cy="2098676"/>
          </a:xfrm>
        </p:grpSpPr>
        <p:grpSp>
          <p:nvGrpSpPr>
            <p:cNvPr id="15383" name="组合 259"/>
            <p:cNvGrpSpPr/>
            <p:nvPr/>
          </p:nvGrpSpPr>
          <p:grpSpPr bwMode="auto">
            <a:xfrm rot="10800000">
              <a:off x="3946253" y="2261349"/>
              <a:ext cx="525463" cy="1563688"/>
              <a:chOff x="3589348" y="2329723"/>
              <a:chExt cx="525463" cy="1563688"/>
            </a:xfrm>
          </p:grpSpPr>
          <p:sp>
            <p:nvSpPr>
              <p:cNvPr id="274" name="直角三角形 273"/>
              <p:cNvSpPr/>
              <p:nvPr/>
            </p:nvSpPr>
            <p:spPr bwMode="auto">
              <a:xfrm rot="5400000" flipH="1" flipV="1">
                <a:off x="3592205" y="2330542"/>
                <a:ext cx="524669" cy="524845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601881" y="2856519"/>
                <a:ext cx="524845" cy="5258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直角三角形 275"/>
              <p:cNvSpPr/>
              <p:nvPr/>
            </p:nvSpPr>
            <p:spPr bwMode="auto">
              <a:xfrm flipH="1" flipV="1">
                <a:off x="3601881" y="3371427"/>
                <a:ext cx="524845" cy="52589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61" name="任意多边形 260"/>
            <p:cNvSpPr/>
            <p:nvPr/>
          </p:nvSpPr>
          <p:spPr bwMode="auto">
            <a:xfrm rot="16200000">
              <a:off x="4211583" y="2520911"/>
              <a:ext cx="1049338" cy="524845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2" name="任意多边形 261"/>
            <p:cNvSpPr/>
            <p:nvPr/>
          </p:nvSpPr>
          <p:spPr bwMode="auto">
            <a:xfrm rot="16200000" flipH="1">
              <a:off x="4197549" y="3052293"/>
              <a:ext cx="1066420" cy="511419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89" name="组合 262"/>
            <p:cNvGrpSpPr/>
            <p:nvPr/>
          </p:nvGrpSpPr>
          <p:grpSpPr bwMode="auto">
            <a:xfrm>
              <a:off x="2895634" y="1962165"/>
              <a:ext cx="1050910" cy="1050558"/>
              <a:chOff x="3200436" y="-1"/>
              <a:chExt cx="1050910" cy="1050558"/>
            </a:xfrm>
          </p:grpSpPr>
          <p:sp>
            <p:nvSpPr>
              <p:cNvPr id="272" name="直角三角形 271"/>
              <p:cNvSpPr/>
              <p:nvPr/>
            </p:nvSpPr>
            <p:spPr bwMode="auto">
              <a:xfrm rot="16200000">
                <a:off x="3200612" y="-177"/>
                <a:ext cx="1050558" cy="105091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17" name="TextBox 240"/>
              <p:cNvSpPr txBox="1"/>
              <p:nvPr/>
            </p:nvSpPr>
            <p:spPr>
              <a:xfrm>
                <a:off x="3733825" y="438037"/>
                <a:ext cx="380817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392" name="组合 263"/>
            <p:cNvGrpSpPr/>
            <p:nvPr/>
          </p:nvGrpSpPr>
          <p:grpSpPr bwMode="auto">
            <a:xfrm>
              <a:off x="2895634" y="3010283"/>
              <a:ext cx="1050910" cy="1050558"/>
              <a:chOff x="3200436" y="1048117"/>
              <a:chExt cx="1050910" cy="1050558"/>
            </a:xfrm>
          </p:grpSpPr>
          <p:sp>
            <p:nvSpPr>
              <p:cNvPr id="270" name="直角三角形 269"/>
              <p:cNvSpPr/>
              <p:nvPr/>
            </p:nvSpPr>
            <p:spPr bwMode="auto">
              <a:xfrm flipH="1" flipV="1">
                <a:off x="3200436" y="1048117"/>
                <a:ext cx="1050910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20" name="TextBox 241"/>
              <p:cNvSpPr txBox="1"/>
              <p:nvPr/>
            </p:nvSpPr>
            <p:spPr>
              <a:xfrm>
                <a:off x="3705751" y="1218940"/>
                <a:ext cx="380817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521" name="TextBox 242"/>
            <p:cNvSpPr txBox="1"/>
            <p:nvPr/>
          </p:nvSpPr>
          <p:spPr>
            <a:xfrm>
              <a:off x="3934338" y="3229912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2" name="TextBox 243"/>
            <p:cNvSpPr txBox="1"/>
            <p:nvPr/>
          </p:nvSpPr>
          <p:spPr>
            <a:xfrm>
              <a:off x="4014896" y="2808956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3" name="TextBox 244"/>
            <p:cNvSpPr txBox="1"/>
            <p:nvPr/>
          </p:nvSpPr>
          <p:spPr>
            <a:xfrm>
              <a:off x="4517770" y="3010283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4" name="TextBox 245"/>
            <p:cNvSpPr txBox="1"/>
            <p:nvPr/>
          </p:nvSpPr>
          <p:spPr>
            <a:xfrm>
              <a:off x="3946544" y="2403863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5" name="TextBox 246"/>
            <p:cNvSpPr txBox="1"/>
            <p:nvPr/>
          </p:nvSpPr>
          <p:spPr>
            <a:xfrm>
              <a:off x="4648371" y="2590548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3" name="组合 360"/>
          <p:cNvGrpSpPr/>
          <p:nvPr/>
        </p:nvGrpSpPr>
        <p:grpSpPr bwMode="auto">
          <a:xfrm>
            <a:off x="8212139" y="3209925"/>
            <a:ext cx="2840037" cy="2730500"/>
            <a:chOff x="5829210" y="1962165"/>
            <a:chExt cx="2182063" cy="2098676"/>
          </a:xfrm>
        </p:grpSpPr>
        <p:grpSp>
          <p:nvGrpSpPr>
            <p:cNvPr id="15401" name="组合 338"/>
            <p:cNvGrpSpPr/>
            <p:nvPr/>
          </p:nvGrpSpPr>
          <p:grpSpPr bwMode="auto">
            <a:xfrm>
              <a:off x="5829210" y="1962165"/>
              <a:ext cx="1050171" cy="1050558"/>
              <a:chOff x="3200436" y="-1"/>
              <a:chExt cx="1050171" cy="1050558"/>
            </a:xfrm>
          </p:grpSpPr>
          <p:sp>
            <p:nvSpPr>
              <p:cNvPr id="340" name="直角三角形 339"/>
              <p:cNvSpPr/>
              <p:nvPr/>
            </p:nvSpPr>
            <p:spPr bwMode="auto">
              <a:xfrm rot="16200000">
                <a:off x="3200243" y="192"/>
                <a:ext cx="1050558" cy="1050171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29" name="TextBox 240"/>
              <p:cNvSpPr txBox="1"/>
              <p:nvPr/>
            </p:nvSpPr>
            <p:spPr>
              <a:xfrm>
                <a:off x="3733449" y="438037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04" name="组合 341"/>
            <p:cNvGrpSpPr/>
            <p:nvPr/>
          </p:nvGrpSpPr>
          <p:grpSpPr bwMode="auto">
            <a:xfrm>
              <a:off x="5829210" y="3010283"/>
              <a:ext cx="1050171" cy="1050558"/>
              <a:chOff x="3200436" y="1048117"/>
              <a:chExt cx="1050171" cy="1050558"/>
            </a:xfrm>
          </p:grpSpPr>
          <p:sp>
            <p:nvSpPr>
              <p:cNvPr id="343" name="直角三角形 342"/>
              <p:cNvSpPr/>
              <p:nvPr/>
            </p:nvSpPr>
            <p:spPr bwMode="auto">
              <a:xfrm flipH="1" flipV="1">
                <a:off x="3200436" y="1048117"/>
                <a:ext cx="1050171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2" name="TextBox 241"/>
              <p:cNvSpPr txBox="1"/>
              <p:nvPr/>
            </p:nvSpPr>
            <p:spPr>
              <a:xfrm>
                <a:off x="3705396" y="1218940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07" name="组合 344"/>
            <p:cNvGrpSpPr/>
            <p:nvPr/>
          </p:nvGrpSpPr>
          <p:grpSpPr bwMode="auto">
            <a:xfrm>
              <a:off x="7401418" y="2211078"/>
              <a:ext cx="609855" cy="717946"/>
              <a:chOff x="4762281" y="285487"/>
              <a:chExt cx="609855" cy="717946"/>
            </a:xfrm>
          </p:grpSpPr>
          <p:sp>
            <p:nvSpPr>
              <p:cNvPr id="346" name="直角三角形 345"/>
              <p:cNvSpPr/>
              <p:nvPr/>
            </p:nvSpPr>
            <p:spPr bwMode="auto">
              <a:xfrm rot="5400000" flipH="1" flipV="1">
                <a:off x="4762184" y="285584"/>
                <a:ext cx="525889" cy="525696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5" name="TextBox 242"/>
              <p:cNvSpPr txBox="1"/>
              <p:nvPr/>
            </p:nvSpPr>
            <p:spPr>
              <a:xfrm>
                <a:off x="4990367" y="438008"/>
                <a:ext cx="381769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10" name="组合 347"/>
            <p:cNvGrpSpPr/>
            <p:nvPr/>
          </p:nvGrpSpPr>
          <p:grpSpPr bwMode="auto">
            <a:xfrm>
              <a:off x="7401417" y="2735747"/>
              <a:ext cx="525696" cy="583728"/>
              <a:chOff x="4762280" y="810156"/>
              <a:chExt cx="525696" cy="583728"/>
            </a:xfrm>
          </p:grpSpPr>
          <p:sp>
            <p:nvSpPr>
              <p:cNvPr id="349" name="矩形 348"/>
              <p:cNvSpPr/>
              <p:nvPr/>
            </p:nvSpPr>
            <p:spPr bwMode="auto">
              <a:xfrm>
                <a:off x="4762280" y="810156"/>
                <a:ext cx="525696" cy="52466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8" name="TextBox 243"/>
              <p:cNvSpPr txBox="1"/>
              <p:nvPr/>
            </p:nvSpPr>
            <p:spPr>
              <a:xfrm>
                <a:off x="4857418" y="828459"/>
                <a:ext cx="38177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2" name="任意多边形 351"/>
            <p:cNvSpPr/>
            <p:nvPr/>
          </p:nvSpPr>
          <p:spPr bwMode="auto">
            <a:xfrm rot="5400000" flipH="1">
              <a:off x="6623050" y="2474727"/>
              <a:ext cx="1040796" cy="511059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40" name="TextBox 244"/>
            <p:cNvSpPr txBox="1"/>
            <p:nvPr/>
          </p:nvSpPr>
          <p:spPr>
            <a:xfrm>
              <a:off x="7009890" y="2495376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415" name="组合 353"/>
            <p:cNvGrpSpPr/>
            <p:nvPr/>
          </p:nvGrpSpPr>
          <p:grpSpPr bwMode="auto">
            <a:xfrm>
              <a:off x="7401417" y="3173785"/>
              <a:ext cx="600098" cy="601538"/>
              <a:chOff x="4762280" y="1248194"/>
              <a:chExt cx="600098" cy="601538"/>
            </a:xfrm>
          </p:grpSpPr>
          <p:sp>
            <p:nvSpPr>
              <p:cNvPr id="355" name="直角三角形 354"/>
              <p:cNvSpPr/>
              <p:nvPr/>
            </p:nvSpPr>
            <p:spPr bwMode="auto">
              <a:xfrm flipH="1" flipV="1">
                <a:off x="4762280" y="1325063"/>
                <a:ext cx="525696" cy="524669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43" name="TextBox 245"/>
              <p:cNvSpPr txBox="1"/>
              <p:nvPr/>
            </p:nvSpPr>
            <p:spPr>
              <a:xfrm>
                <a:off x="4981828" y="1248194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18" name="组合 356"/>
            <p:cNvGrpSpPr/>
            <p:nvPr/>
          </p:nvGrpSpPr>
          <p:grpSpPr bwMode="auto">
            <a:xfrm>
              <a:off x="6887920" y="2721105"/>
              <a:ext cx="524475" cy="1049338"/>
              <a:chOff x="4248906" y="285757"/>
              <a:chExt cx="524475" cy="1049338"/>
            </a:xfrm>
          </p:grpSpPr>
          <p:sp>
            <p:nvSpPr>
              <p:cNvPr id="358" name="任意多边形 357"/>
              <p:cNvSpPr/>
              <p:nvPr/>
            </p:nvSpPr>
            <p:spPr bwMode="auto">
              <a:xfrm rot="5400000">
                <a:off x="3986475" y="548188"/>
                <a:ext cx="1049338" cy="524475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46" name="TextBox 246"/>
              <p:cNvSpPr txBox="1"/>
              <p:nvPr/>
            </p:nvSpPr>
            <p:spPr>
              <a:xfrm>
                <a:off x="4276958" y="581036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"/>
          <p:cNvSpPr txBox="1">
            <a:spLocks noChangeArrowheads="1"/>
          </p:cNvSpPr>
          <p:nvPr/>
        </p:nvSpPr>
        <p:spPr bwMode="auto">
          <a:xfrm>
            <a:off x="589270" y="2181840"/>
            <a:ext cx="10929630" cy="1705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利用七巧板，把每块板通过平移或旋转可以拼出一些简单而美丽的图案。运用平移时，要确定平移的格数和方向；运用旋转时，要确定旋转点、旋转方向和旋转角度。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82550" y="1490970"/>
            <a:ext cx="97409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左图是被打乱的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张图片，怎样才能还原成右图？</a:t>
            </a:r>
          </a:p>
        </p:txBody>
      </p:sp>
      <p:pic>
        <p:nvPicPr>
          <p:cNvPr id="18438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1151"/>
            <a:ext cx="31051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7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903538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8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6" y="2882901"/>
            <a:ext cx="1495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9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473576"/>
            <a:ext cx="1543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437064"/>
            <a:ext cx="1504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5992813" y="4275138"/>
            <a:ext cx="6096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220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23101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5275 -0.23101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9242 -0.22055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555370"/>
            <a:ext cx="44751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7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944556"/>
            <a:ext cx="22240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6" y="3944557"/>
            <a:ext cx="21558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555369"/>
            <a:ext cx="2224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6" y="1555369"/>
            <a:ext cx="21685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6003926" y="3738182"/>
            <a:ext cx="627063" cy="30162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363183"/>
            <a:ext cx="44751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413" y="3663609"/>
            <a:ext cx="22225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4" y="3650909"/>
            <a:ext cx="21542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1522071"/>
            <a:ext cx="2224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6003926" y="3430247"/>
            <a:ext cx="627063" cy="30162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0486" name="Picture 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9989" y="1536360"/>
            <a:ext cx="2168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文本框 3"/>
          <p:cNvSpPr txBox="1">
            <a:spLocks noChangeArrowheads="1"/>
          </p:cNvSpPr>
          <p:nvPr/>
        </p:nvSpPr>
        <p:spPr bwMode="auto">
          <a:xfrm>
            <a:off x="1163639" y="1506583"/>
            <a:ext cx="100488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判断：图形          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只能通过“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”旋转得到。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（       ）                       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316352" y="3877104"/>
            <a:ext cx="10202548" cy="1147335"/>
            <a:chOff x="1378" y="6563"/>
            <a:chExt cx="16066" cy="1806"/>
          </a:xfrm>
        </p:grpSpPr>
        <p:pic>
          <p:nvPicPr>
            <p:cNvPr id="21507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19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文本框 5"/>
            <p:cNvSpPr txBox="1">
              <a:spLocks noChangeArrowheads="1"/>
            </p:cNvSpPr>
            <p:nvPr/>
          </p:nvSpPr>
          <p:spPr bwMode="auto">
            <a:xfrm>
              <a:off x="1450" y="7211"/>
              <a:ext cx="15994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上面的图形不仅可以通过旋转得到，也可以通过旋转和轴对称相结合得到。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98094" y="2197789"/>
            <a:ext cx="1160463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40536" y="2217413"/>
            <a:ext cx="11620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7615" y="2362671"/>
            <a:ext cx="2486025" cy="73565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pic>
        <p:nvPicPr>
          <p:cNvPr id="21513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02" y="1255758"/>
            <a:ext cx="15906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86" y="1769057"/>
            <a:ext cx="1095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0"/>
          <p:cNvSpPr txBox="1">
            <a:spLocks noChangeArrowheads="1"/>
          </p:cNvSpPr>
          <p:nvPr/>
        </p:nvSpPr>
        <p:spPr bwMode="auto">
          <a:xfrm>
            <a:off x="938213" y="1258249"/>
            <a:ext cx="85407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观察下面三组图形，你能发现什么？</a:t>
            </a:r>
          </a:p>
        </p:txBody>
      </p:sp>
      <p:sp>
        <p:nvSpPr>
          <p:cNvPr id="336" name="矩形 335"/>
          <p:cNvSpPr/>
          <p:nvPr/>
        </p:nvSpPr>
        <p:spPr>
          <a:xfrm>
            <a:off x="1200150" y="4743451"/>
            <a:ext cx="9423400" cy="735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怎样通过平移或旋转使每组图形变成一个正方形？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2533" name="组合 28"/>
          <p:cNvGrpSpPr/>
          <p:nvPr/>
        </p:nvGrpSpPr>
        <p:grpSpPr bwMode="auto">
          <a:xfrm>
            <a:off x="1681163" y="2276475"/>
            <a:ext cx="8094662" cy="2228850"/>
            <a:chOff x="1200150" y="1547649"/>
            <a:chExt cx="7899960" cy="2075026"/>
          </a:xfrm>
        </p:grpSpPr>
        <p:grpSp>
          <p:nvGrpSpPr>
            <p:cNvPr id="22534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20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40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2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615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696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4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3306763" y="2557464"/>
            <a:ext cx="544512" cy="839787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>
            <a:off x="5192713" y="2559051"/>
            <a:ext cx="550862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072313" y="2563813"/>
            <a:ext cx="817562" cy="825500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770188" y="3390901"/>
            <a:ext cx="546100" cy="841375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464175" y="3397251"/>
            <a:ext cx="552450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7893051" y="3389314"/>
            <a:ext cx="817563" cy="827087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36913" y="5373939"/>
            <a:ext cx="350996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先标上序号。</a:t>
            </a:r>
          </a:p>
        </p:txBody>
      </p:sp>
      <p:sp>
        <p:nvSpPr>
          <p:cNvPr id="280" name="矩形 279"/>
          <p:cNvSpPr>
            <a:spLocks noChangeArrowheads="1"/>
          </p:cNvSpPr>
          <p:nvPr/>
        </p:nvSpPr>
        <p:spPr bwMode="auto">
          <a:xfrm>
            <a:off x="3236913" y="2565401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  <p:sp>
        <p:nvSpPr>
          <p:cNvPr id="281" name="矩形 280"/>
          <p:cNvSpPr>
            <a:spLocks noChangeArrowheads="1"/>
          </p:cNvSpPr>
          <p:nvPr/>
        </p:nvSpPr>
        <p:spPr bwMode="auto">
          <a:xfrm>
            <a:off x="7348538" y="2462213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287" name="矩形 286"/>
          <p:cNvSpPr>
            <a:spLocks noChangeArrowheads="1"/>
          </p:cNvSpPr>
          <p:nvPr/>
        </p:nvSpPr>
        <p:spPr bwMode="auto">
          <a:xfrm>
            <a:off x="5133975" y="2474914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0" grpId="0"/>
      <p:bldP spid="281" grpId="0"/>
      <p:bldP spid="2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28"/>
          <p:cNvGrpSpPr/>
          <p:nvPr/>
        </p:nvGrpSpPr>
        <p:grpSpPr bwMode="auto">
          <a:xfrm>
            <a:off x="1723443" y="1514476"/>
            <a:ext cx="8094662" cy="2228850"/>
            <a:chOff x="1200150" y="1547649"/>
            <a:chExt cx="7899960" cy="2075026"/>
          </a:xfrm>
        </p:grpSpPr>
        <p:grpSp>
          <p:nvGrpSpPr>
            <p:cNvPr id="23554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3635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3716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2531480" y="2635252"/>
            <a:ext cx="546100" cy="839787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 rot="10800000">
            <a:off x="5769980" y="2628901"/>
            <a:ext cx="552450" cy="842962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928981" y="2633664"/>
            <a:ext cx="817563" cy="823913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812468" y="2628901"/>
            <a:ext cx="546100" cy="842962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506456" y="2635252"/>
            <a:ext cx="550863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7933743" y="2627313"/>
            <a:ext cx="819150" cy="827088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803" name="矩形 279"/>
          <p:cNvSpPr>
            <a:spLocks noChangeArrowheads="1"/>
          </p:cNvSpPr>
          <p:nvPr/>
        </p:nvSpPr>
        <p:spPr bwMode="auto">
          <a:xfrm>
            <a:off x="2499730" y="2636839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  <p:sp>
        <p:nvSpPr>
          <p:cNvPr id="23804" name="矩形 280"/>
          <p:cNvSpPr>
            <a:spLocks noChangeArrowheads="1"/>
          </p:cNvSpPr>
          <p:nvPr/>
        </p:nvSpPr>
        <p:spPr bwMode="auto">
          <a:xfrm>
            <a:off x="8205205" y="2532064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23805" name="矩形 286"/>
          <p:cNvSpPr>
            <a:spLocks noChangeArrowheads="1"/>
          </p:cNvSpPr>
          <p:nvPr/>
        </p:nvSpPr>
        <p:spPr bwMode="auto">
          <a:xfrm>
            <a:off x="5769980" y="2914652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39876" y="3743326"/>
            <a:ext cx="9642475" cy="220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把①先向左平移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格，再向下平移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格；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把②绕右下顶点旋转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180°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，再向右平移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格；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把③先向右平移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格，再向下平移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矩形 335"/>
          <p:cNvSpPr/>
          <p:nvPr/>
        </p:nvSpPr>
        <p:spPr>
          <a:xfrm>
            <a:off x="871538" y="4332288"/>
            <a:ext cx="10107612" cy="735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通过平移或旋转，你还能把每组图形分别变成什么图形？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4578" name="组合 28"/>
          <p:cNvGrpSpPr/>
          <p:nvPr/>
        </p:nvGrpSpPr>
        <p:grpSpPr bwMode="auto">
          <a:xfrm>
            <a:off x="1897063" y="1572531"/>
            <a:ext cx="8094662" cy="2228850"/>
            <a:chOff x="1200150" y="1547649"/>
            <a:chExt cx="7899960" cy="2075026"/>
          </a:xfrm>
        </p:grpSpPr>
        <p:grpSp>
          <p:nvGrpSpPr>
            <p:cNvPr id="24579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660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741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3522663" y="1853519"/>
            <a:ext cx="544512" cy="841375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>
            <a:off x="5408613" y="1855106"/>
            <a:ext cx="550862" cy="842962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286625" y="1859868"/>
            <a:ext cx="819150" cy="825500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986088" y="2686956"/>
            <a:ext cx="546100" cy="842962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680076" y="2693307"/>
            <a:ext cx="550863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8107363" y="2685368"/>
            <a:ext cx="819150" cy="827088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28"/>
          <p:cNvGrpSpPr/>
          <p:nvPr/>
        </p:nvGrpSpPr>
        <p:grpSpPr bwMode="auto">
          <a:xfrm>
            <a:off x="1920213" y="1438748"/>
            <a:ext cx="8094662" cy="2228850"/>
            <a:chOff x="1200150" y="1547649"/>
            <a:chExt cx="7899960" cy="2075026"/>
          </a:xfrm>
        </p:grpSpPr>
        <p:grpSp>
          <p:nvGrpSpPr>
            <p:cNvPr id="25602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683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764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5845" name="组合 5"/>
          <p:cNvGrpSpPr/>
          <p:nvPr/>
        </p:nvGrpSpPr>
        <p:grpSpPr bwMode="auto">
          <a:xfrm>
            <a:off x="3280700" y="2557935"/>
            <a:ext cx="1042988" cy="844550"/>
            <a:chOff x="4467" y="3754"/>
            <a:chExt cx="1643" cy="1330"/>
          </a:xfrm>
        </p:grpSpPr>
        <p:sp>
          <p:nvSpPr>
            <p:cNvPr id="279" name="任意多边形 278"/>
            <p:cNvSpPr/>
            <p:nvPr/>
          </p:nvSpPr>
          <p:spPr>
            <a:xfrm rot="10800000" flipH="1">
              <a:off x="5315" y="3754"/>
              <a:ext cx="795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4" name="任意多边形 283"/>
            <p:cNvSpPr/>
            <p:nvPr/>
          </p:nvSpPr>
          <p:spPr>
            <a:xfrm rot="10800000">
              <a:off x="4467" y="3759"/>
              <a:ext cx="860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48" name="组合 6"/>
          <p:cNvGrpSpPr/>
          <p:nvPr/>
        </p:nvGrpSpPr>
        <p:grpSpPr bwMode="auto">
          <a:xfrm>
            <a:off x="4896775" y="1726085"/>
            <a:ext cx="1085850" cy="844550"/>
            <a:chOff x="7441" y="2455"/>
            <a:chExt cx="1709" cy="1329"/>
          </a:xfrm>
        </p:grpSpPr>
        <p:sp>
          <p:nvSpPr>
            <p:cNvPr id="282" name="任意多边形 281"/>
            <p:cNvSpPr/>
            <p:nvPr/>
          </p:nvSpPr>
          <p:spPr>
            <a:xfrm>
              <a:off x="8283" y="2457"/>
              <a:ext cx="867" cy="1327"/>
            </a:xfrm>
            <a:custGeom>
              <a:avLst/>
              <a:gdLst>
                <a:gd name="connsiteX0" fmla="*/ 0 w 537587"/>
                <a:gd name="connsiteY0" fmla="*/ 0 h 783771"/>
                <a:gd name="connsiteX1" fmla="*/ 537587 w 537587"/>
                <a:gd name="connsiteY1" fmla="*/ 0 h 783771"/>
                <a:gd name="connsiteX2" fmla="*/ 537587 w 537587"/>
                <a:gd name="connsiteY2" fmla="*/ 251209 h 783771"/>
                <a:gd name="connsiteX3" fmla="*/ 271306 w 537587"/>
                <a:gd name="connsiteY3" fmla="*/ 512466 h 783771"/>
                <a:gd name="connsiteX4" fmla="*/ 261258 w 537587"/>
                <a:gd name="connsiteY4" fmla="*/ 783771 h 783771"/>
                <a:gd name="connsiteX5" fmla="*/ 0 w 537587"/>
                <a:gd name="connsiteY5" fmla="*/ 783771 h 783771"/>
                <a:gd name="connsiteX6" fmla="*/ 0 w 537587"/>
                <a:gd name="connsiteY6" fmla="*/ 0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87" h="783771">
                  <a:moveTo>
                    <a:pt x="0" y="0"/>
                  </a:moveTo>
                  <a:lnTo>
                    <a:pt x="537587" y="0"/>
                  </a:lnTo>
                  <a:lnTo>
                    <a:pt x="537587" y="251209"/>
                  </a:lnTo>
                  <a:lnTo>
                    <a:pt x="271306" y="512466"/>
                  </a:lnTo>
                  <a:lnTo>
                    <a:pt x="261258" y="783771"/>
                  </a:lnTo>
                  <a:lnTo>
                    <a:pt x="0" y="78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5" name="任意多边形 284"/>
            <p:cNvSpPr/>
            <p:nvPr/>
          </p:nvSpPr>
          <p:spPr>
            <a:xfrm flipH="1">
              <a:off x="7441" y="2455"/>
              <a:ext cx="842" cy="1327"/>
            </a:xfrm>
            <a:custGeom>
              <a:avLst/>
              <a:gdLst>
                <a:gd name="connsiteX0" fmla="*/ 0 w 537587"/>
                <a:gd name="connsiteY0" fmla="*/ 0 h 783771"/>
                <a:gd name="connsiteX1" fmla="*/ 537587 w 537587"/>
                <a:gd name="connsiteY1" fmla="*/ 0 h 783771"/>
                <a:gd name="connsiteX2" fmla="*/ 537587 w 537587"/>
                <a:gd name="connsiteY2" fmla="*/ 251209 h 783771"/>
                <a:gd name="connsiteX3" fmla="*/ 271306 w 537587"/>
                <a:gd name="connsiteY3" fmla="*/ 512466 h 783771"/>
                <a:gd name="connsiteX4" fmla="*/ 261258 w 537587"/>
                <a:gd name="connsiteY4" fmla="*/ 783771 h 783771"/>
                <a:gd name="connsiteX5" fmla="*/ 0 w 537587"/>
                <a:gd name="connsiteY5" fmla="*/ 783771 h 783771"/>
                <a:gd name="connsiteX6" fmla="*/ 0 w 537587"/>
                <a:gd name="connsiteY6" fmla="*/ 0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87" h="783771">
                  <a:moveTo>
                    <a:pt x="0" y="0"/>
                  </a:moveTo>
                  <a:lnTo>
                    <a:pt x="537587" y="0"/>
                  </a:lnTo>
                  <a:lnTo>
                    <a:pt x="537587" y="251209"/>
                  </a:lnTo>
                  <a:lnTo>
                    <a:pt x="271306" y="512466"/>
                  </a:lnTo>
                  <a:lnTo>
                    <a:pt x="261258" y="783771"/>
                  </a:lnTo>
                  <a:lnTo>
                    <a:pt x="0" y="78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51" name="组合 10"/>
          <p:cNvGrpSpPr/>
          <p:nvPr/>
        </p:nvGrpSpPr>
        <p:grpSpPr bwMode="auto">
          <a:xfrm>
            <a:off x="7316125" y="2551586"/>
            <a:ext cx="1631950" cy="830263"/>
            <a:chOff x="11251" y="3755"/>
            <a:chExt cx="2570" cy="1308"/>
          </a:xfrm>
        </p:grpSpPr>
        <p:sp>
          <p:nvSpPr>
            <p:cNvPr id="283" name="任意多边形 282"/>
            <p:cNvSpPr/>
            <p:nvPr/>
          </p:nvSpPr>
          <p:spPr>
            <a:xfrm>
              <a:off x="11251" y="3765"/>
              <a:ext cx="1290" cy="1298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6" name="任意多边形 285"/>
            <p:cNvSpPr/>
            <p:nvPr/>
          </p:nvSpPr>
          <p:spPr>
            <a:xfrm rot="10800000">
              <a:off x="12534" y="3755"/>
              <a:ext cx="1287" cy="1303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1" name="矩形 290"/>
          <p:cNvSpPr>
            <a:spLocks noChangeArrowheads="1"/>
          </p:cNvSpPr>
          <p:nvPr/>
        </p:nvSpPr>
        <p:spPr bwMode="auto">
          <a:xfrm>
            <a:off x="1663700" y="3944938"/>
            <a:ext cx="91313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通过平移或旋转，第一组可以变成平行四边形和梯形；第二组不能变成其他的基本图形；第三组可以变成平行四边形和三角形。</a:t>
            </a:r>
          </a:p>
        </p:txBody>
      </p:sp>
      <p:grpSp>
        <p:nvGrpSpPr>
          <p:cNvPr id="25855" name="组合 4"/>
          <p:cNvGrpSpPr/>
          <p:nvPr/>
        </p:nvGrpSpPr>
        <p:grpSpPr bwMode="auto">
          <a:xfrm>
            <a:off x="2186914" y="1716561"/>
            <a:ext cx="1087437" cy="842963"/>
            <a:chOff x="3173" y="2440"/>
            <a:chExt cx="1712" cy="1328"/>
          </a:xfrm>
        </p:grpSpPr>
        <p:sp>
          <p:nvSpPr>
            <p:cNvPr id="3" name="任意多边形 2"/>
            <p:cNvSpPr/>
            <p:nvPr/>
          </p:nvSpPr>
          <p:spPr>
            <a:xfrm>
              <a:off x="4033" y="2445"/>
              <a:ext cx="852" cy="1323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0800000">
              <a:off x="3173" y="2440"/>
              <a:ext cx="860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58" name="组合 9"/>
          <p:cNvGrpSpPr/>
          <p:nvPr/>
        </p:nvGrpSpPr>
        <p:grpSpPr bwMode="auto">
          <a:xfrm>
            <a:off x="8132101" y="1445099"/>
            <a:ext cx="1635125" cy="827087"/>
            <a:chOff x="12535" y="2012"/>
            <a:chExt cx="2575" cy="1303"/>
          </a:xfrm>
        </p:grpSpPr>
        <p:sp>
          <p:nvSpPr>
            <p:cNvPr id="8" name="任意多边形 7"/>
            <p:cNvSpPr/>
            <p:nvPr/>
          </p:nvSpPr>
          <p:spPr>
            <a:xfrm rot="5400000">
              <a:off x="12536" y="2016"/>
              <a:ext cx="1288" cy="1300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10800000">
              <a:off x="13823" y="2012"/>
              <a:ext cx="1287" cy="1303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00100" y="2183287"/>
            <a:ext cx="1085850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1.进一步认识图形的平移和旋转，熟练掌握图形旋转的特征和性质。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2.探索旋转变换的基本性质，通过旋转和平移设计图案。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949326" y="1279681"/>
            <a:ext cx="90995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利用图中的七巧板或图形，通过平移或旋转摆出一个图案。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2144714"/>
            <a:ext cx="99028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01119" y="5103814"/>
            <a:ext cx="698976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80" y="1283344"/>
            <a:ext cx="1291529" cy="9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30"/>
          <p:cNvSpPr txBox="1">
            <a:spLocks noChangeArrowheads="1"/>
          </p:cNvSpPr>
          <p:nvPr/>
        </p:nvSpPr>
        <p:spPr bwMode="auto">
          <a:xfrm>
            <a:off x="1167155" y="1384943"/>
            <a:ext cx="88392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请你在方格纸中拼出              ，并说一说你的操作过程。</a:t>
            </a:r>
          </a:p>
        </p:txBody>
      </p:sp>
      <p:pic>
        <p:nvPicPr>
          <p:cNvPr id="27651" name="Picture 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2540001"/>
            <a:ext cx="79851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972821"/>
            <a:ext cx="3844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1985521"/>
            <a:ext cx="37750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993459"/>
            <a:ext cx="12573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253934"/>
            <a:ext cx="12303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3242821"/>
            <a:ext cx="12303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4495359"/>
            <a:ext cx="12287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4558859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993459"/>
            <a:ext cx="12303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6" y="2014097"/>
            <a:ext cx="1216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6" y="3250758"/>
            <a:ext cx="12160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495359"/>
            <a:ext cx="12144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右箭头 28"/>
          <p:cNvSpPr/>
          <p:nvPr/>
        </p:nvSpPr>
        <p:spPr>
          <a:xfrm>
            <a:off x="4910138" y="3542858"/>
            <a:ext cx="1066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8685" name="Picture 2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4" y="744834"/>
            <a:ext cx="1337860" cy="11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4" y="3272984"/>
            <a:ext cx="1216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3279334"/>
            <a:ext cx="12588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1" y="4501709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3265046"/>
            <a:ext cx="12303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33333E-6 L 0.5336 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42981 0.367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1797 0.1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6418 -0.178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2695 0.1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2409 -0.168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3281 -0.3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53893 -0.1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43594 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76426"/>
            <a:ext cx="10858500" cy="1705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利用七巧板，把每块板通过平移或旋转可以拼出一些简单而美丽的图案。运用平移时，要确定平移的格数和方向；运用旋转时，要确定旋转点、旋转方向和旋转角度。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560439" y="4480244"/>
            <a:ext cx="11400043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图①先绕点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时针旋转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，向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平移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平移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格得图②。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35085" y="4588918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</a:p>
        </p:txBody>
      </p:sp>
      <p:pic>
        <p:nvPicPr>
          <p:cNvPr id="7172" name="图片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6" y="1448004"/>
            <a:ext cx="8413749" cy="25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41806" y="4616911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50795" y="4617057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7462" y="5320692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178295" y="4634030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039274" y="4588918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8" y="135971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92982" y="1283994"/>
            <a:ext cx="19764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99595" y="1283994"/>
            <a:ext cx="61087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运用平移或旋转设计图案</a:t>
            </a:r>
          </a:p>
        </p:txBody>
      </p:sp>
      <p:grpSp>
        <p:nvGrpSpPr>
          <p:cNvPr id="8197" name="组合 1"/>
          <p:cNvGrpSpPr/>
          <p:nvPr/>
        </p:nvGrpSpPr>
        <p:grpSpPr bwMode="auto">
          <a:xfrm>
            <a:off x="675481" y="1995833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55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5207" y="5197715"/>
            <a:ext cx="11541586" cy="73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请在鱼图中画出相应的每块板的轮廓线，标出序号,同时说明每块板是怎样平移或旋转的。</a:t>
            </a:r>
          </a:p>
        </p:txBody>
      </p:sp>
      <p:grpSp>
        <p:nvGrpSpPr>
          <p:cNvPr id="8201" name="组合 277"/>
          <p:cNvGrpSpPr/>
          <p:nvPr/>
        </p:nvGrpSpPr>
        <p:grpSpPr bwMode="auto">
          <a:xfrm>
            <a:off x="2215357" y="2300633"/>
            <a:ext cx="4981575" cy="2581275"/>
            <a:chOff x="990694" y="819196"/>
            <a:chExt cx="4981438" cy="2581275"/>
          </a:xfrm>
        </p:grpSpPr>
        <p:sp>
          <p:nvSpPr>
            <p:cNvPr id="46" name="矩形 45"/>
            <p:cNvSpPr/>
            <p:nvPr/>
          </p:nvSpPr>
          <p:spPr bwMode="auto">
            <a:xfrm>
              <a:off x="99069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1255800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152090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1786010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205111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2316221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258132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3" name="矩形 84"/>
            <p:cNvSpPr/>
            <p:nvPr/>
          </p:nvSpPr>
          <p:spPr bwMode="auto">
            <a:xfrm>
              <a:off x="2844843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4" name="矩形 85"/>
            <p:cNvSpPr/>
            <p:nvPr/>
          </p:nvSpPr>
          <p:spPr bwMode="auto">
            <a:xfrm>
              <a:off x="3103599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99069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1255800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152090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1786010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205111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2316221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258132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2844843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3103599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99069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1255800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152090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1786010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205111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2316221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258132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2844843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3103599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99069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1255800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52090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786010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205111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316221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258132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2844843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3103599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3360767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3360767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3360767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3360767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99069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1255800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152090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786010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05111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2316221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258132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2844843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3103599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99069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1255800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152090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786010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205111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2316221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258132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844843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3103599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3360767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3360767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99069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1255800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152090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786010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205111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2316221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258132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2844843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8" name="矩形 117"/>
            <p:cNvSpPr/>
            <p:nvPr/>
          </p:nvSpPr>
          <p:spPr bwMode="auto">
            <a:xfrm>
              <a:off x="3103599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99069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1255800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152090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1786010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205111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2316221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258132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2844843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3103599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3360767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3360767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99069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1255800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152090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1786010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05111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316221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258132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2844843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3103599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9069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255800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52090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786010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205111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316221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58132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844843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3103599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3360767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360767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362428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3" name="矩形 84"/>
            <p:cNvSpPr/>
            <p:nvPr/>
          </p:nvSpPr>
          <p:spPr bwMode="auto">
            <a:xfrm>
              <a:off x="3887802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" name="矩形 85"/>
            <p:cNvSpPr/>
            <p:nvPr/>
          </p:nvSpPr>
          <p:spPr bwMode="auto">
            <a:xfrm>
              <a:off x="4146557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62428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6" name="矩形 165"/>
            <p:cNvSpPr/>
            <p:nvPr/>
          </p:nvSpPr>
          <p:spPr bwMode="auto">
            <a:xfrm>
              <a:off x="3887802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4146557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362428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3887802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4146557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362428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3887802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4146557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8" name="矩形 85"/>
            <p:cNvSpPr/>
            <p:nvPr/>
          </p:nvSpPr>
          <p:spPr bwMode="auto">
            <a:xfrm>
              <a:off x="440372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440372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0" name="矩形 179"/>
            <p:cNvSpPr/>
            <p:nvPr/>
          </p:nvSpPr>
          <p:spPr bwMode="auto">
            <a:xfrm>
              <a:off x="440372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440372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362428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3887802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4146557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362428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3887802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7" name="矩形 186"/>
            <p:cNvSpPr/>
            <p:nvPr/>
          </p:nvSpPr>
          <p:spPr bwMode="auto">
            <a:xfrm>
              <a:off x="4146557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440372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440372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0" name="矩形 189"/>
            <p:cNvSpPr/>
            <p:nvPr/>
          </p:nvSpPr>
          <p:spPr bwMode="auto">
            <a:xfrm>
              <a:off x="362428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3887802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4146557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3" name="矩形 192"/>
            <p:cNvSpPr/>
            <p:nvPr/>
          </p:nvSpPr>
          <p:spPr bwMode="auto">
            <a:xfrm>
              <a:off x="362428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3887802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4146557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440372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440372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362428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9" name="矩形 198"/>
            <p:cNvSpPr/>
            <p:nvPr/>
          </p:nvSpPr>
          <p:spPr bwMode="auto">
            <a:xfrm>
              <a:off x="3887802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4146557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1" name="矩形 200"/>
            <p:cNvSpPr/>
            <p:nvPr/>
          </p:nvSpPr>
          <p:spPr bwMode="auto">
            <a:xfrm>
              <a:off x="362428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2" name="矩形 201"/>
            <p:cNvSpPr/>
            <p:nvPr/>
          </p:nvSpPr>
          <p:spPr bwMode="auto">
            <a:xfrm>
              <a:off x="3887802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3" name="矩形 202"/>
            <p:cNvSpPr/>
            <p:nvPr/>
          </p:nvSpPr>
          <p:spPr bwMode="auto">
            <a:xfrm>
              <a:off x="4146557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" name="矩形 203"/>
            <p:cNvSpPr/>
            <p:nvPr/>
          </p:nvSpPr>
          <p:spPr bwMode="auto">
            <a:xfrm>
              <a:off x="440372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" name="矩形 204"/>
            <p:cNvSpPr/>
            <p:nvPr/>
          </p:nvSpPr>
          <p:spPr bwMode="auto">
            <a:xfrm>
              <a:off x="440372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6" name="矩形 205"/>
            <p:cNvSpPr/>
            <p:nvPr/>
          </p:nvSpPr>
          <p:spPr bwMode="auto">
            <a:xfrm>
              <a:off x="4665656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7" name="矩形 206"/>
            <p:cNvSpPr/>
            <p:nvPr/>
          </p:nvSpPr>
          <p:spPr bwMode="auto">
            <a:xfrm>
              <a:off x="4665656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8" name="矩形 207"/>
            <p:cNvSpPr/>
            <p:nvPr/>
          </p:nvSpPr>
          <p:spPr bwMode="auto">
            <a:xfrm>
              <a:off x="4665656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9" name="矩形 208"/>
            <p:cNvSpPr/>
            <p:nvPr/>
          </p:nvSpPr>
          <p:spPr bwMode="auto">
            <a:xfrm>
              <a:off x="4665656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0" name="矩形 209"/>
            <p:cNvSpPr/>
            <p:nvPr/>
          </p:nvSpPr>
          <p:spPr bwMode="auto">
            <a:xfrm>
              <a:off x="4665656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1" name="矩形 210"/>
            <p:cNvSpPr/>
            <p:nvPr/>
          </p:nvSpPr>
          <p:spPr bwMode="auto">
            <a:xfrm>
              <a:off x="4665656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2" name="矩形 211"/>
            <p:cNvSpPr/>
            <p:nvPr/>
          </p:nvSpPr>
          <p:spPr bwMode="auto">
            <a:xfrm>
              <a:off x="4665656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4665656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4665656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4665656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492917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7" name="矩形 84"/>
            <p:cNvSpPr/>
            <p:nvPr/>
          </p:nvSpPr>
          <p:spPr bwMode="auto">
            <a:xfrm>
              <a:off x="5192691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8" name="矩形 85"/>
            <p:cNvSpPr/>
            <p:nvPr/>
          </p:nvSpPr>
          <p:spPr bwMode="auto">
            <a:xfrm>
              <a:off x="5451446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92917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5192691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1" name="矩形 220"/>
            <p:cNvSpPr/>
            <p:nvPr/>
          </p:nvSpPr>
          <p:spPr bwMode="auto">
            <a:xfrm>
              <a:off x="5451446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2" name="矩形 221"/>
            <p:cNvSpPr/>
            <p:nvPr/>
          </p:nvSpPr>
          <p:spPr bwMode="auto">
            <a:xfrm>
              <a:off x="492917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5192691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>
              <a:off x="5451446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5" name="矩形 224"/>
            <p:cNvSpPr/>
            <p:nvPr/>
          </p:nvSpPr>
          <p:spPr bwMode="auto">
            <a:xfrm>
              <a:off x="492917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6" name="矩形 225"/>
            <p:cNvSpPr/>
            <p:nvPr/>
          </p:nvSpPr>
          <p:spPr bwMode="auto">
            <a:xfrm>
              <a:off x="5192691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7" name="矩形 226"/>
            <p:cNvSpPr/>
            <p:nvPr/>
          </p:nvSpPr>
          <p:spPr bwMode="auto">
            <a:xfrm>
              <a:off x="5451446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8" name="矩形 85"/>
            <p:cNvSpPr/>
            <p:nvPr/>
          </p:nvSpPr>
          <p:spPr bwMode="auto">
            <a:xfrm>
              <a:off x="570861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9" name="矩形 228"/>
            <p:cNvSpPr/>
            <p:nvPr/>
          </p:nvSpPr>
          <p:spPr bwMode="auto">
            <a:xfrm>
              <a:off x="570861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0" name="矩形 229"/>
            <p:cNvSpPr/>
            <p:nvPr/>
          </p:nvSpPr>
          <p:spPr bwMode="auto">
            <a:xfrm>
              <a:off x="570861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1" name="矩形 230"/>
            <p:cNvSpPr/>
            <p:nvPr/>
          </p:nvSpPr>
          <p:spPr bwMode="auto">
            <a:xfrm>
              <a:off x="570861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492917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3" name="矩形 232"/>
            <p:cNvSpPr/>
            <p:nvPr/>
          </p:nvSpPr>
          <p:spPr bwMode="auto">
            <a:xfrm>
              <a:off x="5192691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4" name="矩形 233"/>
            <p:cNvSpPr/>
            <p:nvPr/>
          </p:nvSpPr>
          <p:spPr bwMode="auto">
            <a:xfrm>
              <a:off x="5451446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492917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6" name="矩形 235"/>
            <p:cNvSpPr/>
            <p:nvPr/>
          </p:nvSpPr>
          <p:spPr bwMode="auto">
            <a:xfrm>
              <a:off x="5192691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7" name="矩形 236"/>
            <p:cNvSpPr/>
            <p:nvPr/>
          </p:nvSpPr>
          <p:spPr bwMode="auto">
            <a:xfrm>
              <a:off x="5451446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8" name="矩形 237"/>
            <p:cNvSpPr/>
            <p:nvPr/>
          </p:nvSpPr>
          <p:spPr bwMode="auto">
            <a:xfrm>
              <a:off x="570861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9" name="矩形 238"/>
            <p:cNvSpPr/>
            <p:nvPr/>
          </p:nvSpPr>
          <p:spPr bwMode="auto">
            <a:xfrm>
              <a:off x="570861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0" name="矩形 239"/>
            <p:cNvSpPr/>
            <p:nvPr/>
          </p:nvSpPr>
          <p:spPr bwMode="auto">
            <a:xfrm>
              <a:off x="492917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1" name="矩形 240"/>
            <p:cNvSpPr/>
            <p:nvPr/>
          </p:nvSpPr>
          <p:spPr bwMode="auto">
            <a:xfrm>
              <a:off x="5192691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2" name="矩形 241"/>
            <p:cNvSpPr/>
            <p:nvPr/>
          </p:nvSpPr>
          <p:spPr bwMode="auto">
            <a:xfrm>
              <a:off x="5451446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3" name="矩形 242"/>
            <p:cNvSpPr/>
            <p:nvPr/>
          </p:nvSpPr>
          <p:spPr bwMode="auto">
            <a:xfrm>
              <a:off x="492917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4" name="矩形 243"/>
            <p:cNvSpPr/>
            <p:nvPr/>
          </p:nvSpPr>
          <p:spPr bwMode="auto">
            <a:xfrm>
              <a:off x="5192691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5" name="矩形 244"/>
            <p:cNvSpPr/>
            <p:nvPr/>
          </p:nvSpPr>
          <p:spPr bwMode="auto">
            <a:xfrm>
              <a:off x="5451446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6" name="矩形 245"/>
            <p:cNvSpPr/>
            <p:nvPr/>
          </p:nvSpPr>
          <p:spPr bwMode="auto">
            <a:xfrm>
              <a:off x="570861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570861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8" name="矩形 247"/>
            <p:cNvSpPr/>
            <p:nvPr/>
          </p:nvSpPr>
          <p:spPr bwMode="auto">
            <a:xfrm>
              <a:off x="492917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5192691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0" name="矩形 249"/>
            <p:cNvSpPr/>
            <p:nvPr/>
          </p:nvSpPr>
          <p:spPr bwMode="auto">
            <a:xfrm>
              <a:off x="5451446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1" name="矩形 250"/>
            <p:cNvSpPr/>
            <p:nvPr/>
          </p:nvSpPr>
          <p:spPr bwMode="auto">
            <a:xfrm>
              <a:off x="492917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2" name="矩形 251"/>
            <p:cNvSpPr/>
            <p:nvPr/>
          </p:nvSpPr>
          <p:spPr bwMode="auto">
            <a:xfrm>
              <a:off x="5192691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3" name="矩形 252"/>
            <p:cNvSpPr/>
            <p:nvPr/>
          </p:nvSpPr>
          <p:spPr bwMode="auto">
            <a:xfrm>
              <a:off x="5451446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4" name="矩形 253"/>
            <p:cNvSpPr/>
            <p:nvPr/>
          </p:nvSpPr>
          <p:spPr bwMode="auto">
            <a:xfrm>
              <a:off x="570861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5" name="矩形 254"/>
            <p:cNvSpPr/>
            <p:nvPr/>
          </p:nvSpPr>
          <p:spPr bwMode="auto">
            <a:xfrm>
              <a:off x="570861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272"/>
          <p:cNvGrpSpPr/>
          <p:nvPr/>
        </p:nvGrpSpPr>
        <p:grpSpPr bwMode="auto">
          <a:xfrm>
            <a:off x="2482057" y="2289520"/>
            <a:ext cx="2103437" cy="2105025"/>
            <a:chOff x="1260319" y="1052256"/>
            <a:chExt cx="2103736" cy="2104296"/>
          </a:xfrm>
        </p:grpSpPr>
        <p:sp>
          <p:nvSpPr>
            <p:cNvPr id="259" name="直角三角形 258"/>
            <p:cNvSpPr/>
            <p:nvPr/>
          </p:nvSpPr>
          <p:spPr>
            <a:xfrm rot="5400000">
              <a:off x="2313237" y="2105734"/>
              <a:ext cx="1050561" cy="1051074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0" name="直角三角形 259"/>
            <p:cNvSpPr/>
            <p:nvPr/>
          </p:nvSpPr>
          <p:spPr>
            <a:xfrm flipH="1" flipV="1">
              <a:off x="1261906" y="2105991"/>
              <a:ext cx="1051074" cy="1050561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1" name="直角三角形 260"/>
            <p:cNvSpPr/>
            <p:nvPr/>
          </p:nvSpPr>
          <p:spPr>
            <a:xfrm rot="5400000" flipH="1" flipV="1">
              <a:off x="1259654" y="1581375"/>
              <a:ext cx="526867" cy="525538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2" name="直角三角形 261"/>
            <p:cNvSpPr/>
            <p:nvPr/>
          </p:nvSpPr>
          <p:spPr>
            <a:xfrm rot="10800000" flipH="1" flipV="1">
              <a:off x="2311392" y="1580711"/>
              <a:ext cx="525538" cy="526867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>
              <a:off x="1787443" y="1591819"/>
              <a:ext cx="525538" cy="52528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4" name="任意多边形 263"/>
            <p:cNvSpPr/>
            <p:nvPr/>
          </p:nvSpPr>
          <p:spPr>
            <a:xfrm>
              <a:off x="2317743" y="1593407"/>
              <a:ext cx="1041548" cy="510998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5" name="任意多边形 264"/>
            <p:cNvSpPr/>
            <p:nvPr/>
          </p:nvSpPr>
          <p:spPr>
            <a:xfrm>
              <a:off x="1792207" y="1072887"/>
              <a:ext cx="1051074" cy="525280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400" name="TextBox 265"/>
            <p:cNvSpPr txBox="1">
              <a:spLocks noChangeArrowheads="1"/>
            </p:cNvSpPr>
            <p:nvPr/>
          </p:nvSpPr>
          <p:spPr bwMode="auto">
            <a:xfrm>
              <a:off x="2466898" y="2225637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8401" name="TextBox 266"/>
            <p:cNvSpPr txBox="1">
              <a:spLocks noChangeArrowheads="1"/>
            </p:cNvSpPr>
            <p:nvPr/>
          </p:nvSpPr>
          <p:spPr bwMode="auto">
            <a:xfrm>
              <a:off x="1805075" y="2233974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8402" name="TextBox 267"/>
            <p:cNvSpPr txBox="1">
              <a:spLocks noChangeArrowheads="1"/>
            </p:cNvSpPr>
            <p:nvPr/>
          </p:nvSpPr>
          <p:spPr bwMode="auto">
            <a:xfrm>
              <a:off x="1421387" y="1603689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8403" name="TextBox 268"/>
            <p:cNvSpPr txBox="1">
              <a:spLocks noChangeArrowheads="1"/>
            </p:cNvSpPr>
            <p:nvPr/>
          </p:nvSpPr>
          <p:spPr bwMode="auto">
            <a:xfrm>
              <a:off x="1824845" y="1544443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8404" name="TextBox 269"/>
            <p:cNvSpPr txBox="1">
              <a:spLocks noChangeArrowheads="1"/>
            </p:cNvSpPr>
            <p:nvPr/>
          </p:nvSpPr>
          <p:spPr bwMode="auto">
            <a:xfrm>
              <a:off x="2663096" y="1531957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8405" name="TextBox 270"/>
            <p:cNvSpPr txBox="1">
              <a:spLocks noChangeArrowheads="1"/>
            </p:cNvSpPr>
            <p:nvPr/>
          </p:nvSpPr>
          <p:spPr bwMode="auto">
            <a:xfrm>
              <a:off x="2239699" y="1632045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8406" name="TextBox 271"/>
            <p:cNvSpPr txBox="1">
              <a:spLocks noChangeArrowheads="1"/>
            </p:cNvSpPr>
            <p:nvPr/>
          </p:nvSpPr>
          <p:spPr bwMode="auto">
            <a:xfrm>
              <a:off x="2076241" y="1052256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sp>
        <p:nvSpPr>
          <p:cNvPr id="274" name="任意多边形 273"/>
          <p:cNvSpPr/>
          <p:nvPr/>
        </p:nvSpPr>
        <p:spPr>
          <a:xfrm>
            <a:off x="4853781" y="2567332"/>
            <a:ext cx="2095500" cy="2062162"/>
          </a:xfrm>
          <a:custGeom>
            <a:avLst/>
            <a:gdLst>
              <a:gd name="connsiteX0" fmla="*/ 0 w 2095500"/>
              <a:gd name="connsiteY0" fmla="*/ 1028700 h 2062162"/>
              <a:gd name="connsiteX1" fmla="*/ 1047750 w 2095500"/>
              <a:gd name="connsiteY1" fmla="*/ 0 h 2062162"/>
              <a:gd name="connsiteX2" fmla="*/ 1042987 w 2095500"/>
              <a:gd name="connsiteY2" fmla="*/ 261937 h 2062162"/>
              <a:gd name="connsiteX3" fmla="*/ 1571625 w 2095500"/>
              <a:gd name="connsiteY3" fmla="*/ 776287 h 2062162"/>
              <a:gd name="connsiteX4" fmla="*/ 2095500 w 2095500"/>
              <a:gd name="connsiteY4" fmla="*/ 257175 h 2062162"/>
              <a:gd name="connsiteX5" fmla="*/ 2090737 w 2095500"/>
              <a:gd name="connsiteY5" fmla="*/ 1804987 h 2062162"/>
              <a:gd name="connsiteX6" fmla="*/ 1571625 w 2095500"/>
              <a:gd name="connsiteY6" fmla="*/ 1285875 h 2062162"/>
              <a:gd name="connsiteX7" fmla="*/ 1042987 w 2095500"/>
              <a:gd name="connsiteY7" fmla="*/ 1809750 h 2062162"/>
              <a:gd name="connsiteX8" fmla="*/ 1047750 w 2095500"/>
              <a:gd name="connsiteY8" fmla="*/ 2062162 h 2062162"/>
              <a:gd name="connsiteX9" fmla="*/ 0 w 2095500"/>
              <a:gd name="connsiteY9" fmla="*/ 102870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062162">
                <a:moveTo>
                  <a:pt x="0" y="1028700"/>
                </a:moveTo>
                <a:lnTo>
                  <a:pt x="1047750" y="0"/>
                </a:lnTo>
                <a:cubicBezTo>
                  <a:pt x="1046162" y="87312"/>
                  <a:pt x="1044575" y="174625"/>
                  <a:pt x="1042987" y="261937"/>
                </a:cubicBezTo>
                <a:lnTo>
                  <a:pt x="1571625" y="776287"/>
                </a:lnTo>
                <a:lnTo>
                  <a:pt x="2095500" y="257175"/>
                </a:lnTo>
                <a:cubicBezTo>
                  <a:pt x="2093912" y="773112"/>
                  <a:pt x="2092325" y="1289050"/>
                  <a:pt x="2090737" y="1804987"/>
                </a:cubicBezTo>
                <a:lnTo>
                  <a:pt x="1571625" y="1285875"/>
                </a:lnTo>
                <a:lnTo>
                  <a:pt x="1042987" y="1809750"/>
                </a:lnTo>
                <a:cubicBezTo>
                  <a:pt x="1044575" y="1893887"/>
                  <a:pt x="1046162" y="1978025"/>
                  <a:pt x="1047750" y="2062162"/>
                </a:cubicBezTo>
                <a:lnTo>
                  <a:pt x="0" y="1028700"/>
                </a:ln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278"/>
          <p:cNvGrpSpPr/>
          <p:nvPr/>
        </p:nvGrpSpPr>
        <p:grpSpPr bwMode="auto">
          <a:xfrm>
            <a:off x="7546181" y="2091083"/>
            <a:ext cx="3665538" cy="3336424"/>
            <a:chOff x="6322659" y="610286"/>
            <a:chExt cx="3664632" cy="3336680"/>
          </a:xfrm>
        </p:grpSpPr>
        <p:sp>
          <p:nvSpPr>
            <p:cNvPr id="8409" name="AutoShape 27"/>
            <p:cNvSpPr>
              <a:spLocks noChangeArrowheads="1"/>
            </p:cNvSpPr>
            <p:nvPr/>
          </p:nvSpPr>
          <p:spPr bwMode="auto">
            <a:xfrm>
              <a:off x="6322659" y="610286"/>
              <a:ext cx="3664632" cy="1631281"/>
            </a:xfrm>
            <a:prstGeom prst="wedgeRoundRectCallout">
              <a:avLst>
                <a:gd name="adj1" fmla="val 26218"/>
                <a:gd name="adj2" fmla="val 65880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七巧板经过平移或旋转后得到了鱼图。</a:t>
              </a:r>
            </a:p>
          </p:txBody>
        </p:sp>
        <p:pic>
          <p:nvPicPr>
            <p:cNvPr id="8410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790" y="2497968"/>
              <a:ext cx="1142501" cy="144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139826" y="2165351"/>
            <a:ext cx="8291513" cy="1560513"/>
          </a:xfrm>
          <a:prstGeom prst="wedgeRoundRectCallout">
            <a:avLst>
              <a:gd name="adj1" fmla="val 60037"/>
              <a:gd name="adj2" fmla="val -4359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要把方格纸上标序号的七巧板经过平移或旋转填到鱼图中去。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863851" y="4222750"/>
            <a:ext cx="7015163" cy="1771650"/>
          </a:xfrm>
          <a:prstGeom prst="wedgeRoundRectCallout">
            <a:avLst>
              <a:gd name="adj1" fmla="val -55412"/>
              <a:gd name="adj2" fmla="val -88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还得观察每块板在方格纸上是怎样平移或旋转的。</a:t>
            </a: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10" y="1573213"/>
            <a:ext cx="142932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6" y="4433888"/>
            <a:ext cx="162148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0"/>
          <p:cNvGrpSpPr/>
          <p:nvPr/>
        </p:nvGrpSpPr>
        <p:grpSpPr bwMode="auto">
          <a:xfrm>
            <a:off x="866776" y="2225675"/>
            <a:ext cx="6426474" cy="3779838"/>
            <a:chOff x="551798" y="1646146"/>
            <a:chExt cx="4940419" cy="2906752"/>
          </a:xfrm>
        </p:grpSpPr>
        <p:pic>
          <p:nvPicPr>
            <p:cNvPr id="11266" name="Picture 2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605" y="2571750"/>
              <a:ext cx="1558612" cy="198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AutoShape 27"/>
            <p:cNvSpPr>
              <a:spLocks noChangeArrowheads="1"/>
            </p:cNvSpPr>
            <p:nvPr/>
          </p:nvSpPr>
          <p:spPr bwMode="auto">
            <a:xfrm>
              <a:off x="551798" y="1646146"/>
              <a:ext cx="3428910" cy="1882857"/>
            </a:xfrm>
            <a:prstGeom prst="wedgeRoundRectCallout">
              <a:avLst>
                <a:gd name="adj1" fmla="val 66843"/>
                <a:gd name="adj2" fmla="val -13185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鱼图只有一个外形的轮廓，要先判断每块板平移或旋转后的位置。</a:t>
              </a:r>
            </a:p>
          </p:txBody>
        </p:sp>
      </p:grpSp>
      <p:grpSp>
        <p:nvGrpSpPr>
          <p:cNvPr id="4" name="组合 241"/>
          <p:cNvGrpSpPr/>
          <p:nvPr/>
        </p:nvGrpSpPr>
        <p:grpSpPr bwMode="auto">
          <a:xfrm>
            <a:off x="7285039" y="1728789"/>
            <a:ext cx="3963987" cy="4276725"/>
            <a:chOff x="5486376" y="1276384"/>
            <a:chExt cx="3047512" cy="3287709"/>
          </a:xfrm>
        </p:grpSpPr>
        <p:pic>
          <p:nvPicPr>
            <p:cNvPr id="11269" name="Pictur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625" y="2668432"/>
              <a:ext cx="1316042" cy="189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27"/>
            <p:cNvSpPr>
              <a:spLocks noChangeArrowheads="1"/>
            </p:cNvSpPr>
            <p:nvPr/>
          </p:nvSpPr>
          <p:spPr bwMode="auto">
            <a:xfrm>
              <a:off x="5486376" y="1276384"/>
              <a:ext cx="3047512" cy="625690"/>
            </a:xfrm>
            <a:prstGeom prst="wedgeRoundRectCallout">
              <a:avLst>
                <a:gd name="adj1" fmla="val 12579"/>
                <a:gd name="adj2" fmla="val 71690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我可以用七巧板拼拼看。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0"/>
          <p:cNvGrpSpPr/>
          <p:nvPr/>
        </p:nvGrpSpPr>
        <p:grpSpPr bwMode="auto">
          <a:xfrm>
            <a:off x="7880351" y="1050926"/>
            <a:ext cx="3800475" cy="4091918"/>
            <a:chOff x="5943564" y="742998"/>
            <a:chExt cx="2922588" cy="3146457"/>
          </a:xfrm>
        </p:grpSpPr>
        <p:sp>
          <p:nvSpPr>
            <p:cNvPr id="12290" name="AutoShape 27"/>
            <p:cNvSpPr>
              <a:spLocks noChangeArrowheads="1"/>
            </p:cNvSpPr>
            <p:nvPr/>
          </p:nvSpPr>
          <p:spPr bwMode="auto">
            <a:xfrm>
              <a:off x="5943564" y="742998"/>
              <a:ext cx="2922588" cy="1254268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我直接在鱼图上把鱼图分为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  <p:pic>
          <p:nvPicPr>
            <p:cNvPr id="1229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90553" y="2256839"/>
              <a:ext cx="1284944" cy="163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组合 1"/>
          <p:cNvGrpSpPr/>
          <p:nvPr/>
        </p:nvGrpSpPr>
        <p:grpSpPr bwMode="auto">
          <a:xfrm>
            <a:off x="1019175" y="1774825"/>
            <a:ext cx="6369862" cy="3461602"/>
            <a:chOff x="3509" y="3187"/>
            <a:chExt cx="7845" cy="4065"/>
          </a:xfrm>
        </p:grpSpPr>
        <p:grpSp>
          <p:nvGrpSpPr>
            <p:cNvPr id="12293" name="组合 277"/>
            <p:cNvGrpSpPr/>
            <p:nvPr/>
          </p:nvGrpSpPr>
          <p:grpSpPr bwMode="auto">
            <a:xfrm>
              <a:off x="3509" y="3187"/>
              <a:ext cx="7845" cy="4065"/>
              <a:chOff x="990694" y="819196"/>
              <a:chExt cx="4981438" cy="258127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990694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125637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1520805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786481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2050915" y="81919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2316591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2581026" y="81919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" name="矩形 84"/>
              <p:cNvSpPr/>
              <p:nvPr/>
            </p:nvSpPr>
            <p:spPr bwMode="auto">
              <a:xfrm>
                <a:off x="284546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" name="矩形 85"/>
              <p:cNvSpPr/>
              <p:nvPr/>
            </p:nvSpPr>
            <p:spPr bwMode="auto">
              <a:xfrm>
                <a:off x="3103687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990694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25637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1520805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1786481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050915" y="1078444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2316591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2581026" y="1078444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284546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3103687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990694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25637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1520805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786481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 bwMode="auto">
              <a:xfrm>
                <a:off x="2050915" y="1336508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2316591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2581026" y="1336508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284546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3103687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990694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125637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1520805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1786481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2050915" y="1594572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2316591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2581026" y="1594572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284546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3103687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3360673" y="81919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3360673" y="1078444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60673" y="1336508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3360673" y="1594572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990694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125637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1520805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1786481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2050915" y="185145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 bwMode="auto">
              <a:xfrm>
                <a:off x="2316591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2581026" y="185145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284546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103687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990694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25637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520805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786481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050915" y="210833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316591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581026" y="210833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284546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103687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3360673" y="185145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3360673" y="210833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990694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5637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520805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786481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050915" y="236521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2316591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2581026" y="236521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284546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103687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 bwMode="auto">
              <a:xfrm>
                <a:off x="99069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 bwMode="auto">
              <a:xfrm>
                <a:off x="125637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 bwMode="auto">
              <a:xfrm>
                <a:off x="152080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 bwMode="auto">
              <a:xfrm>
                <a:off x="178648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 bwMode="auto">
              <a:xfrm>
                <a:off x="2050915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 bwMode="auto">
              <a:xfrm>
                <a:off x="23165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 bwMode="auto">
              <a:xfrm>
                <a:off x="2581026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 bwMode="auto">
              <a:xfrm>
                <a:off x="28454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 bwMode="auto">
              <a:xfrm>
                <a:off x="310368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 bwMode="auto">
              <a:xfrm>
                <a:off x="3360673" y="236521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 bwMode="auto">
              <a:xfrm>
                <a:off x="3360673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 bwMode="auto">
              <a:xfrm>
                <a:off x="990694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 bwMode="auto">
              <a:xfrm>
                <a:off x="125637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1520805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1786481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 bwMode="auto">
              <a:xfrm>
                <a:off x="2050915" y="288015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2316591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2581026" y="288015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284546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3103687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 bwMode="auto">
              <a:xfrm>
                <a:off x="990694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 bwMode="auto">
              <a:xfrm>
                <a:off x="125637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520805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 bwMode="auto">
              <a:xfrm>
                <a:off x="1786481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 bwMode="auto">
              <a:xfrm>
                <a:off x="2050915" y="313703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 bwMode="auto">
              <a:xfrm>
                <a:off x="2316591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 bwMode="auto">
              <a:xfrm>
                <a:off x="2581026" y="313703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 bwMode="auto">
              <a:xfrm>
                <a:off x="284546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 bwMode="auto">
              <a:xfrm>
                <a:off x="3103687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 bwMode="auto">
              <a:xfrm>
                <a:off x="3360673" y="288015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 bwMode="auto">
              <a:xfrm>
                <a:off x="3360673" y="313703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 bwMode="auto">
              <a:xfrm>
                <a:off x="3625107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1" name="矩形 84"/>
              <p:cNvSpPr/>
              <p:nvPr/>
            </p:nvSpPr>
            <p:spPr bwMode="auto">
              <a:xfrm>
                <a:off x="388830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2" name="矩形 85"/>
              <p:cNvSpPr/>
              <p:nvPr/>
            </p:nvSpPr>
            <p:spPr bwMode="auto">
              <a:xfrm>
                <a:off x="4146527" y="81919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3625107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388830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 bwMode="auto">
              <a:xfrm>
                <a:off x="4146527" y="1078444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 bwMode="auto">
              <a:xfrm>
                <a:off x="3625107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388830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 bwMode="auto">
              <a:xfrm>
                <a:off x="4146527" y="1336508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 bwMode="auto">
              <a:xfrm>
                <a:off x="3625107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 bwMode="auto">
              <a:xfrm>
                <a:off x="388830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 bwMode="auto">
              <a:xfrm>
                <a:off x="4146527" y="1594572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2" name="矩形 85"/>
              <p:cNvSpPr/>
              <p:nvPr/>
            </p:nvSpPr>
            <p:spPr bwMode="auto">
              <a:xfrm>
                <a:off x="4404754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 bwMode="auto">
              <a:xfrm>
                <a:off x="4404754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 bwMode="auto">
              <a:xfrm>
                <a:off x="4404754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 bwMode="auto">
              <a:xfrm>
                <a:off x="4404754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 bwMode="auto">
              <a:xfrm>
                <a:off x="3625107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 bwMode="auto">
              <a:xfrm>
                <a:off x="388830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 bwMode="auto">
              <a:xfrm>
                <a:off x="4146527" y="185145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 bwMode="auto">
              <a:xfrm>
                <a:off x="3625107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 bwMode="auto">
              <a:xfrm>
                <a:off x="388830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 bwMode="auto">
              <a:xfrm>
                <a:off x="4146527" y="210833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 bwMode="auto">
              <a:xfrm>
                <a:off x="4404754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 bwMode="auto">
              <a:xfrm>
                <a:off x="4404754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 bwMode="auto">
              <a:xfrm>
                <a:off x="3625107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 bwMode="auto">
              <a:xfrm>
                <a:off x="388830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 bwMode="auto">
              <a:xfrm>
                <a:off x="4146527" y="236521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 bwMode="auto">
              <a:xfrm>
                <a:off x="362510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 bwMode="auto">
              <a:xfrm>
                <a:off x="388830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 bwMode="auto">
              <a:xfrm>
                <a:off x="4146527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 bwMode="auto">
              <a:xfrm>
                <a:off x="4404754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 bwMode="auto">
              <a:xfrm>
                <a:off x="440475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 bwMode="auto">
              <a:xfrm>
                <a:off x="3625107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 bwMode="auto">
              <a:xfrm>
                <a:off x="388830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 bwMode="auto">
              <a:xfrm>
                <a:off x="4146527" y="288015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 bwMode="auto">
              <a:xfrm>
                <a:off x="3625107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 bwMode="auto">
              <a:xfrm>
                <a:off x="388830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 bwMode="auto">
              <a:xfrm>
                <a:off x="4146527" y="313703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 bwMode="auto">
              <a:xfrm>
                <a:off x="4404754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 bwMode="auto">
              <a:xfrm>
                <a:off x="4404754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 bwMode="auto">
              <a:xfrm>
                <a:off x="4666706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 bwMode="auto">
              <a:xfrm>
                <a:off x="4666706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 bwMode="auto">
              <a:xfrm>
                <a:off x="4666706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 bwMode="auto">
              <a:xfrm>
                <a:off x="4666706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 bwMode="auto">
              <a:xfrm>
                <a:off x="4666706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 bwMode="auto">
              <a:xfrm>
                <a:off x="4666706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 bwMode="auto">
              <a:xfrm>
                <a:off x="4666706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 bwMode="auto">
              <a:xfrm>
                <a:off x="4666706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 bwMode="auto">
              <a:xfrm>
                <a:off x="4666706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 bwMode="auto">
              <a:xfrm>
                <a:off x="4666706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 bwMode="auto">
              <a:xfrm>
                <a:off x="4929899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1" name="矩形 84"/>
              <p:cNvSpPr/>
              <p:nvPr/>
            </p:nvSpPr>
            <p:spPr bwMode="auto">
              <a:xfrm>
                <a:off x="5193092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2" name="矩形 85"/>
              <p:cNvSpPr/>
              <p:nvPr/>
            </p:nvSpPr>
            <p:spPr bwMode="auto">
              <a:xfrm>
                <a:off x="545256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 bwMode="auto">
              <a:xfrm>
                <a:off x="4929899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 bwMode="auto">
              <a:xfrm>
                <a:off x="5193092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545256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4929899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5193092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 bwMode="auto">
              <a:xfrm>
                <a:off x="545256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4929899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 bwMode="auto">
              <a:xfrm>
                <a:off x="5193092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 bwMode="auto">
              <a:xfrm>
                <a:off x="545256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2" name="矩形 85"/>
              <p:cNvSpPr/>
              <p:nvPr/>
            </p:nvSpPr>
            <p:spPr bwMode="auto">
              <a:xfrm>
                <a:off x="5709546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 bwMode="auto">
              <a:xfrm>
                <a:off x="5709546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 bwMode="auto">
              <a:xfrm>
                <a:off x="5709546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5709546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 bwMode="auto">
              <a:xfrm>
                <a:off x="4929899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 bwMode="auto">
              <a:xfrm>
                <a:off x="5193092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 bwMode="auto">
              <a:xfrm>
                <a:off x="545256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 bwMode="auto">
              <a:xfrm>
                <a:off x="4929899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 bwMode="auto">
              <a:xfrm>
                <a:off x="5193092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1" name="矩形 380"/>
              <p:cNvSpPr/>
              <p:nvPr/>
            </p:nvSpPr>
            <p:spPr bwMode="auto">
              <a:xfrm>
                <a:off x="545256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 bwMode="auto">
              <a:xfrm>
                <a:off x="5709546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 bwMode="auto">
              <a:xfrm>
                <a:off x="5709546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 bwMode="auto">
              <a:xfrm>
                <a:off x="4929899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5193092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545256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4929899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5193092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 bwMode="auto">
              <a:xfrm>
                <a:off x="54525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 bwMode="auto">
              <a:xfrm>
                <a:off x="5709546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5709546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 bwMode="auto">
              <a:xfrm>
                <a:off x="4929899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 bwMode="auto">
              <a:xfrm>
                <a:off x="5193092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 bwMode="auto">
              <a:xfrm>
                <a:off x="545256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 bwMode="auto">
              <a:xfrm>
                <a:off x="4929899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 bwMode="auto">
              <a:xfrm>
                <a:off x="5193092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 bwMode="auto">
              <a:xfrm>
                <a:off x="545256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 bwMode="auto">
              <a:xfrm>
                <a:off x="5709546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 bwMode="auto">
              <a:xfrm>
                <a:off x="5709546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2484" name="组合 272"/>
            <p:cNvGrpSpPr/>
            <p:nvPr/>
          </p:nvGrpSpPr>
          <p:grpSpPr bwMode="auto">
            <a:xfrm>
              <a:off x="3929" y="3202"/>
              <a:ext cx="3312" cy="3283"/>
              <a:chOff x="1260542" y="1072781"/>
              <a:chExt cx="2103737" cy="2083648"/>
            </a:xfrm>
          </p:grpSpPr>
          <p:sp>
            <p:nvSpPr>
              <p:cNvPr id="401" name="直角三角形 400"/>
              <p:cNvSpPr/>
              <p:nvPr/>
            </p:nvSpPr>
            <p:spPr>
              <a:xfrm rot="5400000">
                <a:off x="2313617" y="2105767"/>
                <a:ext cx="1050698" cy="1050626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2" name="直角三角形 401"/>
              <p:cNvSpPr/>
              <p:nvPr/>
            </p:nvSpPr>
            <p:spPr>
              <a:xfrm flipH="1" flipV="1">
                <a:off x="1261785" y="2105731"/>
                <a:ext cx="1051868" cy="1050698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3" name="直角三角形 402"/>
              <p:cNvSpPr/>
              <p:nvPr/>
            </p:nvSpPr>
            <p:spPr>
              <a:xfrm rot="5400000" flipH="1" flipV="1">
                <a:off x="1259933" y="1580992"/>
                <a:ext cx="526532" cy="52531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4" name="直角三角形 403"/>
              <p:cNvSpPr/>
              <p:nvPr/>
            </p:nvSpPr>
            <p:spPr>
              <a:xfrm rot="10800000" flipH="1" flipV="1">
                <a:off x="2311169" y="1580382"/>
                <a:ext cx="526555" cy="526532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>
              <a:xfrm>
                <a:off x="1787098" y="1592214"/>
                <a:ext cx="526555" cy="525349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6" name="任意多边形 405"/>
              <p:cNvSpPr/>
              <p:nvPr/>
            </p:nvSpPr>
            <p:spPr>
              <a:xfrm>
                <a:off x="2317378" y="1593397"/>
                <a:ext cx="1041933" cy="511150"/>
              </a:xfrm>
              <a:custGeom>
                <a:avLst/>
                <a:gdLst>
                  <a:gd name="connsiteX0" fmla="*/ 0 w 1041149"/>
                  <a:gd name="connsiteY0" fmla="*/ 0 h 511521"/>
                  <a:gd name="connsiteX1" fmla="*/ 520574 w 1041149"/>
                  <a:gd name="connsiteY1" fmla="*/ 0 h 511521"/>
                  <a:gd name="connsiteX2" fmla="*/ 1041149 w 1041149"/>
                  <a:gd name="connsiteY2" fmla="*/ 506994 h 511521"/>
                  <a:gd name="connsiteX3" fmla="*/ 520574 w 1041149"/>
                  <a:gd name="connsiteY3" fmla="*/ 511521 h 511521"/>
                  <a:gd name="connsiteX4" fmla="*/ 0 w 1041149"/>
                  <a:gd name="connsiteY4" fmla="*/ 0 h 5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149" h="511521">
                    <a:moveTo>
                      <a:pt x="0" y="0"/>
                    </a:moveTo>
                    <a:lnTo>
                      <a:pt x="520574" y="0"/>
                    </a:lnTo>
                    <a:lnTo>
                      <a:pt x="1041149" y="506994"/>
                    </a:lnTo>
                    <a:lnTo>
                      <a:pt x="520574" y="5115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7" name="任意多边形 406"/>
              <p:cNvSpPr/>
              <p:nvPr/>
            </p:nvSpPr>
            <p:spPr>
              <a:xfrm>
                <a:off x="1792066" y="1072781"/>
                <a:ext cx="1051867" cy="525349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92" name="TextBox 265"/>
              <p:cNvSpPr txBox="1">
                <a:spLocks noChangeArrowheads="1"/>
              </p:cNvSpPr>
              <p:nvPr/>
            </p:nvSpPr>
            <p:spPr bwMode="auto">
              <a:xfrm>
                <a:off x="2466898" y="222563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12493" name="TextBox 266"/>
              <p:cNvSpPr txBox="1">
                <a:spLocks noChangeArrowheads="1"/>
              </p:cNvSpPr>
              <p:nvPr/>
            </p:nvSpPr>
            <p:spPr bwMode="auto">
              <a:xfrm>
                <a:off x="1805075" y="2233974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12494" name="TextBox 267"/>
              <p:cNvSpPr txBox="1">
                <a:spLocks noChangeArrowheads="1"/>
              </p:cNvSpPr>
              <p:nvPr/>
            </p:nvSpPr>
            <p:spPr bwMode="auto">
              <a:xfrm>
                <a:off x="1493152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2495" name="TextBox 268"/>
              <p:cNvSpPr txBox="1">
                <a:spLocks noChangeArrowheads="1"/>
              </p:cNvSpPr>
              <p:nvPr/>
            </p:nvSpPr>
            <p:spPr bwMode="auto">
              <a:xfrm>
                <a:off x="1899958" y="163486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12496" name="TextBox 269"/>
              <p:cNvSpPr txBox="1">
                <a:spLocks noChangeArrowheads="1"/>
              </p:cNvSpPr>
              <p:nvPr/>
            </p:nvSpPr>
            <p:spPr bwMode="auto">
              <a:xfrm>
                <a:off x="2750507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</p:txBody>
          </p:sp>
          <p:sp>
            <p:nvSpPr>
              <p:cNvPr id="12497" name="TextBox 270"/>
              <p:cNvSpPr txBox="1">
                <a:spLocks noChangeArrowheads="1"/>
              </p:cNvSpPr>
              <p:nvPr/>
            </p:nvSpPr>
            <p:spPr bwMode="auto">
              <a:xfrm>
                <a:off x="2286060" y="1688366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2498" name="TextBox 271"/>
              <p:cNvSpPr txBox="1">
                <a:spLocks noChangeArrowheads="1"/>
              </p:cNvSpPr>
              <p:nvPr/>
            </p:nvSpPr>
            <p:spPr bwMode="auto">
              <a:xfrm>
                <a:off x="2148006" y="1123988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</p:txBody>
          </p:sp>
        </p:grpSp>
        <p:sp>
          <p:nvSpPr>
            <p:cNvPr id="408" name="任意多边形 407"/>
            <p:cNvSpPr/>
            <p:nvPr/>
          </p:nvSpPr>
          <p:spPr>
            <a:xfrm>
              <a:off x="7664" y="3606"/>
              <a:ext cx="3300" cy="3249"/>
            </a:xfrm>
            <a:custGeom>
              <a:avLst/>
              <a:gdLst>
                <a:gd name="connsiteX0" fmla="*/ 0 w 2095500"/>
                <a:gd name="connsiteY0" fmla="*/ 1028700 h 2062162"/>
                <a:gd name="connsiteX1" fmla="*/ 1047750 w 2095500"/>
                <a:gd name="connsiteY1" fmla="*/ 0 h 2062162"/>
                <a:gd name="connsiteX2" fmla="*/ 1042987 w 2095500"/>
                <a:gd name="connsiteY2" fmla="*/ 261937 h 2062162"/>
                <a:gd name="connsiteX3" fmla="*/ 1571625 w 2095500"/>
                <a:gd name="connsiteY3" fmla="*/ 776287 h 2062162"/>
                <a:gd name="connsiteX4" fmla="*/ 2095500 w 2095500"/>
                <a:gd name="connsiteY4" fmla="*/ 257175 h 2062162"/>
                <a:gd name="connsiteX5" fmla="*/ 2090737 w 2095500"/>
                <a:gd name="connsiteY5" fmla="*/ 1804987 h 2062162"/>
                <a:gd name="connsiteX6" fmla="*/ 1571625 w 2095500"/>
                <a:gd name="connsiteY6" fmla="*/ 1285875 h 2062162"/>
                <a:gd name="connsiteX7" fmla="*/ 1042987 w 2095500"/>
                <a:gd name="connsiteY7" fmla="*/ 1809750 h 2062162"/>
                <a:gd name="connsiteX8" fmla="*/ 1047750 w 2095500"/>
                <a:gd name="connsiteY8" fmla="*/ 2062162 h 2062162"/>
                <a:gd name="connsiteX9" fmla="*/ 0 w 2095500"/>
                <a:gd name="connsiteY9" fmla="*/ 1028700 h 206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0" h="2062162">
                  <a:moveTo>
                    <a:pt x="0" y="1028700"/>
                  </a:moveTo>
                  <a:lnTo>
                    <a:pt x="1047750" y="0"/>
                  </a:lnTo>
                  <a:cubicBezTo>
                    <a:pt x="1046162" y="87312"/>
                    <a:pt x="1044575" y="174625"/>
                    <a:pt x="1042987" y="261937"/>
                  </a:cubicBezTo>
                  <a:lnTo>
                    <a:pt x="1571625" y="776287"/>
                  </a:lnTo>
                  <a:lnTo>
                    <a:pt x="2095500" y="257175"/>
                  </a:lnTo>
                  <a:cubicBezTo>
                    <a:pt x="2093912" y="773112"/>
                    <a:pt x="2092325" y="1289050"/>
                    <a:pt x="2090737" y="1804987"/>
                  </a:cubicBezTo>
                  <a:lnTo>
                    <a:pt x="1571625" y="1285875"/>
                  </a:lnTo>
                  <a:lnTo>
                    <a:pt x="1042987" y="1809750"/>
                  </a:lnTo>
                  <a:cubicBezTo>
                    <a:pt x="1044575" y="1893887"/>
                    <a:pt x="1046162" y="1978025"/>
                    <a:pt x="1047750" y="2062162"/>
                  </a:cubicBezTo>
                  <a:lnTo>
                    <a:pt x="0" y="102870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09" name="TextBox 240"/>
          <p:cNvSpPr txBox="1">
            <a:spLocks noChangeArrowheads="1"/>
          </p:cNvSpPr>
          <p:nvPr/>
        </p:nvSpPr>
        <p:spPr bwMode="auto">
          <a:xfrm>
            <a:off x="5173663" y="2873376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410" name="TextBox 241"/>
          <p:cNvSpPr txBox="1">
            <a:spLocks noChangeArrowheads="1"/>
          </p:cNvSpPr>
          <p:nvPr/>
        </p:nvSpPr>
        <p:spPr bwMode="auto">
          <a:xfrm>
            <a:off x="5149850" y="3570288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411" name="TextBox 242"/>
          <p:cNvSpPr txBox="1">
            <a:spLocks noChangeArrowheads="1"/>
          </p:cNvSpPr>
          <p:nvPr/>
        </p:nvSpPr>
        <p:spPr bwMode="auto">
          <a:xfrm>
            <a:off x="6692900" y="2697163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412" name="TextBox 243"/>
          <p:cNvSpPr txBox="1">
            <a:spLocks noChangeArrowheads="1"/>
          </p:cNvSpPr>
          <p:nvPr/>
        </p:nvSpPr>
        <p:spPr bwMode="auto">
          <a:xfrm>
            <a:off x="6500813" y="3201988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413" name="TextBox 244"/>
          <p:cNvSpPr txBox="1">
            <a:spLocks noChangeArrowheads="1"/>
          </p:cNvSpPr>
          <p:nvPr/>
        </p:nvSpPr>
        <p:spPr bwMode="auto">
          <a:xfrm>
            <a:off x="5881688" y="3538539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414" name="TextBox 245"/>
          <p:cNvSpPr txBox="1">
            <a:spLocks noChangeArrowheads="1"/>
          </p:cNvSpPr>
          <p:nvPr/>
        </p:nvSpPr>
        <p:spPr bwMode="auto">
          <a:xfrm>
            <a:off x="6688138" y="3708401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415" name="TextBox 246"/>
          <p:cNvSpPr txBox="1">
            <a:spLocks noChangeArrowheads="1"/>
          </p:cNvSpPr>
          <p:nvPr/>
        </p:nvSpPr>
        <p:spPr bwMode="auto">
          <a:xfrm>
            <a:off x="5829300" y="2914651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416" name="直接连接符 415"/>
          <p:cNvCxnSpPr/>
          <p:nvPr/>
        </p:nvCxnSpPr>
        <p:spPr>
          <a:xfrm>
            <a:off x="5734050" y="2173288"/>
            <a:ext cx="0" cy="268446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接连接符 416"/>
          <p:cNvCxnSpPr/>
          <p:nvPr/>
        </p:nvCxnSpPr>
        <p:spPr>
          <a:xfrm>
            <a:off x="4398963" y="3508375"/>
            <a:ext cx="13589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接连接符 417"/>
          <p:cNvCxnSpPr/>
          <p:nvPr/>
        </p:nvCxnSpPr>
        <p:spPr>
          <a:xfrm flipH="1">
            <a:off x="5726113" y="3176589"/>
            <a:ext cx="684212" cy="6826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>
            <a:off x="6400800" y="3160713"/>
            <a:ext cx="0" cy="68421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6391276" y="3173413"/>
            <a:ext cx="6826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接连接符 420"/>
          <p:cNvCxnSpPr/>
          <p:nvPr/>
        </p:nvCxnSpPr>
        <p:spPr>
          <a:xfrm>
            <a:off x="6407150" y="3838575"/>
            <a:ext cx="6858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  <p:bldP spid="410" grpId="0"/>
      <p:bldP spid="411" grpId="0"/>
      <p:bldP spid="412" grpId="0"/>
      <p:bldP spid="413" grpId="0"/>
      <p:bldP spid="414" grpId="0"/>
      <p:bldP spid="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45"/>
          <p:cNvGrpSpPr/>
          <p:nvPr/>
        </p:nvGrpSpPr>
        <p:grpSpPr bwMode="auto">
          <a:xfrm>
            <a:off x="7780338" y="1247775"/>
            <a:ext cx="3802062" cy="3475447"/>
            <a:chOff x="5867366" y="895394"/>
            <a:chExt cx="2922588" cy="2671526"/>
          </a:xfrm>
        </p:grpSpPr>
        <p:sp>
          <p:nvSpPr>
            <p:cNvPr id="13314" name="AutoShape 27"/>
            <p:cNvSpPr>
              <a:spLocks noChangeArrowheads="1"/>
            </p:cNvSpPr>
            <p:nvPr/>
          </p:nvSpPr>
          <p:spPr bwMode="auto">
            <a:xfrm>
              <a:off x="5867366" y="895394"/>
              <a:ext cx="2922588" cy="625641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我可以用七巧板拼拼看。</a:t>
              </a:r>
            </a:p>
          </p:txBody>
        </p:sp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4716" y="1787109"/>
              <a:ext cx="1400679" cy="177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组合 1"/>
          <p:cNvGrpSpPr/>
          <p:nvPr/>
        </p:nvGrpSpPr>
        <p:grpSpPr bwMode="auto">
          <a:xfrm>
            <a:off x="1090613" y="1846263"/>
            <a:ext cx="6369862" cy="3461602"/>
            <a:chOff x="3509" y="3187"/>
            <a:chExt cx="7845" cy="4065"/>
          </a:xfrm>
        </p:grpSpPr>
        <p:grpSp>
          <p:nvGrpSpPr>
            <p:cNvPr id="13317" name="组合 277"/>
            <p:cNvGrpSpPr/>
            <p:nvPr/>
          </p:nvGrpSpPr>
          <p:grpSpPr bwMode="auto">
            <a:xfrm>
              <a:off x="3509" y="3187"/>
              <a:ext cx="7845" cy="4065"/>
              <a:chOff x="990694" y="819196"/>
              <a:chExt cx="4981438" cy="2581275"/>
            </a:xfrm>
          </p:grpSpPr>
          <p:sp>
            <p:nvSpPr>
              <p:cNvPr id="3" name="矩形 2"/>
              <p:cNvSpPr/>
              <p:nvPr/>
            </p:nvSpPr>
            <p:spPr bwMode="auto">
              <a:xfrm>
                <a:off x="99069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125637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52080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78648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2050915" y="819196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316591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581025" y="819196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矩形 84"/>
              <p:cNvSpPr/>
              <p:nvPr/>
            </p:nvSpPr>
            <p:spPr bwMode="auto">
              <a:xfrm>
                <a:off x="284546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85"/>
              <p:cNvSpPr/>
              <p:nvPr/>
            </p:nvSpPr>
            <p:spPr bwMode="auto">
              <a:xfrm>
                <a:off x="3103687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99069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125637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152080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78648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2050915" y="1078443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2316591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 bwMode="auto">
              <a:xfrm>
                <a:off x="2581025" y="1078443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284546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3103687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99069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25637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152080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178648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2050915" y="133650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316591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2581025" y="133650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284546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3103687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99069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25637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152080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178648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050915" y="1594571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2316591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2581025" y="1594571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284546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103687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 bwMode="auto">
              <a:xfrm>
                <a:off x="3360672" y="819196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360672" y="1078443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360672" y="133650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360672" y="1594571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99069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25637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52080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78648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050915" y="185145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316591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581025" y="185145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284546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103687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99069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25637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52080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78648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050915" y="210833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316591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581025" y="210833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284546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103687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360672" y="185145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360672" y="210833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 bwMode="auto">
              <a:xfrm>
                <a:off x="99069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 bwMode="auto">
              <a:xfrm>
                <a:off x="125637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 bwMode="auto">
              <a:xfrm>
                <a:off x="152080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 bwMode="auto">
              <a:xfrm>
                <a:off x="178648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 bwMode="auto">
              <a:xfrm>
                <a:off x="2050915" y="236521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 bwMode="auto">
              <a:xfrm>
                <a:off x="2316591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 bwMode="auto">
              <a:xfrm>
                <a:off x="2581025" y="236521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 bwMode="auto">
              <a:xfrm>
                <a:off x="284546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 bwMode="auto">
              <a:xfrm>
                <a:off x="3103687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 bwMode="auto">
              <a:xfrm>
                <a:off x="99069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 bwMode="auto">
              <a:xfrm>
                <a:off x="125637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 bwMode="auto">
              <a:xfrm>
                <a:off x="152080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 bwMode="auto">
              <a:xfrm>
                <a:off x="178648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2050915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23165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 bwMode="auto">
              <a:xfrm>
                <a:off x="2581025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28454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310368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3360672" y="236521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3360672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 bwMode="auto">
              <a:xfrm>
                <a:off x="99069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 bwMode="auto">
              <a:xfrm>
                <a:off x="125637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52080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 bwMode="auto">
              <a:xfrm>
                <a:off x="178648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 bwMode="auto">
              <a:xfrm>
                <a:off x="2050915" y="288015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 bwMode="auto">
              <a:xfrm>
                <a:off x="2316591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 bwMode="auto">
              <a:xfrm>
                <a:off x="2581025" y="288015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 bwMode="auto">
              <a:xfrm>
                <a:off x="284546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 bwMode="auto">
              <a:xfrm>
                <a:off x="3103687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 bwMode="auto">
              <a:xfrm>
                <a:off x="99069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 bwMode="auto">
              <a:xfrm>
                <a:off x="125637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 bwMode="auto">
              <a:xfrm>
                <a:off x="152080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 bwMode="auto">
              <a:xfrm>
                <a:off x="178648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 bwMode="auto">
              <a:xfrm>
                <a:off x="2050915" y="313703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2316591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2581025" y="313703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 bwMode="auto">
              <a:xfrm>
                <a:off x="284546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 bwMode="auto">
              <a:xfrm>
                <a:off x="3103687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3360672" y="288015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 bwMode="auto">
              <a:xfrm>
                <a:off x="3360672" y="313703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 bwMode="auto">
              <a:xfrm>
                <a:off x="3625107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0" name="矩形 84"/>
              <p:cNvSpPr/>
              <p:nvPr/>
            </p:nvSpPr>
            <p:spPr bwMode="auto">
              <a:xfrm>
                <a:off x="388830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1" name="矩形 85"/>
              <p:cNvSpPr/>
              <p:nvPr/>
            </p:nvSpPr>
            <p:spPr bwMode="auto">
              <a:xfrm>
                <a:off x="4146527" y="819196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 bwMode="auto">
              <a:xfrm>
                <a:off x="3625107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 bwMode="auto">
              <a:xfrm>
                <a:off x="388830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 bwMode="auto">
              <a:xfrm>
                <a:off x="4146527" y="1078443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 bwMode="auto">
              <a:xfrm>
                <a:off x="3625107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 bwMode="auto">
              <a:xfrm>
                <a:off x="388830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 bwMode="auto">
              <a:xfrm>
                <a:off x="4146527" y="133650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 bwMode="auto">
              <a:xfrm>
                <a:off x="3625107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 bwMode="auto">
              <a:xfrm>
                <a:off x="388830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 bwMode="auto">
              <a:xfrm>
                <a:off x="4146527" y="1594571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1" name="矩形 85"/>
              <p:cNvSpPr/>
              <p:nvPr/>
            </p:nvSpPr>
            <p:spPr bwMode="auto">
              <a:xfrm>
                <a:off x="440475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 bwMode="auto">
              <a:xfrm>
                <a:off x="440475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 bwMode="auto">
              <a:xfrm>
                <a:off x="440475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 bwMode="auto">
              <a:xfrm>
                <a:off x="440475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 bwMode="auto">
              <a:xfrm>
                <a:off x="3625107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 bwMode="auto">
              <a:xfrm>
                <a:off x="388830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 bwMode="auto">
              <a:xfrm>
                <a:off x="4146527" y="185145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 bwMode="auto">
              <a:xfrm>
                <a:off x="3625107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 bwMode="auto">
              <a:xfrm>
                <a:off x="388830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 bwMode="auto">
              <a:xfrm>
                <a:off x="4146527" y="210833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 bwMode="auto">
              <a:xfrm>
                <a:off x="440475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 bwMode="auto">
              <a:xfrm>
                <a:off x="440475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 bwMode="auto">
              <a:xfrm>
                <a:off x="3625107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 bwMode="auto">
              <a:xfrm>
                <a:off x="388830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 bwMode="auto">
              <a:xfrm>
                <a:off x="4146527" y="236521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 bwMode="auto">
              <a:xfrm>
                <a:off x="362510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 bwMode="auto">
              <a:xfrm>
                <a:off x="388830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 bwMode="auto">
              <a:xfrm>
                <a:off x="4146527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 bwMode="auto">
              <a:xfrm>
                <a:off x="440475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 bwMode="auto">
              <a:xfrm>
                <a:off x="440475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 bwMode="auto">
              <a:xfrm>
                <a:off x="3625107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 bwMode="auto">
              <a:xfrm>
                <a:off x="388830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 bwMode="auto">
              <a:xfrm>
                <a:off x="4146527" y="288015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 bwMode="auto">
              <a:xfrm>
                <a:off x="3625107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 bwMode="auto">
              <a:xfrm>
                <a:off x="388830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 bwMode="auto">
              <a:xfrm>
                <a:off x="4146527" y="313703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 bwMode="auto">
              <a:xfrm>
                <a:off x="440475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 bwMode="auto">
              <a:xfrm>
                <a:off x="440475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 bwMode="auto">
              <a:xfrm>
                <a:off x="4666705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 bwMode="auto">
              <a:xfrm>
                <a:off x="4666705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 bwMode="auto">
              <a:xfrm>
                <a:off x="4666705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 bwMode="auto">
              <a:xfrm>
                <a:off x="4666705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 bwMode="auto">
              <a:xfrm>
                <a:off x="4666705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 bwMode="auto">
              <a:xfrm>
                <a:off x="4666705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4666705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466670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4666705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 bwMode="auto">
              <a:xfrm>
                <a:off x="4666705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4929898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0" name="矩形 84"/>
              <p:cNvSpPr/>
              <p:nvPr/>
            </p:nvSpPr>
            <p:spPr bwMode="auto">
              <a:xfrm>
                <a:off x="5193091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1" name="矩形 85"/>
              <p:cNvSpPr/>
              <p:nvPr/>
            </p:nvSpPr>
            <p:spPr bwMode="auto">
              <a:xfrm>
                <a:off x="545256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 bwMode="auto">
              <a:xfrm>
                <a:off x="4929898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 bwMode="auto">
              <a:xfrm>
                <a:off x="5193091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 bwMode="auto">
              <a:xfrm>
                <a:off x="545256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4929898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 bwMode="auto">
              <a:xfrm>
                <a:off x="5193091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 bwMode="auto">
              <a:xfrm>
                <a:off x="545256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 bwMode="auto">
              <a:xfrm>
                <a:off x="4929898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 bwMode="auto">
              <a:xfrm>
                <a:off x="5193091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 bwMode="auto">
              <a:xfrm>
                <a:off x="545256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1" name="矩形 85"/>
              <p:cNvSpPr/>
              <p:nvPr/>
            </p:nvSpPr>
            <p:spPr bwMode="auto">
              <a:xfrm>
                <a:off x="5709545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 bwMode="auto">
              <a:xfrm>
                <a:off x="5709545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 bwMode="auto">
              <a:xfrm>
                <a:off x="5709545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 bwMode="auto">
              <a:xfrm>
                <a:off x="5709545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4929898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5193091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545256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4929898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 bwMode="auto">
              <a:xfrm>
                <a:off x="5193091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 bwMode="auto">
              <a:xfrm>
                <a:off x="545256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5709545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 bwMode="auto">
              <a:xfrm>
                <a:off x="5709545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 bwMode="auto">
              <a:xfrm>
                <a:off x="4929898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 bwMode="auto">
              <a:xfrm>
                <a:off x="5193091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 bwMode="auto">
              <a:xfrm>
                <a:off x="545256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 bwMode="auto">
              <a:xfrm>
                <a:off x="4929898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 bwMode="auto">
              <a:xfrm>
                <a:off x="51930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 bwMode="auto">
              <a:xfrm>
                <a:off x="54525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 bwMode="auto">
              <a:xfrm>
                <a:off x="5709545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 bwMode="auto">
              <a:xfrm>
                <a:off x="570954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 bwMode="auto">
              <a:xfrm>
                <a:off x="4929898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 bwMode="auto">
              <a:xfrm>
                <a:off x="5193091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 bwMode="auto">
              <a:xfrm>
                <a:off x="545256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 bwMode="auto">
              <a:xfrm>
                <a:off x="4929898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 bwMode="auto">
              <a:xfrm>
                <a:off x="5193091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6" name="矩形 405"/>
              <p:cNvSpPr/>
              <p:nvPr/>
            </p:nvSpPr>
            <p:spPr bwMode="auto">
              <a:xfrm>
                <a:off x="545256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 bwMode="auto">
              <a:xfrm>
                <a:off x="5709545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 bwMode="auto">
              <a:xfrm>
                <a:off x="5709545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3508" name="组合 272"/>
            <p:cNvGrpSpPr/>
            <p:nvPr/>
          </p:nvGrpSpPr>
          <p:grpSpPr bwMode="auto">
            <a:xfrm>
              <a:off x="3929" y="3202"/>
              <a:ext cx="3312" cy="3283"/>
              <a:chOff x="1260543" y="1072781"/>
              <a:chExt cx="2103735" cy="2083647"/>
            </a:xfrm>
          </p:grpSpPr>
          <p:sp>
            <p:nvSpPr>
              <p:cNvPr id="410" name="直角三角形 409"/>
              <p:cNvSpPr/>
              <p:nvPr/>
            </p:nvSpPr>
            <p:spPr>
              <a:xfrm rot="5400000">
                <a:off x="2313616" y="2105766"/>
                <a:ext cx="1050698" cy="1050626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1" name="直角三角形 410"/>
              <p:cNvSpPr/>
              <p:nvPr/>
            </p:nvSpPr>
            <p:spPr>
              <a:xfrm flipH="1" flipV="1">
                <a:off x="1261785" y="2105730"/>
                <a:ext cx="1051867" cy="1050698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2" name="直角三角形 411"/>
              <p:cNvSpPr/>
              <p:nvPr/>
            </p:nvSpPr>
            <p:spPr>
              <a:xfrm rot="5400000" flipH="1" flipV="1">
                <a:off x="1259933" y="1580990"/>
                <a:ext cx="526533" cy="52531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3" name="直角三角形 412"/>
              <p:cNvSpPr/>
              <p:nvPr/>
            </p:nvSpPr>
            <p:spPr>
              <a:xfrm rot="10800000" flipH="1" flipV="1">
                <a:off x="2311168" y="1580381"/>
                <a:ext cx="526555" cy="52653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787097" y="1592213"/>
                <a:ext cx="526555" cy="525349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5" name="任意多边形 414"/>
              <p:cNvSpPr/>
              <p:nvPr/>
            </p:nvSpPr>
            <p:spPr>
              <a:xfrm>
                <a:off x="2317378" y="1593397"/>
                <a:ext cx="1041932" cy="511150"/>
              </a:xfrm>
              <a:custGeom>
                <a:avLst/>
                <a:gdLst>
                  <a:gd name="connsiteX0" fmla="*/ 0 w 1041149"/>
                  <a:gd name="connsiteY0" fmla="*/ 0 h 511521"/>
                  <a:gd name="connsiteX1" fmla="*/ 520574 w 1041149"/>
                  <a:gd name="connsiteY1" fmla="*/ 0 h 511521"/>
                  <a:gd name="connsiteX2" fmla="*/ 1041149 w 1041149"/>
                  <a:gd name="connsiteY2" fmla="*/ 506994 h 511521"/>
                  <a:gd name="connsiteX3" fmla="*/ 520574 w 1041149"/>
                  <a:gd name="connsiteY3" fmla="*/ 511521 h 511521"/>
                  <a:gd name="connsiteX4" fmla="*/ 0 w 1041149"/>
                  <a:gd name="connsiteY4" fmla="*/ 0 h 5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149" h="511521">
                    <a:moveTo>
                      <a:pt x="0" y="0"/>
                    </a:moveTo>
                    <a:lnTo>
                      <a:pt x="520574" y="0"/>
                    </a:lnTo>
                    <a:lnTo>
                      <a:pt x="1041149" y="506994"/>
                    </a:lnTo>
                    <a:lnTo>
                      <a:pt x="520574" y="5115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6" name="任意多边形 415"/>
              <p:cNvSpPr/>
              <p:nvPr/>
            </p:nvSpPr>
            <p:spPr>
              <a:xfrm>
                <a:off x="1792065" y="1072781"/>
                <a:ext cx="1051868" cy="525349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16" name="TextBox 265"/>
              <p:cNvSpPr txBox="1">
                <a:spLocks noChangeArrowheads="1"/>
              </p:cNvSpPr>
              <p:nvPr/>
            </p:nvSpPr>
            <p:spPr bwMode="auto">
              <a:xfrm>
                <a:off x="2466898" y="222563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13517" name="TextBox 266"/>
              <p:cNvSpPr txBox="1">
                <a:spLocks noChangeArrowheads="1"/>
              </p:cNvSpPr>
              <p:nvPr/>
            </p:nvSpPr>
            <p:spPr bwMode="auto">
              <a:xfrm>
                <a:off x="1805075" y="2233974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13518" name="TextBox 267"/>
              <p:cNvSpPr txBox="1">
                <a:spLocks noChangeArrowheads="1"/>
              </p:cNvSpPr>
              <p:nvPr/>
            </p:nvSpPr>
            <p:spPr bwMode="auto">
              <a:xfrm>
                <a:off x="1493152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3519" name="TextBox 268"/>
              <p:cNvSpPr txBox="1">
                <a:spLocks noChangeArrowheads="1"/>
              </p:cNvSpPr>
              <p:nvPr/>
            </p:nvSpPr>
            <p:spPr bwMode="auto">
              <a:xfrm>
                <a:off x="1899958" y="163486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13520" name="TextBox 269"/>
              <p:cNvSpPr txBox="1">
                <a:spLocks noChangeArrowheads="1"/>
              </p:cNvSpPr>
              <p:nvPr/>
            </p:nvSpPr>
            <p:spPr bwMode="auto">
              <a:xfrm>
                <a:off x="2750507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</p:txBody>
          </p:sp>
          <p:sp>
            <p:nvSpPr>
              <p:cNvPr id="13521" name="TextBox 270"/>
              <p:cNvSpPr txBox="1">
                <a:spLocks noChangeArrowheads="1"/>
              </p:cNvSpPr>
              <p:nvPr/>
            </p:nvSpPr>
            <p:spPr bwMode="auto">
              <a:xfrm>
                <a:off x="2286060" y="1688366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3522" name="TextBox 271"/>
              <p:cNvSpPr txBox="1">
                <a:spLocks noChangeArrowheads="1"/>
              </p:cNvSpPr>
              <p:nvPr/>
            </p:nvSpPr>
            <p:spPr bwMode="auto">
              <a:xfrm>
                <a:off x="2148006" y="1123988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</p:txBody>
          </p:sp>
        </p:grpSp>
        <p:sp>
          <p:nvSpPr>
            <p:cNvPr id="417" name="任意多边形 416"/>
            <p:cNvSpPr/>
            <p:nvPr/>
          </p:nvSpPr>
          <p:spPr>
            <a:xfrm>
              <a:off x="7664" y="3606"/>
              <a:ext cx="3300" cy="3249"/>
            </a:xfrm>
            <a:custGeom>
              <a:avLst/>
              <a:gdLst>
                <a:gd name="connsiteX0" fmla="*/ 0 w 2095500"/>
                <a:gd name="connsiteY0" fmla="*/ 1028700 h 2062162"/>
                <a:gd name="connsiteX1" fmla="*/ 1047750 w 2095500"/>
                <a:gd name="connsiteY1" fmla="*/ 0 h 2062162"/>
                <a:gd name="connsiteX2" fmla="*/ 1042987 w 2095500"/>
                <a:gd name="connsiteY2" fmla="*/ 261937 h 2062162"/>
                <a:gd name="connsiteX3" fmla="*/ 1571625 w 2095500"/>
                <a:gd name="connsiteY3" fmla="*/ 776287 h 2062162"/>
                <a:gd name="connsiteX4" fmla="*/ 2095500 w 2095500"/>
                <a:gd name="connsiteY4" fmla="*/ 257175 h 2062162"/>
                <a:gd name="connsiteX5" fmla="*/ 2090737 w 2095500"/>
                <a:gd name="connsiteY5" fmla="*/ 1804987 h 2062162"/>
                <a:gd name="connsiteX6" fmla="*/ 1571625 w 2095500"/>
                <a:gd name="connsiteY6" fmla="*/ 1285875 h 2062162"/>
                <a:gd name="connsiteX7" fmla="*/ 1042987 w 2095500"/>
                <a:gd name="connsiteY7" fmla="*/ 1809750 h 2062162"/>
                <a:gd name="connsiteX8" fmla="*/ 1047750 w 2095500"/>
                <a:gd name="connsiteY8" fmla="*/ 2062162 h 2062162"/>
                <a:gd name="connsiteX9" fmla="*/ 0 w 2095500"/>
                <a:gd name="connsiteY9" fmla="*/ 1028700 h 206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0" h="2062162">
                  <a:moveTo>
                    <a:pt x="0" y="1028700"/>
                  </a:moveTo>
                  <a:lnTo>
                    <a:pt x="1047750" y="0"/>
                  </a:lnTo>
                  <a:cubicBezTo>
                    <a:pt x="1046162" y="87312"/>
                    <a:pt x="1044575" y="174625"/>
                    <a:pt x="1042987" y="261937"/>
                  </a:cubicBezTo>
                  <a:lnTo>
                    <a:pt x="1571625" y="776287"/>
                  </a:lnTo>
                  <a:lnTo>
                    <a:pt x="2095500" y="257175"/>
                  </a:lnTo>
                  <a:cubicBezTo>
                    <a:pt x="2093912" y="773112"/>
                    <a:pt x="2092325" y="1289050"/>
                    <a:pt x="2090737" y="1804987"/>
                  </a:cubicBezTo>
                  <a:lnTo>
                    <a:pt x="1571625" y="1285875"/>
                  </a:lnTo>
                  <a:lnTo>
                    <a:pt x="1042987" y="1809750"/>
                  </a:lnTo>
                  <a:cubicBezTo>
                    <a:pt x="1044575" y="1893887"/>
                    <a:pt x="1046162" y="1978025"/>
                    <a:pt x="1047750" y="2062162"/>
                  </a:cubicBezTo>
                  <a:lnTo>
                    <a:pt x="0" y="102870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18" name="组合 231"/>
          <p:cNvGrpSpPr/>
          <p:nvPr/>
        </p:nvGrpSpPr>
        <p:grpSpPr bwMode="auto">
          <a:xfrm>
            <a:off x="4429125" y="2203450"/>
            <a:ext cx="1366838" cy="1366838"/>
            <a:chOff x="3200435" y="0"/>
            <a:chExt cx="1050925" cy="1050925"/>
          </a:xfrm>
        </p:grpSpPr>
        <p:sp>
          <p:nvSpPr>
            <p:cNvPr id="419" name="直角三角形 418"/>
            <p:cNvSpPr/>
            <p:nvPr/>
          </p:nvSpPr>
          <p:spPr bwMode="auto">
            <a:xfrm rot="16200000">
              <a:off x="3200435" y="0"/>
              <a:ext cx="1050925" cy="1050925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26" name="TextBox 240"/>
            <p:cNvSpPr txBox="1">
              <a:spLocks noChangeArrowheads="1"/>
            </p:cNvSpPr>
            <p:nvPr/>
          </p:nvSpPr>
          <p:spPr bwMode="auto">
            <a:xfrm>
              <a:off x="3733822" y="438206"/>
              <a:ext cx="381000" cy="5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421" name="组合 232"/>
          <p:cNvGrpSpPr/>
          <p:nvPr/>
        </p:nvGrpSpPr>
        <p:grpSpPr bwMode="auto">
          <a:xfrm>
            <a:off x="4429125" y="3565525"/>
            <a:ext cx="1366838" cy="1366838"/>
            <a:chOff x="3200436" y="1047750"/>
            <a:chExt cx="1050925" cy="1050925"/>
          </a:xfrm>
        </p:grpSpPr>
        <p:sp>
          <p:nvSpPr>
            <p:cNvPr id="422" name="直角三角形 421"/>
            <p:cNvSpPr/>
            <p:nvPr/>
          </p:nvSpPr>
          <p:spPr bwMode="auto">
            <a:xfrm flipH="1" flipV="1">
              <a:off x="3200436" y="1047750"/>
              <a:ext cx="1050925" cy="1050925"/>
            </a:xfrm>
            <a:prstGeom prst="rtTriangle">
              <a:avLst/>
            </a:prstGeom>
            <a:solidFill>
              <a:srgbClr val="FA843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29" name="TextBox 241"/>
            <p:cNvSpPr txBox="1">
              <a:spLocks noChangeArrowheads="1"/>
            </p:cNvSpPr>
            <p:nvPr/>
          </p:nvSpPr>
          <p:spPr bwMode="auto">
            <a:xfrm>
              <a:off x="3705260" y="1219029"/>
              <a:ext cx="381000" cy="5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424" name="组合 242"/>
          <p:cNvGrpSpPr/>
          <p:nvPr/>
        </p:nvGrpSpPr>
        <p:grpSpPr bwMode="auto">
          <a:xfrm>
            <a:off x="6461126" y="2574926"/>
            <a:ext cx="792163" cy="861720"/>
            <a:chOff x="4762536" y="285750"/>
            <a:chExt cx="609600" cy="663473"/>
          </a:xfrm>
        </p:grpSpPr>
        <p:sp>
          <p:nvSpPr>
            <p:cNvPr id="425" name="直角三角形 424"/>
            <p:cNvSpPr/>
            <p:nvPr/>
          </p:nvSpPr>
          <p:spPr bwMode="auto">
            <a:xfrm rot="5400000" flipH="1" flipV="1">
              <a:off x="4763010" y="285276"/>
              <a:ext cx="524358" cy="525306"/>
            </a:xfrm>
            <a:prstGeom prst="rtTriangle">
              <a:avLst/>
            </a:prstGeom>
            <a:solidFill>
              <a:srgbClr val="F599C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2" name="TextBox 242"/>
            <p:cNvSpPr txBox="1">
              <a:spLocks noChangeArrowheads="1"/>
            </p:cNvSpPr>
            <p:nvPr/>
          </p:nvSpPr>
          <p:spPr bwMode="auto">
            <a:xfrm>
              <a:off x="4991136" y="382816"/>
              <a:ext cx="381000" cy="56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427" name="组合 243"/>
          <p:cNvGrpSpPr/>
          <p:nvPr/>
        </p:nvGrpSpPr>
        <p:grpSpPr bwMode="auto">
          <a:xfrm>
            <a:off x="6461126" y="3255963"/>
            <a:ext cx="682625" cy="760297"/>
            <a:chOff x="4762536" y="809625"/>
            <a:chExt cx="525463" cy="583895"/>
          </a:xfrm>
        </p:grpSpPr>
        <p:sp>
          <p:nvSpPr>
            <p:cNvPr id="428" name="矩形 427"/>
            <p:cNvSpPr/>
            <p:nvPr/>
          </p:nvSpPr>
          <p:spPr bwMode="auto">
            <a:xfrm>
              <a:off x="4762536" y="809625"/>
              <a:ext cx="525463" cy="52546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5" name="TextBox 243"/>
            <p:cNvSpPr txBox="1">
              <a:spLocks noChangeArrowheads="1"/>
            </p:cNvSpPr>
            <p:nvPr/>
          </p:nvSpPr>
          <p:spPr bwMode="auto">
            <a:xfrm>
              <a:off x="4857788" y="828553"/>
              <a:ext cx="381000" cy="56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430" name="组合 241"/>
          <p:cNvGrpSpPr/>
          <p:nvPr/>
        </p:nvGrpSpPr>
        <p:grpSpPr bwMode="auto">
          <a:xfrm>
            <a:off x="5803901" y="3243264"/>
            <a:ext cx="665163" cy="1355725"/>
            <a:chOff x="4257711" y="800100"/>
            <a:chExt cx="511175" cy="1041400"/>
          </a:xfrm>
        </p:grpSpPr>
        <p:sp>
          <p:nvSpPr>
            <p:cNvPr id="431" name="任意多边形 430"/>
            <p:cNvSpPr/>
            <p:nvPr/>
          </p:nvSpPr>
          <p:spPr bwMode="auto">
            <a:xfrm rot="16200000">
              <a:off x="3992599" y="1065212"/>
              <a:ext cx="1041400" cy="511175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4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8" name="TextBox 244"/>
            <p:cNvSpPr txBox="1">
              <a:spLocks noChangeArrowheads="1"/>
            </p:cNvSpPr>
            <p:nvPr/>
          </p:nvSpPr>
          <p:spPr bwMode="auto">
            <a:xfrm>
              <a:off x="4352964" y="1085694"/>
              <a:ext cx="381000" cy="56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433" name="组合 244"/>
          <p:cNvGrpSpPr/>
          <p:nvPr/>
        </p:nvGrpSpPr>
        <p:grpSpPr bwMode="auto">
          <a:xfrm>
            <a:off x="6461126" y="3824289"/>
            <a:ext cx="779463" cy="784225"/>
            <a:chOff x="4762536" y="1247594"/>
            <a:chExt cx="600079" cy="601844"/>
          </a:xfrm>
        </p:grpSpPr>
        <p:sp>
          <p:nvSpPr>
            <p:cNvPr id="434" name="直角三角形 433"/>
            <p:cNvSpPr/>
            <p:nvPr/>
          </p:nvSpPr>
          <p:spPr bwMode="auto">
            <a:xfrm flipH="1" flipV="1">
              <a:off x="4762536" y="1323129"/>
              <a:ext cx="525527" cy="52630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41" name="TextBox 245"/>
            <p:cNvSpPr txBox="1">
              <a:spLocks noChangeArrowheads="1"/>
            </p:cNvSpPr>
            <p:nvPr/>
          </p:nvSpPr>
          <p:spPr bwMode="auto">
            <a:xfrm>
              <a:off x="4981615" y="1247594"/>
              <a:ext cx="381000" cy="5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436" name="组合 240"/>
          <p:cNvGrpSpPr/>
          <p:nvPr/>
        </p:nvGrpSpPr>
        <p:grpSpPr bwMode="auto">
          <a:xfrm>
            <a:off x="5791201" y="2574925"/>
            <a:ext cx="684213" cy="1365250"/>
            <a:chOff x="4248186" y="285751"/>
            <a:chExt cx="525463" cy="1049338"/>
          </a:xfrm>
        </p:grpSpPr>
        <p:sp>
          <p:nvSpPr>
            <p:cNvPr id="437" name="任意多边形 436"/>
            <p:cNvSpPr/>
            <p:nvPr/>
          </p:nvSpPr>
          <p:spPr bwMode="auto">
            <a:xfrm rot="5400000">
              <a:off x="3986249" y="547688"/>
              <a:ext cx="1049338" cy="525463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44" name="TextBox 246"/>
            <p:cNvSpPr txBox="1">
              <a:spLocks noChangeArrowheads="1"/>
            </p:cNvSpPr>
            <p:nvPr/>
          </p:nvSpPr>
          <p:spPr bwMode="auto">
            <a:xfrm>
              <a:off x="4276764" y="580941"/>
              <a:ext cx="381000" cy="5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sp>
        <p:nvSpPr>
          <p:cNvPr id="439" name="任意多边形 438"/>
          <p:cNvSpPr/>
          <p:nvPr/>
        </p:nvSpPr>
        <p:spPr>
          <a:xfrm>
            <a:off x="4427538" y="2239964"/>
            <a:ext cx="2724150" cy="2682875"/>
          </a:xfrm>
          <a:custGeom>
            <a:avLst/>
            <a:gdLst>
              <a:gd name="connsiteX0" fmla="*/ 0 w 2095500"/>
              <a:gd name="connsiteY0" fmla="*/ 1028700 h 2062162"/>
              <a:gd name="connsiteX1" fmla="*/ 1047750 w 2095500"/>
              <a:gd name="connsiteY1" fmla="*/ 0 h 2062162"/>
              <a:gd name="connsiteX2" fmla="*/ 1042987 w 2095500"/>
              <a:gd name="connsiteY2" fmla="*/ 261937 h 2062162"/>
              <a:gd name="connsiteX3" fmla="*/ 1571625 w 2095500"/>
              <a:gd name="connsiteY3" fmla="*/ 776287 h 2062162"/>
              <a:gd name="connsiteX4" fmla="*/ 2095500 w 2095500"/>
              <a:gd name="connsiteY4" fmla="*/ 257175 h 2062162"/>
              <a:gd name="connsiteX5" fmla="*/ 2090737 w 2095500"/>
              <a:gd name="connsiteY5" fmla="*/ 1804987 h 2062162"/>
              <a:gd name="connsiteX6" fmla="*/ 1571625 w 2095500"/>
              <a:gd name="connsiteY6" fmla="*/ 1285875 h 2062162"/>
              <a:gd name="connsiteX7" fmla="*/ 1042987 w 2095500"/>
              <a:gd name="connsiteY7" fmla="*/ 1809750 h 2062162"/>
              <a:gd name="connsiteX8" fmla="*/ 1047750 w 2095500"/>
              <a:gd name="connsiteY8" fmla="*/ 2062162 h 2062162"/>
              <a:gd name="connsiteX9" fmla="*/ 0 w 2095500"/>
              <a:gd name="connsiteY9" fmla="*/ 102870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062162">
                <a:moveTo>
                  <a:pt x="0" y="1028700"/>
                </a:moveTo>
                <a:lnTo>
                  <a:pt x="1047750" y="0"/>
                </a:lnTo>
                <a:cubicBezTo>
                  <a:pt x="1046162" y="87312"/>
                  <a:pt x="1044575" y="174625"/>
                  <a:pt x="1042987" y="261937"/>
                </a:cubicBezTo>
                <a:lnTo>
                  <a:pt x="1571625" y="776287"/>
                </a:lnTo>
                <a:lnTo>
                  <a:pt x="2095500" y="257175"/>
                </a:lnTo>
                <a:cubicBezTo>
                  <a:pt x="2093912" y="773112"/>
                  <a:pt x="2092325" y="1289050"/>
                  <a:pt x="2090737" y="1804987"/>
                </a:cubicBezTo>
                <a:lnTo>
                  <a:pt x="1571625" y="1285875"/>
                </a:lnTo>
                <a:lnTo>
                  <a:pt x="1042987" y="1809750"/>
                </a:lnTo>
                <a:cubicBezTo>
                  <a:pt x="1044575" y="1893887"/>
                  <a:pt x="1046162" y="1978025"/>
                  <a:pt x="1047750" y="2062162"/>
                </a:cubicBezTo>
                <a:lnTo>
                  <a:pt x="0" y="1028700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0"/>
          <p:cNvGrpSpPr/>
          <p:nvPr/>
        </p:nvGrpSpPr>
        <p:grpSpPr bwMode="auto">
          <a:xfrm>
            <a:off x="7536989" y="1841128"/>
            <a:ext cx="3800475" cy="3695066"/>
            <a:chOff x="5789294" y="1225128"/>
            <a:chExt cx="2922588" cy="2840368"/>
          </a:xfrm>
        </p:grpSpPr>
        <p:sp>
          <p:nvSpPr>
            <p:cNvPr id="14338" name="AutoShape 27"/>
            <p:cNvSpPr>
              <a:spLocks noChangeArrowheads="1"/>
            </p:cNvSpPr>
            <p:nvPr/>
          </p:nvSpPr>
          <p:spPr bwMode="auto">
            <a:xfrm>
              <a:off x="5789294" y="1225128"/>
              <a:ext cx="2922588" cy="979016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说一说每块板是怎样平移或旋转的。</a:t>
              </a:r>
            </a:p>
          </p:txBody>
        </p:sp>
        <p:pic>
          <p:nvPicPr>
            <p:cNvPr id="1433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73262" y="2433415"/>
              <a:ext cx="1284944" cy="163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组合 3"/>
          <p:cNvGrpSpPr/>
          <p:nvPr/>
        </p:nvGrpSpPr>
        <p:grpSpPr bwMode="auto">
          <a:xfrm>
            <a:off x="886337" y="1291829"/>
            <a:ext cx="5850521" cy="3229568"/>
            <a:chOff x="1369" y="2795"/>
            <a:chExt cx="10032" cy="5450"/>
          </a:xfrm>
        </p:grpSpPr>
        <p:grpSp>
          <p:nvGrpSpPr>
            <p:cNvPr id="14341" name="组合 1"/>
            <p:cNvGrpSpPr/>
            <p:nvPr/>
          </p:nvGrpSpPr>
          <p:grpSpPr bwMode="auto">
            <a:xfrm>
              <a:off x="1369" y="2795"/>
              <a:ext cx="10032" cy="5450"/>
              <a:chOff x="3509" y="3187"/>
              <a:chExt cx="7845" cy="4065"/>
            </a:xfrm>
          </p:grpSpPr>
          <p:grpSp>
            <p:nvGrpSpPr>
              <p:cNvPr id="14342" name="组合 277"/>
              <p:cNvGrpSpPr/>
              <p:nvPr/>
            </p:nvGrpSpPr>
            <p:grpSpPr bwMode="auto">
              <a:xfrm>
                <a:off x="3509" y="3187"/>
                <a:ext cx="7845" cy="4065"/>
                <a:chOff x="990694" y="819196"/>
                <a:chExt cx="4981438" cy="2581275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990694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 bwMode="auto">
                <a:xfrm>
                  <a:off x="1255616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 bwMode="auto">
                <a:xfrm>
                  <a:off x="1520538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1785460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 bwMode="auto">
                <a:xfrm>
                  <a:off x="2050382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 bwMode="auto">
                <a:xfrm>
                  <a:off x="2316656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 bwMode="auto">
                <a:xfrm>
                  <a:off x="2581578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" name="矩形 84"/>
                <p:cNvSpPr/>
                <p:nvPr/>
              </p:nvSpPr>
              <p:spPr bwMode="auto">
                <a:xfrm>
                  <a:off x="2845147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2" name="矩形 85"/>
                <p:cNvSpPr/>
                <p:nvPr/>
              </p:nvSpPr>
              <p:spPr bwMode="auto">
                <a:xfrm>
                  <a:off x="3103312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 bwMode="auto">
                <a:xfrm>
                  <a:off x="990694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 bwMode="auto">
                <a:xfrm>
                  <a:off x="1255616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 bwMode="auto">
                <a:xfrm>
                  <a:off x="1520538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 bwMode="auto">
                <a:xfrm>
                  <a:off x="1785460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>
                  <a:off x="2050382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 bwMode="auto">
                <a:xfrm>
                  <a:off x="2316656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2581578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2845147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3103312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990694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1255616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1520538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1785460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5" name="矩形 224"/>
                <p:cNvSpPr/>
                <p:nvPr/>
              </p:nvSpPr>
              <p:spPr bwMode="auto">
                <a:xfrm>
                  <a:off x="2050382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 bwMode="auto">
                <a:xfrm>
                  <a:off x="2316656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7" name="矩形 226"/>
                <p:cNvSpPr/>
                <p:nvPr/>
              </p:nvSpPr>
              <p:spPr bwMode="auto">
                <a:xfrm>
                  <a:off x="2581578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8" name="矩形 227"/>
                <p:cNvSpPr/>
                <p:nvPr/>
              </p:nvSpPr>
              <p:spPr bwMode="auto">
                <a:xfrm>
                  <a:off x="2845147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9" name="矩形 228"/>
                <p:cNvSpPr/>
                <p:nvPr/>
              </p:nvSpPr>
              <p:spPr bwMode="auto">
                <a:xfrm>
                  <a:off x="3103312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 bwMode="auto">
                <a:xfrm>
                  <a:off x="990694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1" name="矩形 230"/>
                <p:cNvSpPr/>
                <p:nvPr/>
              </p:nvSpPr>
              <p:spPr bwMode="auto">
                <a:xfrm>
                  <a:off x="1255616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3" name="矩形 232"/>
                <p:cNvSpPr/>
                <p:nvPr/>
              </p:nvSpPr>
              <p:spPr bwMode="auto">
                <a:xfrm>
                  <a:off x="1520538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4" name="矩形 233"/>
                <p:cNvSpPr/>
                <p:nvPr/>
              </p:nvSpPr>
              <p:spPr bwMode="auto">
                <a:xfrm>
                  <a:off x="1785460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5" name="矩形 234"/>
                <p:cNvSpPr/>
                <p:nvPr/>
              </p:nvSpPr>
              <p:spPr bwMode="auto">
                <a:xfrm>
                  <a:off x="2050382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 bwMode="auto">
                <a:xfrm>
                  <a:off x="2316656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7" name="矩形 236"/>
                <p:cNvSpPr/>
                <p:nvPr/>
              </p:nvSpPr>
              <p:spPr bwMode="auto">
                <a:xfrm>
                  <a:off x="2581578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8" name="矩形 237"/>
                <p:cNvSpPr/>
                <p:nvPr/>
              </p:nvSpPr>
              <p:spPr bwMode="auto">
                <a:xfrm>
                  <a:off x="2845147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9" name="矩形 238"/>
                <p:cNvSpPr/>
                <p:nvPr/>
              </p:nvSpPr>
              <p:spPr bwMode="auto">
                <a:xfrm>
                  <a:off x="3103312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0" name="矩形 239"/>
                <p:cNvSpPr/>
                <p:nvPr/>
              </p:nvSpPr>
              <p:spPr bwMode="auto">
                <a:xfrm>
                  <a:off x="3360124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1" name="矩形 240"/>
                <p:cNvSpPr/>
                <p:nvPr/>
              </p:nvSpPr>
              <p:spPr bwMode="auto">
                <a:xfrm>
                  <a:off x="3360124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3" name="矩形 242"/>
                <p:cNvSpPr/>
                <p:nvPr/>
              </p:nvSpPr>
              <p:spPr bwMode="auto">
                <a:xfrm>
                  <a:off x="3360124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5" name="矩形 244"/>
                <p:cNvSpPr/>
                <p:nvPr/>
              </p:nvSpPr>
              <p:spPr bwMode="auto">
                <a:xfrm>
                  <a:off x="3360124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 bwMode="auto">
                <a:xfrm>
                  <a:off x="990694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1" name="矩形 250"/>
                <p:cNvSpPr/>
                <p:nvPr/>
              </p:nvSpPr>
              <p:spPr bwMode="auto">
                <a:xfrm>
                  <a:off x="1255616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2" name="矩形 251"/>
                <p:cNvSpPr/>
                <p:nvPr/>
              </p:nvSpPr>
              <p:spPr bwMode="auto">
                <a:xfrm>
                  <a:off x="1520538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3" name="矩形 252"/>
                <p:cNvSpPr/>
                <p:nvPr/>
              </p:nvSpPr>
              <p:spPr bwMode="auto">
                <a:xfrm>
                  <a:off x="1785460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 bwMode="auto">
                <a:xfrm>
                  <a:off x="2050382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 bwMode="auto">
                <a:xfrm>
                  <a:off x="2316656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 bwMode="auto">
                <a:xfrm>
                  <a:off x="2581578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 bwMode="auto">
                <a:xfrm>
                  <a:off x="2845147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 bwMode="auto">
                <a:xfrm>
                  <a:off x="3103312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9" name="矩形 258"/>
                <p:cNvSpPr/>
                <p:nvPr/>
              </p:nvSpPr>
              <p:spPr bwMode="auto">
                <a:xfrm>
                  <a:off x="990694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0" name="矩形 259"/>
                <p:cNvSpPr/>
                <p:nvPr/>
              </p:nvSpPr>
              <p:spPr bwMode="auto">
                <a:xfrm>
                  <a:off x="1255616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 bwMode="auto">
                <a:xfrm>
                  <a:off x="1520538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2" name="矩形 261"/>
                <p:cNvSpPr/>
                <p:nvPr/>
              </p:nvSpPr>
              <p:spPr bwMode="auto">
                <a:xfrm>
                  <a:off x="1785460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3" name="矩形 262"/>
                <p:cNvSpPr/>
                <p:nvPr/>
              </p:nvSpPr>
              <p:spPr bwMode="auto">
                <a:xfrm>
                  <a:off x="2050382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4" name="矩形 263"/>
                <p:cNvSpPr/>
                <p:nvPr/>
              </p:nvSpPr>
              <p:spPr bwMode="auto">
                <a:xfrm>
                  <a:off x="2316656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 bwMode="auto">
                <a:xfrm>
                  <a:off x="2581578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 bwMode="auto">
                <a:xfrm>
                  <a:off x="2845147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 bwMode="auto">
                <a:xfrm>
                  <a:off x="3103312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 bwMode="auto">
                <a:xfrm>
                  <a:off x="3360124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 bwMode="auto">
                <a:xfrm>
                  <a:off x="3360124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0" name="矩形 269"/>
                <p:cNvSpPr/>
                <p:nvPr/>
              </p:nvSpPr>
              <p:spPr bwMode="auto">
                <a:xfrm>
                  <a:off x="990694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 bwMode="auto">
                <a:xfrm>
                  <a:off x="1255616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2" name="矩形 271"/>
                <p:cNvSpPr/>
                <p:nvPr/>
              </p:nvSpPr>
              <p:spPr bwMode="auto">
                <a:xfrm>
                  <a:off x="1520538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3" name="矩形 272"/>
                <p:cNvSpPr/>
                <p:nvPr/>
              </p:nvSpPr>
              <p:spPr bwMode="auto">
                <a:xfrm>
                  <a:off x="1785460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4" name="矩形 273"/>
                <p:cNvSpPr/>
                <p:nvPr/>
              </p:nvSpPr>
              <p:spPr bwMode="auto">
                <a:xfrm>
                  <a:off x="2050382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5" name="矩形 274"/>
                <p:cNvSpPr/>
                <p:nvPr/>
              </p:nvSpPr>
              <p:spPr bwMode="auto">
                <a:xfrm>
                  <a:off x="2316656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 bwMode="auto">
                <a:xfrm>
                  <a:off x="2581578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 bwMode="auto">
                <a:xfrm>
                  <a:off x="2845147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8" name="矩形 277"/>
                <p:cNvSpPr/>
                <p:nvPr/>
              </p:nvSpPr>
              <p:spPr bwMode="auto">
                <a:xfrm>
                  <a:off x="3103312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 bwMode="auto">
                <a:xfrm>
                  <a:off x="990694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 bwMode="auto">
                <a:xfrm>
                  <a:off x="1255616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 bwMode="auto">
                <a:xfrm>
                  <a:off x="1520538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 bwMode="auto">
                <a:xfrm>
                  <a:off x="1785460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 bwMode="auto">
                <a:xfrm>
                  <a:off x="2050382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4" name="矩形 283"/>
                <p:cNvSpPr/>
                <p:nvPr/>
              </p:nvSpPr>
              <p:spPr bwMode="auto">
                <a:xfrm>
                  <a:off x="2316656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5" name="矩形 284"/>
                <p:cNvSpPr/>
                <p:nvPr/>
              </p:nvSpPr>
              <p:spPr bwMode="auto">
                <a:xfrm>
                  <a:off x="2581578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 bwMode="auto">
                <a:xfrm>
                  <a:off x="2845147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7" name="矩形 286"/>
                <p:cNvSpPr/>
                <p:nvPr/>
              </p:nvSpPr>
              <p:spPr bwMode="auto">
                <a:xfrm>
                  <a:off x="3103312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8" name="矩形 287"/>
                <p:cNvSpPr/>
                <p:nvPr/>
              </p:nvSpPr>
              <p:spPr bwMode="auto">
                <a:xfrm>
                  <a:off x="3360124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9" name="矩形 288"/>
                <p:cNvSpPr/>
                <p:nvPr/>
              </p:nvSpPr>
              <p:spPr bwMode="auto">
                <a:xfrm>
                  <a:off x="3360124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 bwMode="auto">
                <a:xfrm>
                  <a:off x="990694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1" name="矩形 290"/>
                <p:cNvSpPr/>
                <p:nvPr/>
              </p:nvSpPr>
              <p:spPr bwMode="auto">
                <a:xfrm>
                  <a:off x="1255616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 bwMode="auto">
                <a:xfrm>
                  <a:off x="1520538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 bwMode="auto">
                <a:xfrm>
                  <a:off x="1785460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 bwMode="auto">
                <a:xfrm>
                  <a:off x="2050382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2316656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2581578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2845147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3103312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9" name="矩形 298"/>
                <p:cNvSpPr/>
                <p:nvPr/>
              </p:nvSpPr>
              <p:spPr bwMode="auto">
                <a:xfrm>
                  <a:off x="990694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 bwMode="auto">
                <a:xfrm>
                  <a:off x="1255616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520538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 bwMode="auto">
                <a:xfrm>
                  <a:off x="1785460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3" name="矩形 302"/>
                <p:cNvSpPr/>
                <p:nvPr/>
              </p:nvSpPr>
              <p:spPr bwMode="auto">
                <a:xfrm>
                  <a:off x="2050382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4" name="矩形 303"/>
                <p:cNvSpPr/>
                <p:nvPr/>
              </p:nvSpPr>
              <p:spPr bwMode="auto">
                <a:xfrm>
                  <a:off x="2316656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5" name="矩形 304"/>
                <p:cNvSpPr/>
                <p:nvPr/>
              </p:nvSpPr>
              <p:spPr bwMode="auto">
                <a:xfrm>
                  <a:off x="2581578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6" name="矩形 305"/>
                <p:cNvSpPr/>
                <p:nvPr/>
              </p:nvSpPr>
              <p:spPr bwMode="auto">
                <a:xfrm>
                  <a:off x="2845147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7" name="矩形 306"/>
                <p:cNvSpPr/>
                <p:nvPr/>
              </p:nvSpPr>
              <p:spPr bwMode="auto">
                <a:xfrm>
                  <a:off x="3103312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8" name="矩形 307"/>
                <p:cNvSpPr/>
                <p:nvPr/>
              </p:nvSpPr>
              <p:spPr bwMode="auto">
                <a:xfrm>
                  <a:off x="3360124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9" name="矩形 308"/>
                <p:cNvSpPr/>
                <p:nvPr/>
              </p:nvSpPr>
              <p:spPr bwMode="auto">
                <a:xfrm>
                  <a:off x="3360124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3623693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1" name="矩形 84"/>
                <p:cNvSpPr/>
                <p:nvPr/>
              </p:nvSpPr>
              <p:spPr bwMode="auto">
                <a:xfrm>
                  <a:off x="3887264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2" name="矩形 85"/>
                <p:cNvSpPr/>
                <p:nvPr/>
              </p:nvSpPr>
              <p:spPr bwMode="auto">
                <a:xfrm>
                  <a:off x="4146780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3623693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3887264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5" name="矩形 314"/>
                <p:cNvSpPr/>
                <p:nvPr/>
              </p:nvSpPr>
              <p:spPr bwMode="auto">
                <a:xfrm>
                  <a:off x="4146780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6" name="矩形 315"/>
                <p:cNvSpPr/>
                <p:nvPr/>
              </p:nvSpPr>
              <p:spPr bwMode="auto">
                <a:xfrm>
                  <a:off x="3623693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7" name="矩形 316"/>
                <p:cNvSpPr/>
                <p:nvPr/>
              </p:nvSpPr>
              <p:spPr bwMode="auto">
                <a:xfrm>
                  <a:off x="3887264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8" name="矩形 317"/>
                <p:cNvSpPr/>
                <p:nvPr/>
              </p:nvSpPr>
              <p:spPr bwMode="auto">
                <a:xfrm>
                  <a:off x="4146780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9" name="矩形 318"/>
                <p:cNvSpPr/>
                <p:nvPr/>
              </p:nvSpPr>
              <p:spPr bwMode="auto">
                <a:xfrm>
                  <a:off x="3623693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3887264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1" name="矩形 320"/>
                <p:cNvSpPr/>
                <p:nvPr/>
              </p:nvSpPr>
              <p:spPr bwMode="auto">
                <a:xfrm>
                  <a:off x="4146780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2" name="矩形 85"/>
                <p:cNvSpPr/>
                <p:nvPr/>
              </p:nvSpPr>
              <p:spPr bwMode="auto">
                <a:xfrm>
                  <a:off x="4403592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3" name="矩形 322"/>
                <p:cNvSpPr/>
                <p:nvPr/>
              </p:nvSpPr>
              <p:spPr bwMode="auto">
                <a:xfrm>
                  <a:off x="4403592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4" name="矩形 323"/>
                <p:cNvSpPr/>
                <p:nvPr/>
              </p:nvSpPr>
              <p:spPr bwMode="auto">
                <a:xfrm>
                  <a:off x="4403592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5" name="矩形 324"/>
                <p:cNvSpPr/>
                <p:nvPr/>
              </p:nvSpPr>
              <p:spPr bwMode="auto">
                <a:xfrm>
                  <a:off x="4403592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6" name="矩形 325"/>
                <p:cNvSpPr/>
                <p:nvPr/>
              </p:nvSpPr>
              <p:spPr bwMode="auto">
                <a:xfrm>
                  <a:off x="3623693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7" name="矩形 326"/>
                <p:cNvSpPr/>
                <p:nvPr/>
              </p:nvSpPr>
              <p:spPr bwMode="auto">
                <a:xfrm>
                  <a:off x="3887264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8" name="矩形 327"/>
                <p:cNvSpPr/>
                <p:nvPr/>
              </p:nvSpPr>
              <p:spPr bwMode="auto">
                <a:xfrm>
                  <a:off x="4146780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9" name="矩形 328"/>
                <p:cNvSpPr/>
                <p:nvPr/>
              </p:nvSpPr>
              <p:spPr bwMode="auto">
                <a:xfrm>
                  <a:off x="3623693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0" name="矩形 329"/>
                <p:cNvSpPr/>
                <p:nvPr/>
              </p:nvSpPr>
              <p:spPr bwMode="auto">
                <a:xfrm>
                  <a:off x="3887264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1" name="矩形 330"/>
                <p:cNvSpPr/>
                <p:nvPr/>
              </p:nvSpPr>
              <p:spPr bwMode="auto">
                <a:xfrm>
                  <a:off x="4146780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2" name="矩形 331"/>
                <p:cNvSpPr/>
                <p:nvPr/>
              </p:nvSpPr>
              <p:spPr bwMode="auto">
                <a:xfrm>
                  <a:off x="4403592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3" name="矩形 332"/>
                <p:cNvSpPr/>
                <p:nvPr/>
              </p:nvSpPr>
              <p:spPr bwMode="auto">
                <a:xfrm>
                  <a:off x="4403592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 bwMode="auto">
                <a:xfrm>
                  <a:off x="3623693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5" name="矩形 334"/>
                <p:cNvSpPr/>
                <p:nvPr/>
              </p:nvSpPr>
              <p:spPr bwMode="auto">
                <a:xfrm>
                  <a:off x="3887264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6" name="矩形 335"/>
                <p:cNvSpPr/>
                <p:nvPr/>
              </p:nvSpPr>
              <p:spPr bwMode="auto">
                <a:xfrm>
                  <a:off x="4146780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 bwMode="auto">
                <a:xfrm>
                  <a:off x="3623693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8" name="矩形 337"/>
                <p:cNvSpPr/>
                <p:nvPr/>
              </p:nvSpPr>
              <p:spPr bwMode="auto">
                <a:xfrm>
                  <a:off x="3887264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9" name="矩形 338"/>
                <p:cNvSpPr/>
                <p:nvPr/>
              </p:nvSpPr>
              <p:spPr bwMode="auto">
                <a:xfrm>
                  <a:off x="4146780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 bwMode="auto">
                <a:xfrm>
                  <a:off x="4403592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1" name="矩形 340"/>
                <p:cNvSpPr/>
                <p:nvPr/>
              </p:nvSpPr>
              <p:spPr bwMode="auto">
                <a:xfrm>
                  <a:off x="4403592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2" name="矩形 341"/>
                <p:cNvSpPr/>
                <p:nvPr/>
              </p:nvSpPr>
              <p:spPr bwMode="auto">
                <a:xfrm>
                  <a:off x="3623693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 bwMode="auto">
                <a:xfrm>
                  <a:off x="3887264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4" name="矩形 343"/>
                <p:cNvSpPr/>
                <p:nvPr/>
              </p:nvSpPr>
              <p:spPr bwMode="auto">
                <a:xfrm>
                  <a:off x="4146780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5" name="矩形 344"/>
                <p:cNvSpPr/>
                <p:nvPr/>
              </p:nvSpPr>
              <p:spPr bwMode="auto">
                <a:xfrm>
                  <a:off x="3623693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6" name="矩形 345"/>
                <p:cNvSpPr/>
                <p:nvPr/>
              </p:nvSpPr>
              <p:spPr bwMode="auto">
                <a:xfrm>
                  <a:off x="3887264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 bwMode="auto">
                <a:xfrm>
                  <a:off x="4146780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8" name="矩形 347"/>
                <p:cNvSpPr/>
                <p:nvPr/>
              </p:nvSpPr>
              <p:spPr bwMode="auto">
                <a:xfrm>
                  <a:off x="4403592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9" name="矩形 348"/>
                <p:cNvSpPr/>
                <p:nvPr/>
              </p:nvSpPr>
              <p:spPr bwMode="auto">
                <a:xfrm>
                  <a:off x="4403592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0" name="矩形 349"/>
                <p:cNvSpPr/>
                <p:nvPr/>
              </p:nvSpPr>
              <p:spPr bwMode="auto">
                <a:xfrm>
                  <a:off x="4665810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1" name="矩形 350"/>
                <p:cNvSpPr/>
                <p:nvPr/>
              </p:nvSpPr>
              <p:spPr bwMode="auto">
                <a:xfrm>
                  <a:off x="4665810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2" name="矩形 351"/>
                <p:cNvSpPr/>
                <p:nvPr/>
              </p:nvSpPr>
              <p:spPr bwMode="auto">
                <a:xfrm>
                  <a:off x="4665810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3" name="矩形 352"/>
                <p:cNvSpPr/>
                <p:nvPr/>
              </p:nvSpPr>
              <p:spPr bwMode="auto">
                <a:xfrm>
                  <a:off x="4665810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4" name="矩形 353"/>
                <p:cNvSpPr/>
                <p:nvPr/>
              </p:nvSpPr>
              <p:spPr bwMode="auto">
                <a:xfrm>
                  <a:off x="4665810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5" name="矩形 354"/>
                <p:cNvSpPr/>
                <p:nvPr/>
              </p:nvSpPr>
              <p:spPr bwMode="auto">
                <a:xfrm>
                  <a:off x="4665810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6" name="矩形 355"/>
                <p:cNvSpPr/>
                <p:nvPr/>
              </p:nvSpPr>
              <p:spPr bwMode="auto">
                <a:xfrm>
                  <a:off x="4665810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7" name="矩形 356"/>
                <p:cNvSpPr/>
                <p:nvPr/>
              </p:nvSpPr>
              <p:spPr bwMode="auto">
                <a:xfrm>
                  <a:off x="4665810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8" name="矩形 357"/>
                <p:cNvSpPr/>
                <p:nvPr/>
              </p:nvSpPr>
              <p:spPr bwMode="auto">
                <a:xfrm>
                  <a:off x="4665810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9" name="矩形 358"/>
                <p:cNvSpPr/>
                <p:nvPr/>
              </p:nvSpPr>
              <p:spPr bwMode="auto">
                <a:xfrm>
                  <a:off x="4665810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0" name="矩形 359"/>
                <p:cNvSpPr/>
                <p:nvPr/>
              </p:nvSpPr>
              <p:spPr bwMode="auto">
                <a:xfrm>
                  <a:off x="4928029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1" name="矩形 84"/>
                <p:cNvSpPr/>
                <p:nvPr/>
              </p:nvSpPr>
              <p:spPr bwMode="auto">
                <a:xfrm>
                  <a:off x="5191599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2" name="矩形 85"/>
                <p:cNvSpPr/>
                <p:nvPr/>
              </p:nvSpPr>
              <p:spPr bwMode="auto">
                <a:xfrm>
                  <a:off x="5451114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3" name="矩形 362"/>
                <p:cNvSpPr/>
                <p:nvPr/>
              </p:nvSpPr>
              <p:spPr bwMode="auto">
                <a:xfrm>
                  <a:off x="4928029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4" name="矩形 363"/>
                <p:cNvSpPr/>
                <p:nvPr/>
              </p:nvSpPr>
              <p:spPr bwMode="auto">
                <a:xfrm>
                  <a:off x="5191599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5" name="矩形 364"/>
                <p:cNvSpPr/>
                <p:nvPr/>
              </p:nvSpPr>
              <p:spPr bwMode="auto">
                <a:xfrm>
                  <a:off x="5451114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6" name="矩形 365"/>
                <p:cNvSpPr/>
                <p:nvPr/>
              </p:nvSpPr>
              <p:spPr bwMode="auto">
                <a:xfrm>
                  <a:off x="4928029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7" name="矩形 366"/>
                <p:cNvSpPr/>
                <p:nvPr/>
              </p:nvSpPr>
              <p:spPr bwMode="auto">
                <a:xfrm>
                  <a:off x="5191599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 bwMode="auto">
                <a:xfrm>
                  <a:off x="5451114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4928029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5191599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5451114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2" name="矩形 85"/>
                <p:cNvSpPr/>
                <p:nvPr/>
              </p:nvSpPr>
              <p:spPr bwMode="auto">
                <a:xfrm>
                  <a:off x="5707926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 bwMode="auto">
                <a:xfrm>
                  <a:off x="5707926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4" name="矩形 373"/>
                <p:cNvSpPr/>
                <p:nvPr/>
              </p:nvSpPr>
              <p:spPr bwMode="auto">
                <a:xfrm>
                  <a:off x="5707926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5707926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6" name="矩形 375"/>
                <p:cNvSpPr/>
                <p:nvPr/>
              </p:nvSpPr>
              <p:spPr bwMode="auto">
                <a:xfrm>
                  <a:off x="4928029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7" name="矩形 376"/>
                <p:cNvSpPr/>
                <p:nvPr/>
              </p:nvSpPr>
              <p:spPr bwMode="auto">
                <a:xfrm>
                  <a:off x="5191599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8" name="矩形 377"/>
                <p:cNvSpPr/>
                <p:nvPr/>
              </p:nvSpPr>
              <p:spPr bwMode="auto">
                <a:xfrm>
                  <a:off x="5451114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9" name="矩形 378"/>
                <p:cNvSpPr/>
                <p:nvPr/>
              </p:nvSpPr>
              <p:spPr bwMode="auto">
                <a:xfrm>
                  <a:off x="4928029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 bwMode="auto">
                <a:xfrm>
                  <a:off x="5191599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1" name="矩形 380"/>
                <p:cNvSpPr/>
                <p:nvPr/>
              </p:nvSpPr>
              <p:spPr bwMode="auto">
                <a:xfrm>
                  <a:off x="5451114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2" name="矩形 381"/>
                <p:cNvSpPr/>
                <p:nvPr/>
              </p:nvSpPr>
              <p:spPr bwMode="auto">
                <a:xfrm>
                  <a:off x="5707926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3" name="矩形 382"/>
                <p:cNvSpPr/>
                <p:nvPr/>
              </p:nvSpPr>
              <p:spPr bwMode="auto">
                <a:xfrm>
                  <a:off x="5707926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4" name="矩形 383"/>
                <p:cNvSpPr/>
                <p:nvPr/>
              </p:nvSpPr>
              <p:spPr bwMode="auto">
                <a:xfrm>
                  <a:off x="4928029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191599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5451114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4928029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5191599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9" name="矩形 388"/>
                <p:cNvSpPr/>
                <p:nvPr/>
              </p:nvSpPr>
              <p:spPr bwMode="auto">
                <a:xfrm>
                  <a:off x="5451114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0" name="矩形 389"/>
                <p:cNvSpPr/>
                <p:nvPr/>
              </p:nvSpPr>
              <p:spPr bwMode="auto">
                <a:xfrm>
                  <a:off x="5707926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5707926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2" name="矩形 391"/>
                <p:cNvSpPr/>
                <p:nvPr/>
              </p:nvSpPr>
              <p:spPr bwMode="auto">
                <a:xfrm>
                  <a:off x="4928029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3" name="矩形 392"/>
                <p:cNvSpPr/>
                <p:nvPr/>
              </p:nvSpPr>
              <p:spPr bwMode="auto">
                <a:xfrm>
                  <a:off x="5191599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4" name="矩形 393"/>
                <p:cNvSpPr/>
                <p:nvPr/>
              </p:nvSpPr>
              <p:spPr bwMode="auto">
                <a:xfrm>
                  <a:off x="5451114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5" name="矩形 394"/>
                <p:cNvSpPr/>
                <p:nvPr/>
              </p:nvSpPr>
              <p:spPr bwMode="auto">
                <a:xfrm>
                  <a:off x="4928029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6" name="矩形 395"/>
                <p:cNvSpPr/>
                <p:nvPr/>
              </p:nvSpPr>
              <p:spPr bwMode="auto">
                <a:xfrm>
                  <a:off x="5191599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7" name="矩形 396"/>
                <p:cNvSpPr/>
                <p:nvPr/>
              </p:nvSpPr>
              <p:spPr bwMode="auto">
                <a:xfrm>
                  <a:off x="5451114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8" name="矩形 397"/>
                <p:cNvSpPr/>
                <p:nvPr/>
              </p:nvSpPr>
              <p:spPr bwMode="auto">
                <a:xfrm>
                  <a:off x="5707926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9" name="矩形 398"/>
                <p:cNvSpPr/>
                <p:nvPr/>
              </p:nvSpPr>
              <p:spPr bwMode="auto">
                <a:xfrm>
                  <a:off x="5707926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14533" name="组合 272"/>
              <p:cNvGrpSpPr/>
              <p:nvPr/>
            </p:nvGrpSpPr>
            <p:grpSpPr bwMode="auto">
              <a:xfrm>
                <a:off x="3928" y="3203"/>
                <a:ext cx="3312" cy="3283"/>
                <a:chOff x="1259899" y="1073460"/>
                <a:chExt cx="2103831" cy="2083571"/>
              </a:xfrm>
            </p:grpSpPr>
            <p:sp>
              <p:nvSpPr>
                <p:cNvPr id="401" name="直角三角形 400"/>
                <p:cNvSpPr/>
                <p:nvPr/>
              </p:nvSpPr>
              <p:spPr>
                <a:xfrm rot="5400000">
                  <a:off x="2313434" y="2106735"/>
                  <a:ext cx="1050028" cy="1050564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2" name="直角三角形 401"/>
                <p:cNvSpPr/>
                <p:nvPr/>
              </p:nvSpPr>
              <p:spPr>
                <a:xfrm flipH="1" flipV="1">
                  <a:off x="1261251" y="2107002"/>
                  <a:ext cx="1051915" cy="1050028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3" name="直角三角形 402"/>
                <p:cNvSpPr/>
                <p:nvPr/>
              </p:nvSpPr>
              <p:spPr>
                <a:xfrm rot="5400000" flipH="1" flipV="1">
                  <a:off x="1259103" y="1581516"/>
                  <a:ext cx="527550" cy="525957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4" name="直角三角形 403"/>
                <p:cNvSpPr/>
                <p:nvPr/>
              </p:nvSpPr>
              <p:spPr>
                <a:xfrm rot="10800000" flipH="1" flipV="1">
                  <a:off x="2310462" y="1580720"/>
                  <a:ext cx="525958" cy="527550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1787209" y="1592133"/>
                  <a:ext cx="525957" cy="525014"/>
                </a:xfrm>
                <a:prstGeom prst="rect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6" name="任意多边形 405"/>
                <p:cNvSpPr/>
                <p:nvPr/>
              </p:nvSpPr>
              <p:spPr>
                <a:xfrm>
                  <a:off x="2317223" y="1593401"/>
                  <a:ext cx="1041099" cy="511065"/>
                </a:xfrm>
                <a:custGeom>
                  <a:avLst/>
                  <a:gdLst>
                    <a:gd name="connsiteX0" fmla="*/ 0 w 1041149"/>
                    <a:gd name="connsiteY0" fmla="*/ 0 h 511521"/>
                    <a:gd name="connsiteX1" fmla="*/ 520574 w 1041149"/>
                    <a:gd name="connsiteY1" fmla="*/ 0 h 511521"/>
                    <a:gd name="connsiteX2" fmla="*/ 1041149 w 1041149"/>
                    <a:gd name="connsiteY2" fmla="*/ 506994 h 511521"/>
                    <a:gd name="connsiteX3" fmla="*/ 520574 w 1041149"/>
                    <a:gd name="connsiteY3" fmla="*/ 511521 h 511521"/>
                    <a:gd name="connsiteX4" fmla="*/ 0 w 1041149"/>
                    <a:gd name="connsiteY4" fmla="*/ 0 h 511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149" h="511521">
                      <a:moveTo>
                        <a:pt x="0" y="0"/>
                      </a:moveTo>
                      <a:lnTo>
                        <a:pt x="520574" y="0"/>
                      </a:lnTo>
                      <a:lnTo>
                        <a:pt x="1041149" y="506994"/>
                      </a:lnTo>
                      <a:lnTo>
                        <a:pt x="520574" y="511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7" name="任意多边形 406"/>
                <p:cNvSpPr/>
                <p:nvPr/>
              </p:nvSpPr>
              <p:spPr>
                <a:xfrm>
                  <a:off x="1791265" y="1073460"/>
                  <a:ext cx="1051915" cy="525014"/>
                </a:xfrm>
                <a:custGeom>
                  <a:avLst/>
                  <a:gdLst>
                    <a:gd name="connsiteX0" fmla="*/ 520574 w 1050202"/>
                    <a:gd name="connsiteY0" fmla="*/ 0 h 516048"/>
                    <a:gd name="connsiteX1" fmla="*/ 0 w 1050202"/>
                    <a:gd name="connsiteY1" fmla="*/ 516048 h 516048"/>
                    <a:gd name="connsiteX2" fmla="*/ 1050202 w 1050202"/>
                    <a:gd name="connsiteY2" fmla="*/ 516048 h 516048"/>
                    <a:gd name="connsiteX3" fmla="*/ 520574 w 1050202"/>
                    <a:gd name="connsiteY3" fmla="*/ 0 h 516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0202" h="516048">
                      <a:moveTo>
                        <a:pt x="520574" y="0"/>
                      </a:moveTo>
                      <a:lnTo>
                        <a:pt x="0" y="516048"/>
                      </a:lnTo>
                      <a:lnTo>
                        <a:pt x="1050202" y="516048"/>
                      </a:lnTo>
                      <a:lnTo>
                        <a:pt x="520574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541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2466898" y="2225637"/>
                  <a:ext cx="380990" cy="587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</a:p>
              </p:txBody>
            </p:sp>
            <p:sp>
              <p:nvSpPr>
                <p:cNvPr id="14542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1805075" y="2233974"/>
                  <a:ext cx="380990" cy="587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  <p:sp>
              <p:nvSpPr>
                <p:cNvPr id="14543" name="TextBox 267"/>
                <p:cNvSpPr txBox="1">
                  <a:spLocks noChangeArrowheads="1"/>
                </p:cNvSpPr>
                <p:nvPr/>
              </p:nvSpPr>
              <p:spPr bwMode="auto">
                <a:xfrm>
                  <a:off x="1493152" y="1640155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  <p:sp>
              <p:nvSpPr>
                <p:cNvPr id="14544" name="TextBox 268"/>
                <p:cNvSpPr txBox="1">
                  <a:spLocks noChangeArrowheads="1"/>
                </p:cNvSpPr>
                <p:nvPr/>
              </p:nvSpPr>
              <p:spPr bwMode="auto">
                <a:xfrm>
                  <a:off x="1899958" y="1634867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4</a:t>
                  </a:r>
                </a:p>
              </p:txBody>
            </p:sp>
            <p:sp>
              <p:nvSpPr>
                <p:cNvPr id="14545" name="TextBox 269"/>
                <p:cNvSpPr txBox="1">
                  <a:spLocks noChangeArrowheads="1"/>
                </p:cNvSpPr>
                <p:nvPr/>
              </p:nvSpPr>
              <p:spPr bwMode="auto">
                <a:xfrm>
                  <a:off x="2750507" y="1640155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6</a:t>
                  </a:r>
                </a:p>
              </p:txBody>
            </p:sp>
            <p:sp>
              <p:nvSpPr>
                <p:cNvPr id="14546" name="TextBox 270"/>
                <p:cNvSpPr txBox="1">
                  <a:spLocks noChangeArrowheads="1"/>
                </p:cNvSpPr>
                <p:nvPr/>
              </p:nvSpPr>
              <p:spPr bwMode="auto">
                <a:xfrm>
                  <a:off x="2286060" y="1688366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</p:txBody>
            </p:sp>
            <p:sp>
              <p:nvSpPr>
                <p:cNvPr id="14547" name="TextBox 271"/>
                <p:cNvSpPr txBox="1">
                  <a:spLocks noChangeArrowheads="1"/>
                </p:cNvSpPr>
                <p:nvPr/>
              </p:nvSpPr>
              <p:spPr bwMode="auto">
                <a:xfrm>
                  <a:off x="2148006" y="1123988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7</a:t>
                  </a:r>
                </a:p>
              </p:txBody>
            </p:sp>
          </p:grpSp>
          <p:sp>
            <p:nvSpPr>
              <p:cNvPr id="408" name="任意多边形 407"/>
              <p:cNvSpPr/>
              <p:nvPr/>
            </p:nvSpPr>
            <p:spPr>
              <a:xfrm>
                <a:off x="7664" y="3607"/>
                <a:ext cx="3299" cy="3249"/>
              </a:xfrm>
              <a:custGeom>
                <a:avLst/>
                <a:gdLst>
                  <a:gd name="connsiteX0" fmla="*/ 0 w 2095500"/>
                  <a:gd name="connsiteY0" fmla="*/ 1028700 h 2062162"/>
                  <a:gd name="connsiteX1" fmla="*/ 1047750 w 2095500"/>
                  <a:gd name="connsiteY1" fmla="*/ 0 h 2062162"/>
                  <a:gd name="connsiteX2" fmla="*/ 1042987 w 2095500"/>
                  <a:gd name="connsiteY2" fmla="*/ 261937 h 2062162"/>
                  <a:gd name="connsiteX3" fmla="*/ 1571625 w 2095500"/>
                  <a:gd name="connsiteY3" fmla="*/ 776287 h 2062162"/>
                  <a:gd name="connsiteX4" fmla="*/ 2095500 w 2095500"/>
                  <a:gd name="connsiteY4" fmla="*/ 257175 h 2062162"/>
                  <a:gd name="connsiteX5" fmla="*/ 2090737 w 2095500"/>
                  <a:gd name="connsiteY5" fmla="*/ 1804987 h 2062162"/>
                  <a:gd name="connsiteX6" fmla="*/ 1571625 w 2095500"/>
                  <a:gd name="connsiteY6" fmla="*/ 1285875 h 2062162"/>
                  <a:gd name="connsiteX7" fmla="*/ 1042987 w 2095500"/>
                  <a:gd name="connsiteY7" fmla="*/ 1809750 h 2062162"/>
                  <a:gd name="connsiteX8" fmla="*/ 1047750 w 2095500"/>
                  <a:gd name="connsiteY8" fmla="*/ 2062162 h 2062162"/>
                  <a:gd name="connsiteX9" fmla="*/ 0 w 2095500"/>
                  <a:gd name="connsiteY9" fmla="*/ 1028700 h 206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0" h="2062162">
                    <a:moveTo>
                      <a:pt x="0" y="1028700"/>
                    </a:moveTo>
                    <a:lnTo>
                      <a:pt x="1047750" y="0"/>
                    </a:lnTo>
                    <a:cubicBezTo>
                      <a:pt x="1046162" y="87312"/>
                      <a:pt x="1044575" y="174625"/>
                      <a:pt x="1042987" y="261937"/>
                    </a:cubicBezTo>
                    <a:lnTo>
                      <a:pt x="1571625" y="776287"/>
                    </a:lnTo>
                    <a:lnTo>
                      <a:pt x="2095500" y="257175"/>
                    </a:lnTo>
                    <a:cubicBezTo>
                      <a:pt x="2093912" y="773112"/>
                      <a:pt x="2092325" y="1289050"/>
                      <a:pt x="2090737" y="1804987"/>
                    </a:cubicBezTo>
                    <a:lnTo>
                      <a:pt x="1571625" y="1285875"/>
                    </a:lnTo>
                    <a:lnTo>
                      <a:pt x="1042987" y="1809750"/>
                    </a:lnTo>
                    <a:cubicBezTo>
                      <a:pt x="1044575" y="1893887"/>
                      <a:pt x="1046162" y="1978025"/>
                      <a:pt x="1047750" y="2062162"/>
                    </a:cubicBezTo>
                    <a:lnTo>
                      <a:pt x="0" y="102870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549" name="TextBox 240"/>
            <p:cNvSpPr txBox="1">
              <a:spLocks noChangeArrowheads="1"/>
            </p:cNvSpPr>
            <p:nvPr/>
          </p:nvSpPr>
          <p:spPr bwMode="auto">
            <a:xfrm>
              <a:off x="7911" y="4524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4550" name="TextBox 241"/>
            <p:cNvSpPr txBox="1">
              <a:spLocks noChangeArrowheads="1"/>
            </p:cNvSpPr>
            <p:nvPr/>
          </p:nvSpPr>
          <p:spPr bwMode="auto">
            <a:xfrm>
              <a:off x="7876" y="5623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4551" name="TextBox 242"/>
            <p:cNvSpPr txBox="1">
              <a:spLocks noChangeArrowheads="1"/>
            </p:cNvSpPr>
            <p:nvPr/>
          </p:nvSpPr>
          <p:spPr bwMode="auto">
            <a:xfrm>
              <a:off x="10305" y="4248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4552" name="TextBox 243"/>
            <p:cNvSpPr txBox="1">
              <a:spLocks noChangeArrowheads="1"/>
            </p:cNvSpPr>
            <p:nvPr/>
          </p:nvSpPr>
          <p:spPr bwMode="auto">
            <a:xfrm>
              <a:off x="10002" y="5043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4553" name="TextBox 244"/>
            <p:cNvSpPr txBox="1">
              <a:spLocks noChangeArrowheads="1"/>
            </p:cNvSpPr>
            <p:nvPr/>
          </p:nvSpPr>
          <p:spPr bwMode="auto">
            <a:xfrm>
              <a:off x="9027" y="5571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14554" name="TextBox 245"/>
            <p:cNvSpPr txBox="1">
              <a:spLocks noChangeArrowheads="1"/>
            </p:cNvSpPr>
            <p:nvPr/>
          </p:nvSpPr>
          <p:spPr bwMode="auto">
            <a:xfrm>
              <a:off x="10297" y="5840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4555" name="TextBox 246"/>
            <p:cNvSpPr txBox="1">
              <a:spLocks noChangeArrowheads="1"/>
            </p:cNvSpPr>
            <p:nvPr/>
          </p:nvSpPr>
          <p:spPr bwMode="auto">
            <a:xfrm>
              <a:off x="8945" y="4589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cxnSp>
          <p:nvCxnSpPr>
            <p:cNvPr id="416" name="直接连接符 415"/>
            <p:cNvCxnSpPr/>
            <p:nvPr/>
          </p:nvCxnSpPr>
          <p:spPr>
            <a:xfrm>
              <a:off x="8795" y="3422"/>
              <a:ext cx="0" cy="422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>
              <a:off x="6691" y="5525"/>
              <a:ext cx="214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flipH="1">
              <a:off x="8781" y="5002"/>
              <a:ext cx="1078" cy="10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/>
            <p:cNvCxnSpPr/>
            <p:nvPr/>
          </p:nvCxnSpPr>
          <p:spPr>
            <a:xfrm>
              <a:off x="9846" y="4978"/>
              <a:ext cx="0" cy="107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>
              <a:off x="9829" y="4997"/>
              <a:ext cx="107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>
              <a:off x="9854" y="6045"/>
              <a:ext cx="1081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2"/>
          <p:cNvSpPr>
            <a:spLocks noGrp="1" noChangeArrowheads="1"/>
          </p:cNvSpPr>
          <p:nvPr/>
        </p:nvSpPr>
        <p:spPr>
          <a:xfrm>
            <a:off x="660400" y="4548249"/>
            <a:ext cx="10217150" cy="3359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板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先向下平移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格，再向右平移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板 2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先向右平移 9 </a:t>
            </a:r>
            <a:r>
              <a:rPr lang="en-US" altLang="zh-CN" sz="24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格，再绕它的直角顶点顺时针旋转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180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宽屏</PresentationFormat>
  <Paragraphs>128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Calibri</vt:lpstr>
      <vt:lpstr>黑体</vt:lpstr>
      <vt:lpstr>OPPOSans R</vt:lpstr>
      <vt:lpstr>OPPOSans H</vt:lpstr>
      <vt:lpstr>FandolFang R</vt:lpstr>
      <vt:lpstr>Arial</vt:lpstr>
      <vt:lpstr>宋体</vt:lpstr>
      <vt:lpstr>OPPOSans B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477</cp:revision>
  <dcterms:created xsi:type="dcterms:W3CDTF">2020-07-01T00:49:00Z</dcterms:created>
  <dcterms:modified xsi:type="dcterms:W3CDTF">2023-01-16T19:38:54Z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F5FC2CC782C24AC68133FAC6EFE0EB79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