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02" r:id="rId2"/>
    <p:sldId id="257" r:id="rId3"/>
    <p:sldId id="345" r:id="rId4"/>
    <p:sldId id="393" r:id="rId5"/>
    <p:sldId id="394" r:id="rId6"/>
    <p:sldId id="395" r:id="rId7"/>
    <p:sldId id="396" r:id="rId8"/>
    <p:sldId id="397" r:id="rId9"/>
    <p:sldId id="402" r:id="rId10"/>
    <p:sldId id="401" r:id="rId11"/>
    <p:sldId id="365" r:id="rId12"/>
    <p:sldId id="398" r:id="rId13"/>
    <p:sldId id="399" r:id="rId14"/>
    <p:sldId id="400" r:id="rId15"/>
    <p:sldId id="377" r:id="rId16"/>
    <p:sldId id="304" r:id="rId17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0">
          <p15:clr>
            <a:srgbClr val="A4A3A4"/>
          </p15:clr>
        </p15:guide>
        <p15:guide id="2" pos="2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800"/>
    <a:srgbClr val="7B5074"/>
    <a:srgbClr val="F68920"/>
    <a:srgbClr val="5A8E2A"/>
    <a:srgbClr val="BED63A"/>
    <a:srgbClr val="BF9000"/>
    <a:srgbClr val="33CC33"/>
    <a:srgbClr val="B5DFE6"/>
    <a:srgbClr val="730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3" autoAdjust="0"/>
    <p:restoredTop sz="94414" autoAdjust="0"/>
  </p:normalViewPr>
  <p:slideViewPr>
    <p:cSldViewPr snapToGrid="0" showGuides="1">
      <p:cViewPr varScale="1">
        <p:scale>
          <a:sx n="107" d="100"/>
          <a:sy n="107" d="100"/>
        </p:scale>
        <p:origin x="-84" y="-642"/>
      </p:cViewPr>
      <p:guideLst>
        <p:guide orient="horz" pos="2300"/>
        <p:guide pos="2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本书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275305" y="221503"/>
            <a:ext cx="512108" cy="5121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572783" y="4497892"/>
            <a:ext cx="314201" cy="40737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4" cstate="email"/>
          <a:srcRect l="-9007" t="-46031"/>
          <a:stretch>
            <a:fillRect/>
          </a:stretch>
        </p:blipFill>
        <p:spPr>
          <a:xfrm>
            <a:off x="-192853" y="1060253"/>
            <a:ext cx="437111" cy="1985776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5" cstate="email"/>
          <a:srcRect r="-10151" b="-1841"/>
          <a:stretch>
            <a:fillRect/>
          </a:stretch>
        </p:blipFill>
        <p:spPr>
          <a:xfrm>
            <a:off x="-258967" y="5071274"/>
            <a:ext cx="9442659" cy="6858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>
          <a:xfrm>
            <a:off x="-291698" y="5453209"/>
            <a:ext cx="32732" cy="291474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-676602" y="4767409"/>
            <a:ext cx="384903" cy="6858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4329407"/>
            <a:ext cx="244248" cy="726354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7272909" y="4455620"/>
            <a:ext cx="1871092" cy="697083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-348550" y="4703235"/>
            <a:ext cx="9273617" cy="445806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10" cstate="email"/>
          <a:srcRect/>
          <a:stretch>
            <a:fillRect/>
          </a:stretch>
        </p:blipFill>
        <p:spPr>
          <a:xfrm>
            <a:off x="7187536" y="4703402"/>
            <a:ext cx="1818740" cy="445806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三本书有logo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060253"/>
            <a:ext cx="437111" cy="1985776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5071274"/>
            <a:ext cx="9442659" cy="6858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5453209"/>
            <a:ext cx="32732" cy="291474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4767409"/>
            <a:ext cx="384903" cy="6858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喇叭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4497892"/>
            <a:ext cx="314201" cy="40737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060253"/>
            <a:ext cx="437111" cy="1985776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5071274"/>
            <a:ext cx="9442659" cy="6858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5453209"/>
            <a:ext cx="32732" cy="291474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4767409"/>
            <a:ext cx="384903" cy="6858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4329407"/>
            <a:ext cx="244248" cy="726354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4455620"/>
            <a:ext cx="1871092" cy="697083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4703235"/>
            <a:ext cx="9273617" cy="445806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4703402"/>
            <a:ext cx="1818740" cy="445806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260835" y="289567"/>
            <a:ext cx="571373" cy="3902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黄鸟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4497892"/>
            <a:ext cx="314201" cy="40737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060253"/>
            <a:ext cx="437111" cy="1985776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5071274"/>
            <a:ext cx="9442659" cy="6858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5453209"/>
            <a:ext cx="32732" cy="291474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4767409"/>
            <a:ext cx="384903" cy="6858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4329407"/>
            <a:ext cx="244248" cy="726354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4455620"/>
            <a:ext cx="1871092" cy="697083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4703235"/>
            <a:ext cx="9273617" cy="445806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4703402"/>
            <a:ext cx="1818740" cy="445806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4" name="组合 13"/>
          <p:cNvGrpSpPr/>
          <p:nvPr userDrawn="1"/>
        </p:nvGrpSpPr>
        <p:grpSpPr>
          <a:xfrm rot="1215844">
            <a:off x="303874" y="201059"/>
            <a:ext cx="477842" cy="453057"/>
            <a:chOff x="343893" y="269257"/>
            <a:chExt cx="637122" cy="604076"/>
          </a:xfrm>
        </p:grpSpPr>
        <p:sp>
          <p:nvSpPr>
            <p:cNvPr id="217" name="Freeform 1235"/>
            <p:cNvSpPr/>
            <p:nvPr userDrawn="1"/>
          </p:nvSpPr>
          <p:spPr bwMode="auto">
            <a:xfrm>
              <a:off x="343893" y="303625"/>
              <a:ext cx="536663" cy="569708"/>
            </a:xfrm>
            <a:custGeom>
              <a:avLst/>
              <a:gdLst>
                <a:gd name="T0" fmla="*/ 404 w 404"/>
                <a:gd name="T1" fmla="*/ 214 h 429"/>
                <a:gd name="T2" fmla="*/ 376 w 404"/>
                <a:gd name="T3" fmla="*/ 301 h 429"/>
                <a:gd name="T4" fmla="*/ 376 w 404"/>
                <a:gd name="T5" fmla="*/ 302 h 429"/>
                <a:gd name="T6" fmla="*/ 247 w 404"/>
                <a:gd name="T7" fmla="*/ 405 h 429"/>
                <a:gd name="T8" fmla="*/ 35 w 404"/>
                <a:gd name="T9" fmla="*/ 311 h 429"/>
                <a:gd name="T10" fmla="*/ 153 w 404"/>
                <a:gd name="T11" fmla="*/ 276 h 429"/>
                <a:gd name="T12" fmla="*/ 31 w 404"/>
                <a:gd name="T13" fmla="*/ 106 h 429"/>
                <a:gd name="T14" fmla="*/ 56 w 404"/>
                <a:gd name="T15" fmla="*/ 132 h 429"/>
                <a:gd name="T16" fmla="*/ 85 w 404"/>
                <a:gd name="T17" fmla="*/ 0 h 429"/>
                <a:gd name="T18" fmla="*/ 266 w 404"/>
                <a:gd name="T19" fmla="*/ 124 h 429"/>
                <a:gd name="T20" fmla="*/ 266 w 404"/>
                <a:gd name="T21" fmla="*/ 124 h 429"/>
                <a:gd name="T22" fmla="*/ 376 w 404"/>
                <a:gd name="T23" fmla="*/ 145 h 429"/>
                <a:gd name="T24" fmla="*/ 404 w 404"/>
                <a:gd name="T25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429">
                  <a:moveTo>
                    <a:pt x="404" y="214"/>
                  </a:moveTo>
                  <a:cubicBezTo>
                    <a:pt x="404" y="242"/>
                    <a:pt x="395" y="273"/>
                    <a:pt x="376" y="301"/>
                  </a:cubicBezTo>
                  <a:cubicBezTo>
                    <a:pt x="376" y="301"/>
                    <a:pt x="376" y="301"/>
                    <a:pt x="376" y="302"/>
                  </a:cubicBezTo>
                  <a:cubicBezTo>
                    <a:pt x="344" y="361"/>
                    <a:pt x="297" y="393"/>
                    <a:pt x="247" y="405"/>
                  </a:cubicBezTo>
                  <a:cubicBezTo>
                    <a:pt x="154" y="429"/>
                    <a:pt x="53" y="381"/>
                    <a:pt x="35" y="311"/>
                  </a:cubicBezTo>
                  <a:cubicBezTo>
                    <a:pt x="129" y="359"/>
                    <a:pt x="153" y="276"/>
                    <a:pt x="153" y="276"/>
                  </a:cubicBezTo>
                  <a:cubicBezTo>
                    <a:pt x="0" y="267"/>
                    <a:pt x="31" y="106"/>
                    <a:pt x="31" y="106"/>
                  </a:cubicBezTo>
                  <a:cubicBezTo>
                    <a:pt x="41" y="130"/>
                    <a:pt x="56" y="132"/>
                    <a:pt x="56" y="132"/>
                  </a:cubicBezTo>
                  <a:cubicBezTo>
                    <a:pt x="56" y="132"/>
                    <a:pt x="24" y="45"/>
                    <a:pt x="85" y="0"/>
                  </a:cubicBezTo>
                  <a:cubicBezTo>
                    <a:pt x="117" y="132"/>
                    <a:pt x="202" y="124"/>
                    <a:pt x="266" y="124"/>
                  </a:cubicBezTo>
                  <a:cubicBezTo>
                    <a:pt x="266" y="124"/>
                    <a:pt x="266" y="124"/>
                    <a:pt x="266" y="124"/>
                  </a:cubicBezTo>
                  <a:cubicBezTo>
                    <a:pt x="307" y="112"/>
                    <a:pt x="349" y="118"/>
                    <a:pt x="376" y="145"/>
                  </a:cubicBezTo>
                  <a:cubicBezTo>
                    <a:pt x="394" y="163"/>
                    <a:pt x="403" y="188"/>
                    <a:pt x="404" y="214"/>
                  </a:cubicBez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8" name="Freeform 1236"/>
            <p:cNvSpPr/>
            <p:nvPr userDrawn="1"/>
          </p:nvSpPr>
          <p:spPr bwMode="auto">
            <a:xfrm>
              <a:off x="415272" y="372360"/>
              <a:ext cx="216780" cy="247182"/>
            </a:xfrm>
            <a:custGeom>
              <a:avLst/>
              <a:gdLst>
                <a:gd name="T0" fmla="*/ 77 w 163"/>
                <a:gd name="T1" fmla="*/ 186 h 186"/>
                <a:gd name="T2" fmla="*/ 22 w 163"/>
                <a:gd name="T3" fmla="*/ 164 h 186"/>
                <a:gd name="T4" fmla="*/ 0 w 163"/>
                <a:gd name="T5" fmla="*/ 104 h 186"/>
                <a:gd name="T6" fmla="*/ 39 w 163"/>
                <a:gd name="T7" fmla="*/ 108 h 186"/>
                <a:gd name="T8" fmla="*/ 26 w 163"/>
                <a:gd name="T9" fmla="*/ 71 h 186"/>
                <a:gd name="T10" fmla="*/ 23 w 163"/>
                <a:gd name="T11" fmla="*/ 0 h 186"/>
                <a:gd name="T12" fmla="*/ 163 w 163"/>
                <a:gd name="T13" fmla="*/ 97 h 186"/>
                <a:gd name="T14" fmla="*/ 99 w 163"/>
                <a:gd name="T15" fmla="*/ 184 h 186"/>
                <a:gd name="T16" fmla="*/ 77 w 163"/>
                <a:gd name="T1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86">
                  <a:moveTo>
                    <a:pt x="77" y="186"/>
                  </a:moveTo>
                  <a:cubicBezTo>
                    <a:pt x="53" y="186"/>
                    <a:pt x="33" y="178"/>
                    <a:pt x="22" y="164"/>
                  </a:cubicBezTo>
                  <a:cubicBezTo>
                    <a:pt x="8" y="146"/>
                    <a:pt x="2" y="123"/>
                    <a:pt x="0" y="104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5" y="70"/>
                    <a:pt x="12" y="33"/>
                    <a:pt x="23" y="0"/>
                  </a:cubicBezTo>
                  <a:cubicBezTo>
                    <a:pt x="61" y="90"/>
                    <a:pt x="118" y="97"/>
                    <a:pt x="163" y="97"/>
                  </a:cubicBezTo>
                  <a:cubicBezTo>
                    <a:pt x="156" y="121"/>
                    <a:pt x="135" y="177"/>
                    <a:pt x="99" y="184"/>
                  </a:cubicBezTo>
                  <a:cubicBezTo>
                    <a:pt x="92" y="185"/>
                    <a:pt x="85" y="186"/>
                    <a:pt x="77" y="186"/>
                  </a:cubicBez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9" name="Freeform 1237"/>
            <p:cNvSpPr/>
            <p:nvPr userDrawn="1"/>
          </p:nvSpPr>
          <p:spPr bwMode="auto">
            <a:xfrm>
              <a:off x="651880" y="553451"/>
              <a:ext cx="228676" cy="288159"/>
            </a:xfrm>
            <a:custGeom>
              <a:avLst/>
              <a:gdLst>
                <a:gd name="T0" fmla="*/ 173 w 173"/>
                <a:gd name="T1" fmla="*/ 26 h 217"/>
                <a:gd name="T2" fmla="*/ 145 w 173"/>
                <a:gd name="T3" fmla="*/ 113 h 217"/>
                <a:gd name="T4" fmla="*/ 145 w 173"/>
                <a:gd name="T5" fmla="*/ 114 h 217"/>
                <a:gd name="T6" fmla="*/ 16 w 173"/>
                <a:gd name="T7" fmla="*/ 217 h 217"/>
                <a:gd name="T8" fmla="*/ 31 w 173"/>
                <a:gd name="T9" fmla="*/ 90 h 217"/>
                <a:gd name="T10" fmla="*/ 168 w 173"/>
                <a:gd name="T11" fmla="*/ 23 h 217"/>
                <a:gd name="T12" fmla="*/ 173 w 173"/>
                <a:gd name="T13" fmla="*/ 2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217">
                  <a:moveTo>
                    <a:pt x="173" y="26"/>
                  </a:moveTo>
                  <a:cubicBezTo>
                    <a:pt x="173" y="54"/>
                    <a:pt x="164" y="85"/>
                    <a:pt x="145" y="113"/>
                  </a:cubicBezTo>
                  <a:cubicBezTo>
                    <a:pt x="145" y="113"/>
                    <a:pt x="145" y="113"/>
                    <a:pt x="145" y="114"/>
                  </a:cubicBezTo>
                  <a:cubicBezTo>
                    <a:pt x="113" y="173"/>
                    <a:pt x="66" y="205"/>
                    <a:pt x="16" y="217"/>
                  </a:cubicBezTo>
                  <a:cubicBezTo>
                    <a:pt x="0" y="185"/>
                    <a:pt x="4" y="135"/>
                    <a:pt x="31" y="90"/>
                  </a:cubicBezTo>
                  <a:cubicBezTo>
                    <a:pt x="66" y="29"/>
                    <a:pt x="128" y="0"/>
                    <a:pt x="168" y="23"/>
                  </a:cubicBezTo>
                  <a:cubicBezTo>
                    <a:pt x="170" y="24"/>
                    <a:pt x="171" y="25"/>
                    <a:pt x="173" y="26"/>
                  </a:cubicBez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0" name="Freeform 1238"/>
            <p:cNvSpPr/>
            <p:nvPr userDrawn="1"/>
          </p:nvSpPr>
          <p:spPr bwMode="auto">
            <a:xfrm>
              <a:off x="903027" y="324774"/>
              <a:ext cx="77988" cy="55517"/>
            </a:xfrm>
            <a:custGeom>
              <a:avLst/>
              <a:gdLst>
                <a:gd name="T0" fmla="*/ 0 w 59"/>
                <a:gd name="T1" fmla="*/ 0 h 42"/>
                <a:gd name="T2" fmla="*/ 59 w 59"/>
                <a:gd name="T3" fmla="*/ 4 h 42"/>
                <a:gd name="T4" fmla="*/ 10 w 59"/>
                <a:gd name="T5" fmla="*/ 42 h 42"/>
                <a:gd name="T6" fmla="*/ 0 w 5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2">
                  <a:moveTo>
                    <a:pt x="0" y="0"/>
                  </a:moveTo>
                  <a:lnTo>
                    <a:pt x="59" y="4"/>
                  </a:lnTo>
                  <a:lnTo>
                    <a:pt x="1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92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Oval 1239"/>
            <p:cNvSpPr>
              <a:spLocks noChangeArrowheads="1"/>
            </p:cNvSpPr>
            <p:nvPr userDrawn="1"/>
          </p:nvSpPr>
          <p:spPr bwMode="auto">
            <a:xfrm>
              <a:off x="675673" y="269257"/>
              <a:ext cx="247182" cy="248504"/>
            </a:xfrm>
            <a:prstGeom prst="ellipse">
              <a:avLst/>
            </a:prstGeom>
            <a:solidFill>
              <a:srgbClr val="FF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2" name="Oval 1240"/>
            <p:cNvSpPr>
              <a:spLocks noChangeArrowheads="1"/>
            </p:cNvSpPr>
            <p:nvPr userDrawn="1"/>
          </p:nvSpPr>
          <p:spPr bwMode="auto">
            <a:xfrm>
              <a:off x="844867" y="312878"/>
              <a:ext cx="40976" cy="3965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绿色书笔有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72783" y="4497892"/>
            <a:ext cx="314201" cy="40737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3" cstate="email"/>
          <a:srcRect l="-9007" t="-46031"/>
          <a:stretch>
            <a:fillRect/>
          </a:stretch>
        </p:blipFill>
        <p:spPr>
          <a:xfrm>
            <a:off x="-192853" y="1060253"/>
            <a:ext cx="437111" cy="1985776"/>
          </a:xfrm>
          <a:custGeom>
            <a:avLst/>
            <a:gdLst>
              <a:gd name="connsiteX0" fmla="*/ 0 w 582814"/>
              <a:gd name="connsiteY0" fmla="*/ 0 h 2647701"/>
              <a:gd name="connsiteX1" fmla="*/ 582814 w 582814"/>
              <a:gd name="connsiteY1" fmla="*/ 0 h 2647701"/>
              <a:gd name="connsiteX2" fmla="*/ 582814 w 582814"/>
              <a:gd name="connsiteY2" fmla="*/ 834598 h 2647701"/>
              <a:gd name="connsiteX3" fmla="*/ 48113 w 582814"/>
              <a:gd name="connsiteY3" fmla="*/ 834598 h 2647701"/>
              <a:gd name="connsiteX4" fmla="*/ 48113 w 582814"/>
              <a:gd name="connsiteY4" fmla="*/ 2647701 h 2647701"/>
              <a:gd name="connsiteX5" fmla="*/ 0 w 582814"/>
              <a:gd name="connsiteY5" fmla="*/ 2647701 h 2647701"/>
              <a:gd name="connsiteX6" fmla="*/ 0 w 582814"/>
              <a:gd name="connsiteY6" fmla="*/ 0 h 2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814" h="2647701">
                <a:moveTo>
                  <a:pt x="0" y="0"/>
                </a:moveTo>
                <a:lnTo>
                  <a:pt x="582814" y="0"/>
                </a:lnTo>
                <a:lnTo>
                  <a:pt x="582814" y="834598"/>
                </a:lnTo>
                <a:lnTo>
                  <a:pt x="48113" y="834598"/>
                </a:lnTo>
                <a:lnTo>
                  <a:pt x="48113" y="2647701"/>
                </a:lnTo>
                <a:lnTo>
                  <a:pt x="0" y="2647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 userDrawn="1"/>
        </p:nvPicPr>
        <p:blipFill>
          <a:blip r:embed="rId4" cstate="email"/>
          <a:srcRect r="-10151" b="-1841"/>
          <a:stretch>
            <a:fillRect/>
          </a:stretch>
        </p:blipFill>
        <p:spPr>
          <a:xfrm>
            <a:off x="-258967" y="5071274"/>
            <a:ext cx="9442659" cy="685800"/>
          </a:xfrm>
          <a:custGeom>
            <a:avLst/>
            <a:gdLst>
              <a:gd name="connsiteX0" fmla="*/ 11430023 w 12590212"/>
              <a:gd name="connsiteY0" fmla="*/ 0 h 914400"/>
              <a:gd name="connsiteX1" fmla="*/ 12590212 w 12590212"/>
              <a:gd name="connsiteY1" fmla="*/ 0 h 914400"/>
              <a:gd name="connsiteX2" fmla="*/ 12590212 w 12590212"/>
              <a:gd name="connsiteY2" fmla="*/ 914400 h 914400"/>
              <a:gd name="connsiteX3" fmla="*/ 0 w 12590212"/>
              <a:gd name="connsiteY3" fmla="*/ 914400 h 914400"/>
              <a:gd name="connsiteX4" fmla="*/ 0 w 12590212"/>
              <a:gd name="connsiteY4" fmla="*/ 897878 h 914400"/>
              <a:gd name="connsiteX5" fmla="*/ 11430023 w 12590212"/>
              <a:gd name="connsiteY5" fmla="*/ 897878 h 914400"/>
              <a:gd name="connsiteX6" fmla="*/ 11430023 w 12590212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0212" h="914400">
                <a:moveTo>
                  <a:pt x="11430023" y="0"/>
                </a:moveTo>
                <a:lnTo>
                  <a:pt x="12590212" y="0"/>
                </a:lnTo>
                <a:lnTo>
                  <a:pt x="12590212" y="914400"/>
                </a:lnTo>
                <a:lnTo>
                  <a:pt x="0" y="914400"/>
                </a:lnTo>
                <a:lnTo>
                  <a:pt x="0" y="897878"/>
                </a:lnTo>
                <a:lnTo>
                  <a:pt x="11430023" y="897878"/>
                </a:lnTo>
                <a:lnTo>
                  <a:pt x="11430023" y="0"/>
                </a:lnTo>
                <a:close/>
              </a:path>
            </a:pathLst>
          </a:custGeom>
        </p:spPr>
      </p:pic>
      <p:pic>
        <p:nvPicPr>
          <p:cNvPr id="57" name="图片 56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>
          <a:xfrm>
            <a:off x="-291698" y="5453209"/>
            <a:ext cx="32732" cy="291474"/>
          </a:xfrm>
          <a:custGeom>
            <a:avLst/>
            <a:gdLst>
              <a:gd name="connsiteX0" fmla="*/ 0 w 43643"/>
              <a:gd name="connsiteY0" fmla="*/ 0 h 388632"/>
              <a:gd name="connsiteX1" fmla="*/ 43643 w 43643"/>
              <a:gd name="connsiteY1" fmla="*/ 0 h 388632"/>
              <a:gd name="connsiteX2" fmla="*/ 43643 w 43643"/>
              <a:gd name="connsiteY2" fmla="*/ 388632 h 388632"/>
              <a:gd name="connsiteX3" fmla="*/ 0 w 43643"/>
              <a:gd name="connsiteY3" fmla="*/ 388632 h 388632"/>
              <a:gd name="connsiteX4" fmla="*/ 0 w 43643"/>
              <a:gd name="connsiteY4" fmla="*/ 0 h 3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43" h="388632">
                <a:moveTo>
                  <a:pt x="0" y="0"/>
                </a:moveTo>
                <a:lnTo>
                  <a:pt x="43643" y="0"/>
                </a:lnTo>
                <a:lnTo>
                  <a:pt x="43643" y="388632"/>
                </a:lnTo>
                <a:lnTo>
                  <a:pt x="0" y="3886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-676602" y="4767409"/>
            <a:ext cx="384903" cy="685800"/>
          </a:xfrm>
          <a:custGeom>
            <a:avLst/>
            <a:gdLst>
              <a:gd name="connsiteX0" fmla="*/ 0 w 513204"/>
              <a:gd name="connsiteY0" fmla="*/ 0 h 914400"/>
              <a:gd name="connsiteX1" fmla="*/ 513204 w 513204"/>
              <a:gd name="connsiteY1" fmla="*/ 0 h 914400"/>
              <a:gd name="connsiteX2" fmla="*/ 513204 w 513204"/>
              <a:gd name="connsiteY2" fmla="*/ 914400 h 914400"/>
              <a:gd name="connsiteX3" fmla="*/ 0 w 513204"/>
              <a:gd name="connsiteY3" fmla="*/ 914400 h 914400"/>
              <a:gd name="connsiteX4" fmla="*/ 0 w 51320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04" h="914400">
                <a:moveTo>
                  <a:pt x="0" y="0"/>
                </a:moveTo>
                <a:lnTo>
                  <a:pt x="513204" y="0"/>
                </a:lnTo>
                <a:lnTo>
                  <a:pt x="513204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7" name="图片 66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9193403" y="1176795"/>
            <a:ext cx="685800" cy="3310297"/>
          </a:xfrm>
          <a:custGeom>
            <a:avLst/>
            <a:gdLst>
              <a:gd name="connsiteX0" fmla="*/ 0 w 914400"/>
              <a:gd name="connsiteY0" fmla="*/ 0 h 4413729"/>
              <a:gd name="connsiteX1" fmla="*/ 914400 w 914400"/>
              <a:gd name="connsiteY1" fmla="*/ 0 h 4413729"/>
              <a:gd name="connsiteX2" fmla="*/ 914400 w 914400"/>
              <a:gd name="connsiteY2" fmla="*/ 4413729 h 4413729"/>
              <a:gd name="connsiteX3" fmla="*/ 0 w 914400"/>
              <a:gd name="connsiteY3" fmla="*/ 4413729 h 4413729"/>
              <a:gd name="connsiteX4" fmla="*/ 0 w 914400"/>
              <a:gd name="connsiteY4" fmla="*/ 0 h 441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4413729">
                <a:moveTo>
                  <a:pt x="0" y="0"/>
                </a:moveTo>
                <a:lnTo>
                  <a:pt x="914400" y="0"/>
                </a:lnTo>
                <a:lnTo>
                  <a:pt x="914400" y="4413729"/>
                </a:lnTo>
                <a:lnTo>
                  <a:pt x="0" y="441372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 userDrawn="1"/>
        </p:nvGrpSpPr>
        <p:grpSpPr>
          <a:xfrm>
            <a:off x="240205" y="4329407"/>
            <a:ext cx="244248" cy="726354"/>
            <a:chOff x="162845" y="5707378"/>
            <a:chExt cx="325664" cy="968472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89" name="矩形 88"/>
              <p:cNvSpPr/>
              <p:nvPr userDrawn="1"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等腰三角形 89"/>
              <p:cNvSpPr/>
              <p:nvPr userDrawn="1"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弦形 90"/>
              <p:cNvSpPr/>
              <p:nvPr userDrawn="1"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弦形 19"/>
              <p:cNvSpPr/>
              <p:nvPr userDrawn="1"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" name="直接连接符 6"/>
            <p:cNvCxnSpPr>
              <a:stCxn id="90" idx="1"/>
              <a:endCxn id="90" idx="5"/>
            </p:cNvCxnSpPr>
            <p:nvPr userDrawn="1"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7272909" y="4455620"/>
            <a:ext cx="1871092" cy="697083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图片 59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>
          <a:xfrm>
            <a:off x="-348550" y="4703235"/>
            <a:ext cx="9273617" cy="445806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>
          <a:xfrm>
            <a:off x="7187536" y="4703402"/>
            <a:ext cx="1818740" cy="445806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1" name="组合 20"/>
          <p:cNvGrpSpPr/>
          <p:nvPr userDrawn="1"/>
        </p:nvGrpSpPr>
        <p:grpSpPr>
          <a:xfrm rot="433303">
            <a:off x="257047" y="161504"/>
            <a:ext cx="608300" cy="482860"/>
            <a:chOff x="5254626" y="922338"/>
            <a:chExt cx="528638" cy="420688"/>
          </a:xfrm>
        </p:grpSpPr>
        <p:sp>
          <p:nvSpPr>
            <p:cNvPr id="22" name="Freeform 35"/>
            <p:cNvSpPr/>
            <p:nvPr/>
          </p:nvSpPr>
          <p:spPr bwMode="auto">
            <a:xfrm>
              <a:off x="5280026" y="922338"/>
              <a:ext cx="503238" cy="336550"/>
            </a:xfrm>
            <a:custGeom>
              <a:avLst/>
              <a:gdLst>
                <a:gd name="T0" fmla="*/ 185 w 185"/>
                <a:gd name="T1" fmla="*/ 37 h 123"/>
                <a:gd name="T2" fmla="*/ 183 w 185"/>
                <a:gd name="T3" fmla="*/ 35 h 123"/>
                <a:gd name="T4" fmla="*/ 90 w 185"/>
                <a:gd name="T5" fmla="*/ 1 h 123"/>
                <a:gd name="T6" fmla="*/ 86 w 185"/>
                <a:gd name="T7" fmla="*/ 2 h 123"/>
                <a:gd name="T8" fmla="*/ 2 w 185"/>
                <a:gd name="T9" fmla="*/ 74 h 123"/>
                <a:gd name="T10" fmla="*/ 1 w 185"/>
                <a:gd name="T11" fmla="*/ 77 h 123"/>
                <a:gd name="T12" fmla="*/ 3 w 185"/>
                <a:gd name="T13" fmla="*/ 80 h 123"/>
                <a:gd name="T14" fmla="*/ 99 w 185"/>
                <a:gd name="T15" fmla="*/ 123 h 123"/>
                <a:gd name="T16" fmla="*/ 101 w 185"/>
                <a:gd name="T17" fmla="*/ 123 h 123"/>
                <a:gd name="T18" fmla="*/ 104 w 185"/>
                <a:gd name="T19" fmla="*/ 122 h 123"/>
                <a:gd name="T20" fmla="*/ 184 w 185"/>
                <a:gd name="T21" fmla="*/ 41 h 123"/>
                <a:gd name="T22" fmla="*/ 185 w 185"/>
                <a:gd name="T23" fmla="*/ 3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3">
                  <a:moveTo>
                    <a:pt x="185" y="37"/>
                  </a:moveTo>
                  <a:cubicBezTo>
                    <a:pt x="185" y="36"/>
                    <a:pt x="184" y="35"/>
                    <a:pt x="183" y="35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8" y="0"/>
                    <a:pt x="87" y="1"/>
                    <a:pt x="86" y="2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5"/>
                    <a:pt x="0" y="76"/>
                    <a:pt x="1" y="77"/>
                  </a:cubicBezTo>
                  <a:cubicBezTo>
                    <a:pt x="1" y="79"/>
                    <a:pt x="2" y="80"/>
                    <a:pt x="3" y="80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1" y="123"/>
                    <a:pt x="101" y="123"/>
                  </a:cubicBezTo>
                  <a:cubicBezTo>
                    <a:pt x="102" y="123"/>
                    <a:pt x="103" y="123"/>
                    <a:pt x="104" y="122"/>
                  </a:cubicBezTo>
                  <a:cubicBezTo>
                    <a:pt x="184" y="41"/>
                    <a:pt x="184" y="41"/>
                    <a:pt x="184" y="41"/>
                  </a:cubicBezTo>
                  <a:cubicBezTo>
                    <a:pt x="185" y="40"/>
                    <a:pt x="185" y="39"/>
                    <a:pt x="185" y="3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5254626" y="1119188"/>
              <a:ext cx="512763" cy="223838"/>
            </a:xfrm>
            <a:custGeom>
              <a:avLst/>
              <a:gdLst>
                <a:gd name="T0" fmla="*/ 111 w 188"/>
                <a:gd name="T1" fmla="*/ 82 h 82"/>
                <a:gd name="T2" fmla="*/ 109 w 188"/>
                <a:gd name="T3" fmla="*/ 82 h 82"/>
                <a:gd name="T4" fmla="*/ 16 w 188"/>
                <a:gd name="T5" fmla="*/ 42 h 82"/>
                <a:gd name="T6" fmla="*/ 0 w 188"/>
                <a:gd name="T7" fmla="*/ 20 h 82"/>
                <a:gd name="T8" fmla="*/ 12 w 188"/>
                <a:gd name="T9" fmla="*/ 1 h 82"/>
                <a:gd name="T10" fmla="*/ 17 w 188"/>
                <a:gd name="T11" fmla="*/ 3 h 82"/>
                <a:gd name="T12" fmla="*/ 15 w 188"/>
                <a:gd name="T13" fmla="*/ 8 h 82"/>
                <a:gd name="T14" fmla="*/ 8 w 188"/>
                <a:gd name="T15" fmla="*/ 20 h 82"/>
                <a:gd name="T16" fmla="*/ 19 w 188"/>
                <a:gd name="T17" fmla="*/ 34 h 82"/>
                <a:gd name="T18" fmla="*/ 110 w 188"/>
                <a:gd name="T19" fmla="*/ 73 h 82"/>
                <a:gd name="T20" fmla="*/ 180 w 188"/>
                <a:gd name="T21" fmla="*/ 2 h 82"/>
                <a:gd name="T22" fmla="*/ 186 w 188"/>
                <a:gd name="T23" fmla="*/ 2 h 82"/>
                <a:gd name="T24" fmla="*/ 186 w 188"/>
                <a:gd name="T25" fmla="*/ 7 h 82"/>
                <a:gd name="T26" fmla="*/ 114 w 188"/>
                <a:gd name="T27" fmla="*/ 81 h 82"/>
                <a:gd name="T28" fmla="*/ 111 w 188"/>
                <a:gd name="T2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82">
                  <a:moveTo>
                    <a:pt x="111" y="82"/>
                  </a:moveTo>
                  <a:cubicBezTo>
                    <a:pt x="110" y="82"/>
                    <a:pt x="110" y="82"/>
                    <a:pt x="109" y="82"/>
                  </a:cubicBezTo>
                  <a:cubicBezTo>
                    <a:pt x="109" y="82"/>
                    <a:pt x="44" y="54"/>
                    <a:pt x="16" y="42"/>
                  </a:cubicBezTo>
                  <a:cubicBezTo>
                    <a:pt x="2" y="36"/>
                    <a:pt x="0" y="25"/>
                    <a:pt x="0" y="20"/>
                  </a:cubicBezTo>
                  <a:cubicBezTo>
                    <a:pt x="1" y="11"/>
                    <a:pt x="7" y="3"/>
                    <a:pt x="12" y="1"/>
                  </a:cubicBezTo>
                  <a:cubicBezTo>
                    <a:pt x="14" y="0"/>
                    <a:pt x="17" y="1"/>
                    <a:pt x="17" y="3"/>
                  </a:cubicBezTo>
                  <a:cubicBezTo>
                    <a:pt x="18" y="6"/>
                    <a:pt x="17" y="8"/>
                    <a:pt x="15" y="8"/>
                  </a:cubicBezTo>
                  <a:cubicBezTo>
                    <a:pt x="13" y="9"/>
                    <a:pt x="9" y="14"/>
                    <a:pt x="8" y="20"/>
                  </a:cubicBezTo>
                  <a:cubicBezTo>
                    <a:pt x="8" y="26"/>
                    <a:pt x="12" y="31"/>
                    <a:pt x="19" y="34"/>
                  </a:cubicBezTo>
                  <a:cubicBezTo>
                    <a:pt x="44" y="45"/>
                    <a:pt x="98" y="68"/>
                    <a:pt x="110" y="73"/>
                  </a:cubicBezTo>
                  <a:cubicBezTo>
                    <a:pt x="180" y="2"/>
                    <a:pt x="180" y="2"/>
                    <a:pt x="180" y="2"/>
                  </a:cubicBezTo>
                  <a:cubicBezTo>
                    <a:pt x="182" y="0"/>
                    <a:pt x="184" y="0"/>
                    <a:pt x="186" y="2"/>
                  </a:cubicBezTo>
                  <a:cubicBezTo>
                    <a:pt x="188" y="3"/>
                    <a:pt x="188" y="6"/>
                    <a:pt x="186" y="7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3" y="82"/>
                    <a:pt x="112" y="82"/>
                    <a:pt x="111" y="8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5" name="Freeform 37"/>
            <p:cNvSpPr/>
            <p:nvPr/>
          </p:nvSpPr>
          <p:spPr bwMode="auto">
            <a:xfrm>
              <a:off x="5705476" y="1047750"/>
              <a:ext cx="50800" cy="106363"/>
            </a:xfrm>
            <a:custGeom>
              <a:avLst/>
              <a:gdLst>
                <a:gd name="T0" fmla="*/ 14 w 19"/>
                <a:gd name="T1" fmla="*/ 39 h 39"/>
                <a:gd name="T2" fmla="*/ 11 w 19"/>
                <a:gd name="T3" fmla="*/ 37 h 39"/>
                <a:gd name="T4" fmla="*/ 10 w 19"/>
                <a:gd name="T5" fmla="*/ 3 h 39"/>
                <a:gd name="T6" fmla="*/ 15 w 19"/>
                <a:gd name="T7" fmla="*/ 1 h 39"/>
                <a:gd name="T8" fmla="*/ 17 w 19"/>
                <a:gd name="T9" fmla="*/ 6 h 39"/>
                <a:gd name="T10" fmla="*/ 17 w 19"/>
                <a:gd name="T11" fmla="*/ 6 h 39"/>
                <a:gd name="T12" fmla="*/ 17 w 19"/>
                <a:gd name="T13" fmla="*/ 33 h 39"/>
                <a:gd name="T14" fmla="*/ 16 w 19"/>
                <a:gd name="T15" fmla="*/ 38 h 39"/>
                <a:gd name="T16" fmla="*/ 14 w 19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9">
                  <a:moveTo>
                    <a:pt x="14" y="39"/>
                  </a:moveTo>
                  <a:cubicBezTo>
                    <a:pt x="13" y="39"/>
                    <a:pt x="12" y="38"/>
                    <a:pt x="11" y="37"/>
                  </a:cubicBezTo>
                  <a:cubicBezTo>
                    <a:pt x="0" y="22"/>
                    <a:pt x="10" y="3"/>
                    <a:pt x="10" y="3"/>
                  </a:cubicBezTo>
                  <a:cubicBezTo>
                    <a:pt x="11" y="1"/>
                    <a:pt x="14" y="0"/>
                    <a:pt x="15" y="1"/>
                  </a:cubicBezTo>
                  <a:cubicBezTo>
                    <a:pt x="17" y="2"/>
                    <a:pt x="18" y="4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9" y="21"/>
                    <a:pt x="17" y="33"/>
                  </a:cubicBezTo>
                  <a:cubicBezTo>
                    <a:pt x="19" y="34"/>
                    <a:pt x="18" y="37"/>
                    <a:pt x="16" y="38"/>
                  </a:cubicBezTo>
                  <a:cubicBezTo>
                    <a:pt x="16" y="39"/>
                    <a:pt x="15" y="39"/>
                    <a:pt x="14" y="39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5516563" y="1241425"/>
              <a:ext cx="52388" cy="96838"/>
            </a:xfrm>
            <a:custGeom>
              <a:avLst/>
              <a:gdLst>
                <a:gd name="T0" fmla="*/ 14 w 19"/>
                <a:gd name="T1" fmla="*/ 35 h 35"/>
                <a:gd name="T2" fmla="*/ 11 w 19"/>
                <a:gd name="T3" fmla="*/ 34 h 35"/>
                <a:gd name="T4" fmla="*/ 10 w 19"/>
                <a:gd name="T5" fmla="*/ 3 h 35"/>
                <a:gd name="T6" fmla="*/ 16 w 19"/>
                <a:gd name="T7" fmla="*/ 1 h 35"/>
                <a:gd name="T8" fmla="*/ 17 w 19"/>
                <a:gd name="T9" fmla="*/ 7 h 35"/>
                <a:gd name="T10" fmla="*/ 17 w 19"/>
                <a:gd name="T11" fmla="*/ 29 h 35"/>
                <a:gd name="T12" fmla="*/ 17 w 19"/>
                <a:gd name="T13" fmla="*/ 34 h 35"/>
                <a:gd name="T14" fmla="*/ 14 w 19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5">
                  <a:moveTo>
                    <a:pt x="14" y="35"/>
                  </a:moveTo>
                  <a:cubicBezTo>
                    <a:pt x="13" y="35"/>
                    <a:pt x="12" y="35"/>
                    <a:pt x="11" y="34"/>
                  </a:cubicBezTo>
                  <a:cubicBezTo>
                    <a:pt x="0" y="20"/>
                    <a:pt x="10" y="3"/>
                    <a:pt x="10" y="3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8" y="2"/>
                    <a:pt x="18" y="5"/>
                    <a:pt x="17" y="7"/>
                  </a:cubicBezTo>
                  <a:cubicBezTo>
                    <a:pt x="17" y="7"/>
                    <a:pt x="10" y="19"/>
                    <a:pt x="17" y="29"/>
                  </a:cubicBezTo>
                  <a:cubicBezTo>
                    <a:pt x="19" y="31"/>
                    <a:pt x="18" y="33"/>
                    <a:pt x="17" y="34"/>
                  </a:cubicBezTo>
                  <a:cubicBezTo>
                    <a:pt x="16" y="35"/>
                    <a:pt x="15" y="35"/>
                    <a:pt x="14" y="35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27" name="组合 26"/>
          <p:cNvGrpSpPr/>
          <p:nvPr userDrawn="1"/>
        </p:nvGrpSpPr>
        <p:grpSpPr>
          <a:xfrm rot="18091546">
            <a:off x="443818" y="183001"/>
            <a:ext cx="204943" cy="204943"/>
            <a:chOff x="8914858" y="1139028"/>
            <a:chExt cx="622925" cy="622925"/>
          </a:xfrm>
        </p:grpSpPr>
        <p:sp>
          <p:nvSpPr>
            <p:cNvPr id="28" name="Freeform 127"/>
            <p:cNvSpPr/>
            <p:nvPr/>
          </p:nvSpPr>
          <p:spPr bwMode="auto">
            <a:xfrm>
              <a:off x="8914858" y="1532403"/>
              <a:ext cx="229550" cy="229550"/>
            </a:xfrm>
            <a:custGeom>
              <a:avLst/>
              <a:gdLst>
                <a:gd name="T0" fmla="*/ 131 w 297"/>
                <a:gd name="T1" fmla="*/ 0 h 297"/>
                <a:gd name="T2" fmla="*/ 80 w 297"/>
                <a:gd name="T3" fmla="*/ 52 h 297"/>
                <a:gd name="T4" fmla="*/ 3 w 297"/>
                <a:gd name="T5" fmla="*/ 282 h 297"/>
                <a:gd name="T6" fmla="*/ 15 w 297"/>
                <a:gd name="T7" fmla="*/ 294 h 297"/>
                <a:gd name="T8" fmla="*/ 245 w 297"/>
                <a:gd name="T9" fmla="*/ 217 h 297"/>
                <a:gd name="T10" fmla="*/ 297 w 297"/>
                <a:gd name="T11" fmla="*/ 166 h 297"/>
                <a:gd name="T12" fmla="*/ 131 w 297"/>
                <a:gd name="T1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7" h="297">
                  <a:moveTo>
                    <a:pt x="131" y="0"/>
                  </a:moveTo>
                  <a:cubicBezTo>
                    <a:pt x="80" y="52"/>
                    <a:pt x="80" y="52"/>
                    <a:pt x="80" y="52"/>
                  </a:cubicBezTo>
                  <a:cubicBezTo>
                    <a:pt x="3" y="282"/>
                    <a:pt x="3" y="282"/>
                    <a:pt x="3" y="282"/>
                  </a:cubicBezTo>
                  <a:cubicBezTo>
                    <a:pt x="0" y="291"/>
                    <a:pt x="6" y="297"/>
                    <a:pt x="15" y="294"/>
                  </a:cubicBezTo>
                  <a:cubicBezTo>
                    <a:pt x="245" y="217"/>
                    <a:pt x="245" y="217"/>
                    <a:pt x="245" y="217"/>
                  </a:cubicBezTo>
                  <a:cubicBezTo>
                    <a:pt x="297" y="166"/>
                    <a:pt x="297" y="166"/>
                    <a:pt x="297" y="166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FFE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Freeform 128"/>
            <p:cNvSpPr/>
            <p:nvPr/>
          </p:nvSpPr>
          <p:spPr bwMode="auto">
            <a:xfrm>
              <a:off x="9350742" y="1139028"/>
              <a:ext cx="187041" cy="187041"/>
            </a:xfrm>
            <a:custGeom>
              <a:avLst/>
              <a:gdLst>
                <a:gd name="T0" fmla="*/ 165 w 242"/>
                <a:gd name="T1" fmla="*/ 242 h 242"/>
                <a:gd name="T2" fmla="*/ 0 w 242"/>
                <a:gd name="T3" fmla="*/ 77 h 242"/>
                <a:gd name="T4" fmla="*/ 60 w 242"/>
                <a:gd name="T5" fmla="*/ 17 h 242"/>
                <a:gd name="T6" fmla="*/ 121 w 242"/>
                <a:gd name="T7" fmla="*/ 17 h 242"/>
                <a:gd name="T8" fmla="*/ 225 w 242"/>
                <a:gd name="T9" fmla="*/ 121 h 242"/>
                <a:gd name="T10" fmla="*/ 225 w 242"/>
                <a:gd name="T11" fmla="*/ 182 h 242"/>
                <a:gd name="T12" fmla="*/ 165 w 242"/>
                <a:gd name="T13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42">
                  <a:moveTo>
                    <a:pt x="165" y="242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77" y="0"/>
                    <a:pt x="104" y="0"/>
                    <a:pt x="121" y="17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242" y="138"/>
                    <a:pt x="242" y="165"/>
                    <a:pt x="225" y="182"/>
                  </a:cubicBezTo>
                  <a:lnTo>
                    <a:pt x="165" y="242"/>
                  </a:lnTo>
                  <a:close/>
                </a:path>
              </a:pathLst>
            </a:custGeom>
            <a:solidFill>
              <a:srgbClr val="3CA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129"/>
            <p:cNvSpPr/>
            <p:nvPr/>
          </p:nvSpPr>
          <p:spPr bwMode="auto">
            <a:xfrm>
              <a:off x="9306598" y="1191020"/>
              <a:ext cx="179193" cy="179193"/>
            </a:xfrm>
            <a:custGeom>
              <a:avLst/>
              <a:gdLst>
                <a:gd name="T0" fmla="*/ 392 w 548"/>
                <a:gd name="T1" fmla="*/ 548 h 548"/>
                <a:gd name="T2" fmla="*/ 0 w 548"/>
                <a:gd name="T3" fmla="*/ 156 h 548"/>
                <a:gd name="T4" fmla="*/ 158 w 548"/>
                <a:gd name="T5" fmla="*/ 0 h 548"/>
                <a:gd name="T6" fmla="*/ 548 w 548"/>
                <a:gd name="T7" fmla="*/ 389 h 548"/>
                <a:gd name="T8" fmla="*/ 392 w 548"/>
                <a:gd name="T9" fmla="*/ 548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8" h="548">
                  <a:moveTo>
                    <a:pt x="392" y="548"/>
                  </a:moveTo>
                  <a:lnTo>
                    <a:pt x="0" y="156"/>
                  </a:lnTo>
                  <a:lnTo>
                    <a:pt x="158" y="0"/>
                  </a:lnTo>
                  <a:lnTo>
                    <a:pt x="548" y="389"/>
                  </a:lnTo>
                  <a:lnTo>
                    <a:pt x="392" y="548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130"/>
            <p:cNvSpPr/>
            <p:nvPr/>
          </p:nvSpPr>
          <p:spPr bwMode="auto">
            <a:xfrm>
              <a:off x="8976660" y="1239743"/>
              <a:ext cx="460409" cy="460409"/>
            </a:xfrm>
            <a:custGeom>
              <a:avLst/>
              <a:gdLst>
                <a:gd name="T0" fmla="*/ 1016 w 1408"/>
                <a:gd name="T1" fmla="*/ 0 h 1408"/>
                <a:gd name="T2" fmla="*/ 0 w 1408"/>
                <a:gd name="T3" fmla="*/ 1018 h 1408"/>
                <a:gd name="T4" fmla="*/ 208 w 1408"/>
                <a:gd name="T5" fmla="*/ 1004 h 1408"/>
                <a:gd name="T6" fmla="*/ 196 w 1408"/>
                <a:gd name="T7" fmla="*/ 1212 h 1408"/>
                <a:gd name="T8" fmla="*/ 404 w 1408"/>
                <a:gd name="T9" fmla="*/ 1200 h 1408"/>
                <a:gd name="T10" fmla="*/ 390 w 1408"/>
                <a:gd name="T11" fmla="*/ 1408 h 1408"/>
                <a:gd name="T12" fmla="*/ 1408 w 1408"/>
                <a:gd name="T13" fmla="*/ 392 h 1408"/>
                <a:gd name="T14" fmla="*/ 1016 w 1408"/>
                <a:gd name="T15" fmla="*/ 0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8" h="1408">
                  <a:moveTo>
                    <a:pt x="1016" y="0"/>
                  </a:moveTo>
                  <a:lnTo>
                    <a:pt x="0" y="1018"/>
                  </a:lnTo>
                  <a:lnTo>
                    <a:pt x="208" y="1004"/>
                  </a:lnTo>
                  <a:lnTo>
                    <a:pt x="196" y="1212"/>
                  </a:lnTo>
                  <a:lnTo>
                    <a:pt x="404" y="1200"/>
                  </a:lnTo>
                  <a:lnTo>
                    <a:pt x="390" y="1408"/>
                  </a:lnTo>
                  <a:lnTo>
                    <a:pt x="1408" y="392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F8B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Freeform 131"/>
            <p:cNvSpPr/>
            <p:nvPr/>
          </p:nvSpPr>
          <p:spPr bwMode="auto">
            <a:xfrm>
              <a:off x="8976660" y="1239743"/>
              <a:ext cx="364926" cy="332881"/>
            </a:xfrm>
            <a:custGeom>
              <a:avLst/>
              <a:gdLst>
                <a:gd name="T0" fmla="*/ 1116 w 1116"/>
                <a:gd name="T1" fmla="*/ 99 h 1018"/>
                <a:gd name="T2" fmla="*/ 1016 w 1116"/>
                <a:gd name="T3" fmla="*/ 0 h 1018"/>
                <a:gd name="T4" fmla="*/ 0 w 1116"/>
                <a:gd name="T5" fmla="*/ 1018 h 1018"/>
                <a:gd name="T6" fmla="*/ 208 w 1116"/>
                <a:gd name="T7" fmla="*/ 1004 h 1018"/>
                <a:gd name="T8" fmla="*/ 1116 w 1116"/>
                <a:gd name="T9" fmla="*/ 99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1018">
                  <a:moveTo>
                    <a:pt x="1116" y="99"/>
                  </a:moveTo>
                  <a:lnTo>
                    <a:pt x="1016" y="0"/>
                  </a:lnTo>
                  <a:lnTo>
                    <a:pt x="0" y="1018"/>
                  </a:lnTo>
                  <a:lnTo>
                    <a:pt x="208" y="1004"/>
                  </a:lnTo>
                  <a:lnTo>
                    <a:pt x="1116" y="99"/>
                  </a:lnTo>
                  <a:close/>
                </a:path>
              </a:pathLst>
            </a:custGeom>
            <a:solidFill>
              <a:srgbClr val="FFD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Freeform 132"/>
            <p:cNvSpPr/>
            <p:nvPr/>
          </p:nvSpPr>
          <p:spPr bwMode="auto">
            <a:xfrm>
              <a:off x="9104188" y="1335225"/>
              <a:ext cx="332881" cy="364926"/>
            </a:xfrm>
            <a:custGeom>
              <a:avLst/>
              <a:gdLst>
                <a:gd name="T0" fmla="*/ 919 w 1018"/>
                <a:gd name="T1" fmla="*/ 0 h 1116"/>
                <a:gd name="T2" fmla="*/ 1018 w 1018"/>
                <a:gd name="T3" fmla="*/ 100 h 1116"/>
                <a:gd name="T4" fmla="*/ 0 w 1018"/>
                <a:gd name="T5" fmla="*/ 1116 h 1116"/>
                <a:gd name="T6" fmla="*/ 14 w 1018"/>
                <a:gd name="T7" fmla="*/ 908 h 1116"/>
                <a:gd name="T8" fmla="*/ 919 w 1018"/>
                <a:gd name="T9" fmla="*/ 0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1116">
                  <a:moveTo>
                    <a:pt x="919" y="0"/>
                  </a:moveTo>
                  <a:lnTo>
                    <a:pt x="1018" y="100"/>
                  </a:lnTo>
                  <a:lnTo>
                    <a:pt x="0" y="1116"/>
                  </a:lnTo>
                  <a:lnTo>
                    <a:pt x="14" y="908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C981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Freeform 133"/>
            <p:cNvSpPr/>
            <p:nvPr/>
          </p:nvSpPr>
          <p:spPr bwMode="auto">
            <a:xfrm>
              <a:off x="8914858" y="1692957"/>
              <a:ext cx="68996" cy="68996"/>
            </a:xfrm>
            <a:custGeom>
              <a:avLst/>
              <a:gdLst>
                <a:gd name="T0" fmla="*/ 27 w 89"/>
                <a:gd name="T1" fmla="*/ 0 h 89"/>
                <a:gd name="T2" fmla="*/ 3 w 89"/>
                <a:gd name="T3" fmla="*/ 74 h 89"/>
                <a:gd name="T4" fmla="*/ 15 w 89"/>
                <a:gd name="T5" fmla="*/ 86 h 89"/>
                <a:gd name="T6" fmla="*/ 89 w 89"/>
                <a:gd name="T7" fmla="*/ 62 h 89"/>
                <a:gd name="T8" fmla="*/ 66 w 89"/>
                <a:gd name="T9" fmla="*/ 23 h 89"/>
                <a:gd name="T10" fmla="*/ 27 w 89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9">
                  <a:moveTo>
                    <a:pt x="27" y="0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0" y="83"/>
                    <a:pt x="6" y="89"/>
                    <a:pt x="15" y="86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4" y="47"/>
                    <a:pt x="77" y="34"/>
                    <a:pt x="66" y="23"/>
                  </a:cubicBezTo>
                  <a:cubicBezTo>
                    <a:pt x="55" y="12"/>
                    <a:pt x="42" y="5"/>
                    <a:pt x="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3E26BC15-B161-4C75-9B3A-128C9125074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7.png"/><Relationship Id="rId4" Type="http://schemas.openxmlformats.org/officeDocument/2006/relationships/image" Target="../media/image24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2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0" y="1723663"/>
            <a:ext cx="9135841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5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找最大公因数</a:t>
            </a:r>
            <a:endParaRPr lang="en-US" altLang="zh-CN" sz="4500" b="1" dirty="0"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8915236" y="5565607"/>
            <a:ext cx="825587" cy="0"/>
          </a:xfrm>
          <a:prstGeom prst="line">
            <a:avLst/>
          </a:prstGeom>
          <a:ln>
            <a:solidFill>
              <a:srgbClr val="865B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61458" y="2843978"/>
            <a:ext cx="953777" cy="123661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6794988" y="3556322"/>
            <a:ext cx="633366" cy="1155567"/>
            <a:chOff x="162845" y="5707378"/>
            <a:chExt cx="325664" cy="968472"/>
          </a:xfrm>
        </p:grpSpPr>
        <p:grpSp>
          <p:nvGrpSpPr>
            <p:cNvPr id="21" name="组合 20"/>
            <p:cNvGrpSpPr/>
            <p:nvPr/>
          </p:nvGrpSpPr>
          <p:grpSpPr>
            <a:xfrm>
              <a:off x="162845" y="5707378"/>
              <a:ext cx="325664" cy="968472"/>
              <a:chOff x="780804" y="4633491"/>
              <a:chExt cx="325664" cy="968472"/>
            </a:xfrm>
          </p:grpSpPr>
          <p:sp>
            <p:nvSpPr>
              <p:cNvPr id="24" name="矩形 88"/>
              <p:cNvSpPr/>
              <p:nvPr/>
            </p:nvSpPr>
            <p:spPr>
              <a:xfrm>
                <a:off x="832154" y="4902984"/>
                <a:ext cx="222964" cy="698979"/>
              </a:xfrm>
              <a:custGeom>
                <a:avLst/>
                <a:gdLst>
                  <a:gd name="connsiteX0" fmla="*/ 0 w 157649"/>
                  <a:gd name="connsiteY0" fmla="*/ 0 h 398534"/>
                  <a:gd name="connsiteX1" fmla="*/ 157649 w 157649"/>
                  <a:gd name="connsiteY1" fmla="*/ 0 h 398534"/>
                  <a:gd name="connsiteX2" fmla="*/ 157649 w 157649"/>
                  <a:gd name="connsiteY2" fmla="*/ 398534 h 398534"/>
                  <a:gd name="connsiteX3" fmla="*/ 0 w 157649"/>
                  <a:gd name="connsiteY3" fmla="*/ 398534 h 398534"/>
                  <a:gd name="connsiteX4" fmla="*/ 0 w 157649"/>
                  <a:gd name="connsiteY4" fmla="*/ 0 h 398534"/>
                  <a:gd name="connsiteX0-1" fmla="*/ 0 w 222964"/>
                  <a:gd name="connsiteY0-2" fmla="*/ 209005 h 607539"/>
                  <a:gd name="connsiteX1-3" fmla="*/ 222964 w 222964"/>
                  <a:gd name="connsiteY1-4" fmla="*/ 0 h 607539"/>
                  <a:gd name="connsiteX2-5" fmla="*/ 157649 w 222964"/>
                  <a:gd name="connsiteY2-6" fmla="*/ 607539 h 607539"/>
                  <a:gd name="connsiteX3-7" fmla="*/ 0 w 222964"/>
                  <a:gd name="connsiteY3-8" fmla="*/ 607539 h 607539"/>
                  <a:gd name="connsiteX4-9" fmla="*/ 0 w 222964"/>
                  <a:gd name="connsiteY4-10" fmla="*/ 209005 h 607539"/>
                  <a:gd name="connsiteX0-11" fmla="*/ 26125 w 222964"/>
                  <a:gd name="connsiteY0-12" fmla="*/ 0 h 698979"/>
                  <a:gd name="connsiteX1-13" fmla="*/ 222964 w 222964"/>
                  <a:gd name="connsiteY1-14" fmla="*/ 91440 h 698979"/>
                  <a:gd name="connsiteX2-15" fmla="*/ 157649 w 222964"/>
                  <a:gd name="connsiteY2-16" fmla="*/ 698979 h 698979"/>
                  <a:gd name="connsiteX3-17" fmla="*/ 0 w 222964"/>
                  <a:gd name="connsiteY3-18" fmla="*/ 698979 h 698979"/>
                  <a:gd name="connsiteX4-19" fmla="*/ 26125 w 222964"/>
                  <a:gd name="connsiteY4-20" fmla="*/ 0 h 698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22964" h="698979">
                    <a:moveTo>
                      <a:pt x="26125" y="0"/>
                    </a:moveTo>
                    <a:lnTo>
                      <a:pt x="222964" y="91440"/>
                    </a:lnTo>
                    <a:lnTo>
                      <a:pt x="157649" y="698979"/>
                    </a:lnTo>
                    <a:lnTo>
                      <a:pt x="0" y="698979"/>
                    </a:lnTo>
                    <a:lnTo>
                      <a:pt x="26125" y="0"/>
                    </a:lnTo>
                    <a:close/>
                  </a:path>
                </a:pathLst>
              </a:custGeom>
              <a:solidFill>
                <a:srgbClr val="2CA03B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>
                <a:off x="780804" y="4633491"/>
                <a:ext cx="325664" cy="391158"/>
              </a:xfrm>
              <a:prstGeom prst="triangle">
                <a:avLst/>
              </a:prstGeom>
              <a:solidFill>
                <a:srgbClr val="EE7A24"/>
              </a:solidFill>
              <a:ln>
                <a:solidFill>
                  <a:srgbClr val="EE7A2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弦形 25"/>
              <p:cNvSpPr/>
              <p:nvPr/>
            </p:nvSpPr>
            <p:spPr>
              <a:xfrm rot="5400000">
                <a:off x="823546" y="5129388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3"/>
              <p:cNvSpPr/>
              <p:nvPr/>
            </p:nvSpPr>
            <p:spPr>
              <a:xfrm>
                <a:off x="852060" y="5180748"/>
                <a:ext cx="165099" cy="45719"/>
              </a:xfrm>
              <a:custGeom>
                <a:avLst/>
                <a:gdLst>
                  <a:gd name="connsiteX0" fmla="*/ 0 w 156633"/>
                  <a:gd name="connsiteY0" fmla="*/ 0 h 46567"/>
                  <a:gd name="connsiteX1" fmla="*/ 156633 w 156633"/>
                  <a:gd name="connsiteY1" fmla="*/ 0 h 46567"/>
                  <a:gd name="connsiteX2" fmla="*/ 156633 w 156633"/>
                  <a:gd name="connsiteY2" fmla="*/ 46567 h 46567"/>
                  <a:gd name="connsiteX3" fmla="*/ 0 w 156633"/>
                  <a:gd name="connsiteY3" fmla="*/ 46567 h 46567"/>
                  <a:gd name="connsiteX4" fmla="*/ 0 w 156633"/>
                  <a:gd name="connsiteY4" fmla="*/ 0 h 46567"/>
                  <a:gd name="connsiteX0-1" fmla="*/ 8466 w 165099"/>
                  <a:gd name="connsiteY0-2" fmla="*/ 0 h 46567"/>
                  <a:gd name="connsiteX1-3" fmla="*/ 165099 w 165099"/>
                  <a:gd name="connsiteY1-4" fmla="*/ 0 h 46567"/>
                  <a:gd name="connsiteX2-5" fmla="*/ 165099 w 165099"/>
                  <a:gd name="connsiteY2-6" fmla="*/ 46567 h 46567"/>
                  <a:gd name="connsiteX3-7" fmla="*/ 0 w 165099"/>
                  <a:gd name="connsiteY3-8" fmla="*/ 25400 h 46567"/>
                  <a:gd name="connsiteX4-9" fmla="*/ 8466 w 165099"/>
                  <a:gd name="connsiteY4-10" fmla="*/ 0 h 465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5099" h="46567">
                    <a:moveTo>
                      <a:pt x="8466" y="0"/>
                    </a:moveTo>
                    <a:lnTo>
                      <a:pt x="165099" y="0"/>
                    </a:lnTo>
                    <a:lnTo>
                      <a:pt x="165099" y="46567"/>
                    </a:lnTo>
                    <a:lnTo>
                      <a:pt x="0" y="25400"/>
                    </a:lnTo>
                    <a:lnTo>
                      <a:pt x="8466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弦形 27"/>
              <p:cNvSpPr/>
              <p:nvPr/>
            </p:nvSpPr>
            <p:spPr>
              <a:xfrm rot="5400000">
                <a:off x="813462" y="5318541"/>
                <a:ext cx="240178" cy="108043"/>
              </a:xfrm>
              <a:prstGeom prst="chord">
                <a:avLst>
                  <a:gd name="adj1" fmla="val 8945213"/>
                  <a:gd name="adj2" fmla="val 13213291"/>
                </a:avLst>
              </a:prstGeom>
              <a:solidFill>
                <a:srgbClr val="69482C"/>
              </a:solidFill>
              <a:ln>
                <a:solidFill>
                  <a:srgbClr val="6948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2" name="直接连接符 21"/>
            <p:cNvCxnSpPr>
              <a:stCxn id="25" idx="1"/>
              <a:endCxn id="25" idx="5"/>
            </p:cNvCxnSpPr>
            <p:nvPr/>
          </p:nvCxnSpPr>
          <p:spPr>
            <a:xfrm>
              <a:off x="244261" y="5902957"/>
              <a:ext cx="162832" cy="0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206782" y="5988807"/>
              <a:ext cx="216000" cy="12956"/>
            </a:xfrm>
            <a:prstGeom prst="line">
              <a:avLst/>
            </a:prstGeom>
            <a:ln w="38100">
              <a:solidFill>
                <a:srgbClr val="D9A2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923094" y="3636895"/>
            <a:ext cx="2220056" cy="1469135"/>
          </a:xfrm>
          <a:custGeom>
            <a:avLst/>
            <a:gdLst>
              <a:gd name="connsiteX0" fmla="*/ 0 w 2229950"/>
              <a:gd name="connsiteY0" fmla="*/ 0 h 1102244"/>
              <a:gd name="connsiteX1" fmla="*/ 2229950 w 2229950"/>
              <a:gd name="connsiteY1" fmla="*/ 0 h 1102244"/>
              <a:gd name="connsiteX2" fmla="*/ 2229950 w 2229950"/>
              <a:gd name="connsiteY2" fmla="*/ 1102244 h 1102244"/>
              <a:gd name="connsiteX3" fmla="*/ 0 w 2229950"/>
              <a:gd name="connsiteY3" fmla="*/ 1102244 h 1102244"/>
              <a:gd name="connsiteX4" fmla="*/ 0 w 2229950"/>
              <a:gd name="connsiteY4" fmla="*/ 0 h 110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9950" h="1102244">
                <a:moveTo>
                  <a:pt x="0" y="0"/>
                </a:moveTo>
                <a:lnTo>
                  <a:pt x="2229950" y="0"/>
                </a:lnTo>
                <a:lnTo>
                  <a:pt x="2229950" y="1102244"/>
                </a:lnTo>
                <a:lnTo>
                  <a:pt x="0" y="110224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8" name="矩形 67"/>
          <p:cNvSpPr/>
          <p:nvPr/>
        </p:nvSpPr>
        <p:spPr>
          <a:xfrm rot="20342484">
            <a:off x="-420579" y="3570776"/>
            <a:ext cx="183086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endParaRPr lang="zh-CN" altLang="en-US" sz="1100" dirty="0">
              <a:ln w="0"/>
              <a:solidFill>
                <a:srgbClr val="865B3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37798" y="395402"/>
            <a:ext cx="3100849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1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北师大版小学数学五年级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-356710" y="4347432"/>
            <a:ext cx="9492551" cy="796068"/>
          </a:xfrm>
          <a:custGeom>
            <a:avLst/>
            <a:gdLst>
              <a:gd name="connsiteX0" fmla="*/ 0 w 11473666"/>
              <a:gd name="connsiteY0" fmla="*/ 0 h 845729"/>
              <a:gd name="connsiteX1" fmla="*/ 11473666 w 11473666"/>
              <a:gd name="connsiteY1" fmla="*/ 0 h 845729"/>
              <a:gd name="connsiteX2" fmla="*/ 11473666 w 11473666"/>
              <a:gd name="connsiteY2" fmla="*/ 845729 h 845729"/>
              <a:gd name="connsiteX3" fmla="*/ 401196 w 11473666"/>
              <a:gd name="connsiteY3" fmla="*/ 845729 h 845729"/>
              <a:gd name="connsiteX4" fmla="*/ 401196 w 11473666"/>
              <a:gd name="connsiteY4" fmla="*/ 440575 h 845729"/>
              <a:gd name="connsiteX5" fmla="*/ 0 w 11473666"/>
              <a:gd name="connsiteY5" fmla="*/ 440575 h 845729"/>
              <a:gd name="connsiteX6" fmla="*/ 0 w 11473666"/>
              <a:gd name="connsiteY6" fmla="*/ 0 h 84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3666" h="845729">
                <a:moveTo>
                  <a:pt x="0" y="0"/>
                </a:moveTo>
                <a:lnTo>
                  <a:pt x="11473666" y="0"/>
                </a:lnTo>
                <a:lnTo>
                  <a:pt x="11473666" y="845729"/>
                </a:lnTo>
                <a:lnTo>
                  <a:pt x="401196" y="845729"/>
                </a:lnTo>
                <a:lnTo>
                  <a:pt x="401196" y="440575"/>
                </a:lnTo>
                <a:lnTo>
                  <a:pt x="0" y="4405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458507" y="4165719"/>
            <a:ext cx="2736105" cy="977781"/>
          </a:xfrm>
          <a:custGeom>
            <a:avLst/>
            <a:gdLst>
              <a:gd name="connsiteX0" fmla="*/ 0 w 2468880"/>
              <a:gd name="connsiteY0" fmla="*/ 0 h 514039"/>
              <a:gd name="connsiteX1" fmla="*/ 2468880 w 2468880"/>
              <a:gd name="connsiteY1" fmla="*/ 0 h 514039"/>
              <a:gd name="connsiteX2" fmla="*/ 2468880 w 2468880"/>
              <a:gd name="connsiteY2" fmla="*/ 514039 h 514039"/>
              <a:gd name="connsiteX3" fmla="*/ 0 w 2468880"/>
              <a:gd name="connsiteY3" fmla="*/ 514039 h 514039"/>
              <a:gd name="connsiteX4" fmla="*/ 0 w 2468880"/>
              <a:gd name="connsiteY4" fmla="*/ 0 h 51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514039">
                <a:moveTo>
                  <a:pt x="0" y="0"/>
                </a:moveTo>
                <a:lnTo>
                  <a:pt x="2468880" y="0"/>
                </a:lnTo>
                <a:lnTo>
                  <a:pt x="2468880" y="514039"/>
                </a:lnTo>
                <a:lnTo>
                  <a:pt x="0" y="51403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6" name="矩形 65"/>
          <p:cNvSpPr/>
          <p:nvPr/>
        </p:nvSpPr>
        <p:spPr>
          <a:xfrm>
            <a:off x="0" y="3741946"/>
            <a:ext cx="9135841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6686" y="216633"/>
            <a:ext cx="1369606" cy="4385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24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知识讲解</a:t>
            </a: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1199296" y="1643936"/>
            <a:ext cx="903685" cy="47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prstClr val="black"/>
                </a:solidFill>
                <a:ea typeface="楷体_GB2312" pitchFamily="49" charset="-122"/>
              </a:rPr>
              <a:t>3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>
                <a:solidFill>
                  <a:prstClr val="black"/>
                </a:solidFill>
                <a:ea typeface="楷体_GB2312" pitchFamily="49" charset="-122"/>
              </a:rPr>
              <a:t>4</a:t>
            </a:r>
            <a:endParaRPr lang="zh-CN" altLang="en-US" sz="2400" b="1">
              <a:solidFill>
                <a:prstClr val="black"/>
              </a:solidFill>
              <a:ea typeface="楷体_GB2312" pitchFamily="49" charset="-122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2913796" y="1643936"/>
            <a:ext cx="912019" cy="47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prstClr val="black"/>
                </a:solidFill>
                <a:ea typeface="楷体_GB2312" pitchFamily="49" charset="-122"/>
              </a:rPr>
              <a:t>6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>
                <a:solidFill>
                  <a:prstClr val="black"/>
                </a:solidFill>
                <a:ea typeface="楷体_GB2312" pitchFamily="49" charset="-122"/>
              </a:rPr>
              <a:t>7</a:t>
            </a:r>
            <a:endParaRPr lang="zh-CN" altLang="en-US" sz="2400" b="1">
              <a:solidFill>
                <a:prstClr val="black"/>
              </a:solidFill>
              <a:ea typeface="楷体_GB2312" pitchFamily="49" charset="-122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4637821" y="1643936"/>
            <a:ext cx="1148954" cy="47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prstClr val="black"/>
                </a:solidFill>
                <a:ea typeface="楷体_GB2312" pitchFamily="49" charset="-122"/>
              </a:rPr>
              <a:t>11</a:t>
            </a:r>
            <a:r>
              <a:rPr lang="zh-CN" altLang="en-US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>
                <a:solidFill>
                  <a:prstClr val="black"/>
                </a:solidFill>
                <a:ea typeface="楷体_GB2312" pitchFamily="49" charset="-122"/>
              </a:rPr>
              <a:t>12</a:t>
            </a:r>
            <a:endParaRPr lang="zh-CN" altLang="en-US" sz="2400" b="1">
              <a:solidFill>
                <a:prstClr val="black"/>
              </a:solidFill>
              <a:ea typeface="楷体_GB2312" pitchFamily="49" charset="-122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1460199" y="2031955"/>
            <a:ext cx="417909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3178271" y="2031955"/>
            <a:ext cx="419100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5018977" y="2031955"/>
            <a:ext cx="419100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</a:p>
        </p:txBody>
      </p:sp>
      <p:grpSp>
        <p:nvGrpSpPr>
          <p:cNvPr id="34" name="组合 28"/>
          <p:cNvGrpSpPr/>
          <p:nvPr/>
        </p:nvGrpSpPr>
        <p:grpSpPr bwMode="auto">
          <a:xfrm>
            <a:off x="697117" y="2642156"/>
            <a:ext cx="2327672" cy="1014413"/>
            <a:chOff x="903" y="1500"/>
            <a:chExt cx="4885" cy="2130"/>
          </a:xfrm>
        </p:grpSpPr>
        <p:sp>
          <p:nvSpPr>
            <p:cNvPr id="35" name="圆角矩形标注 34"/>
            <p:cNvSpPr/>
            <p:nvPr/>
          </p:nvSpPr>
          <p:spPr>
            <a:xfrm>
              <a:off x="2527" y="2062"/>
              <a:ext cx="3261" cy="1395"/>
            </a:xfrm>
            <a:prstGeom prst="wedgeRoundRectCallout">
              <a:avLst>
                <a:gd name="adj1" fmla="val -54573"/>
                <a:gd name="adj2" fmla="val -15644"/>
                <a:gd name="adj3" fmla="val 16667"/>
              </a:avLst>
            </a:prstGeom>
            <a:solidFill>
              <a:srgbClr val="F79646">
                <a:lumMod val="20000"/>
                <a:lumOff val="80000"/>
              </a:srgbClr>
            </a:solidFill>
            <a:ln w="15875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00" b="1" kern="0" noProof="1">
                  <a:solidFill>
                    <a:prstClr val="black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每组数都是相邻的。</a:t>
              </a:r>
            </a:p>
          </p:txBody>
        </p:sp>
        <p:pic>
          <p:nvPicPr>
            <p:cNvPr id="36" name="图片 1" descr="16男孩 女孩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03" y="1500"/>
              <a:ext cx="1515" cy="2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-512"/>
          <a:stretch>
            <a:fillRect/>
          </a:stretch>
        </p:blipFill>
        <p:spPr>
          <a:xfrm>
            <a:off x="799749" y="655214"/>
            <a:ext cx="1084421" cy="781050"/>
          </a:xfrm>
          <a:prstGeom prst="snip2DiagRect">
            <a:avLst/>
          </a:prstGeom>
        </p:spPr>
      </p:pic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1933463" y="856668"/>
            <a:ext cx="3112294" cy="39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下面各组数有什么特点？</a:t>
            </a:r>
          </a:p>
        </p:txBody>
      </p:sp>
      <p:grpSp>
        <p:nvGrpSpPr>
          <p:cNvPr id="39" name="组合 38"/>
          <p:cNvGrpSpPr/>
          <p:nvPr/>
        </p:nvGrpSpPr>
        <p:grpSpPr bwMode="auto">
          <a:xfrm flipH="1">
            <a:off x="6883813" y="2084681"/>
            <a:ext cx="2481263" cy="1095375"/>
            <a:chOff x="1741" y="1204"/>
            <a:chExt cx="5209" cy="2300"/>
          </a:xfrm>
        </p:grpSpPr>
        <p:grpSp>
          <p:nvGrpSpPr>
            <p:cNvPr id="40" name="组合 2"/>
            <p:cNvGrpSpPr/>
            <p:nvPr/>
          </p:nvGrpSpPr>
          <p:grpSpPr bwMode="auto">
            <a:xfrm flipH="1">
              <a:off x="1741" y="1204"/>
              <a:ext cx="1763" cy="2300"/>
              <a:chOff x="3077" y="2659"/>
              <a:chExt cx="1123" cy="1466"/>
            </a:xfrm>
          </p:grpSpPr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3077" y="2659"/>
                <a:ext cx="1102" cy="1466"/>
              </a:xfrm>
              <a:prstGeom prst="ellipse">
                <a:avLst/>
              </a:prstGeom>
            </p:spPr>
          </p:pic>
          <p:pic>
            <p:nvPicPr>
              <p:cNvPr id="43" name="图片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31" y="3146"/>
                <a:ext cx="269" cy="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" name="圆角矩形标注 40"/>
            <p:cNvSpPr/>
            <p:nvPr/>
          </p:nvSpPr>
          <p:spPr>
            <a:xfrm>
              <a:off x="3373" y="2016"/>
              <a:ext cx="3577" cy="1348"/>
            </a:xfrm>
            <a:prstGeom prst="wedgeRoundRectCallout">
              <a:avLst>
                <a:gd name="adj1" fmla="val -57756"/>
                <a:gd name="adj2" fmla="val -20117"/>
                <a:gd name="adj3" fmla="val 16667"/>
              </a:avLst>
            </a:prstGeom>
            <a:solidFill>
              <a:srgbClr val="F79646">
                <a:lumMod val="20000"/>
                <a:lumOff val="80000"/>
              </a:srgbClr>
            </a:solidFill>
            <a:ln w="127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00" b="1" kern="0" noProof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找出它们的最大公因数。</a:t>
              </a:r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 flipH="1">
            <a:off x="4012898" y="2343298"/>
            <a:ext cx="2849404" cy="1095375"/>
            <a:chOff x="1743" y="1204"/>
            <a:chExt cx="5981" cy="2300"/>
          </a:xfrm>
        </p:grpSpPr>
        <p:grpSp>
          <p:nvGrpSpPr>
            <p:cNvPr id="45" name="组合 2"/>
            <p:cNvGrpSpPr/>
            <p:nvPr/>
          </p:nvGrpSpPr>
          <p:grpSpPr bwMode="auto">
            <a:xfrm flipH="1">
              <a:off x="1743" y="1204"/>
              <a:ext cx="1761" cy="2300"/>
              <a:chOff x="3078" y="2659"/>
              <a:chExt cx="1122" cy="1466"/>
            </a:xfrm>
          </p:grpSpPr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3078" y="2659"/>
                <a:ext cx="1099" cy="1466"/>
              </a:xfrm>
              <a:prstGeom prst="ellipse">
                <a:avLst/>
              </a:prstGeom>
            </p:spPr>
          </p:pic>
          <p:pic>
            <p:nvPicPr>
              <p:cNvPr id="48" name="图片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31" y="3146"/>
                <a:ext cx="269" cy="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6" name="圆角矩形标注 45"/>
            <p:cNvSpPr/>
            <p:nvPr/>
          </p:nvSpPr>
          <p:spPr>
            <a:xfrm>
              <a:off x="3415" y="2082"/>
              <a:ext cx="4309" cy="1362"/>
            </a:xfrm>
            <a:prstGeom prst="wedgeRoundRectCallout">
              <a:avLst>
                <a:gd name="adj1" fmla="val -57756"/>
                <a:gd name="adj2" fmla="val -20117"/>
                <a:gd name="adj3" fmla="val 16667"/>
              </a:avLst>
            </a:prstGeom>
            <a:solidFill>
              <a:srgbClr val="F79646">
                <a:lumMod val="20000"/>
                <a:lumOff val="80000"/>
              </a:srgbClr>
            </a:solidFill>
            <a:ln w="127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00" b="1" kern="0" noProof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观察结果，你发现了什么？</a:t>
              </a:r>
            </a:p>
          </p:txBody>
        </p:sp>
      </p:grpSp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1384518" y="3876285"/>
            <a:ext cx="7513501" cy="45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b="1" dirty="0">
                <a:ea typeface="楷体" panose="02010609060101010101" pitchFamily="49" charset="-122"/>
              </a:rPr>
              <a:t>发现：</a:t>
            </a:r>
            <a:r>
              <a:rPr lang="zh-CN" altLang="en-US" sz="2100" b="1" dirty="0">
                <a:solidFill>
                  <a:srgbClr val="0000CC"/>
                </a:solidFill>
                <a:ea typeface="楷体" panose="02010609060101010101" pitchFamily="49" charset="-122"/>
              </a:rPr>
              <a:t>相邻的两个自然数（</a:t>
            </a:r>
            <a:r>
              <a:rPr lang="en-US" altLang="zh-CN" sz="2100" dirty="0">
                <a:solidFill>
                  <a:srgbClr val="0000CC"/>
                </a:solidFill>
                <a:ea typeface="楷体" panose="02010609060101010101" pitchFamily="49" charset="-122"/>
              </a:rPr>
              <a:t>0</a:t>
            </a:r>
            <a:r>
              <a:rPr lang="zh-CN" altLang="en-US" sz="2100" b="1" dirty="0">
                <a:solidFill>
                  <a:srgbClr val="0000CC"/>
                </a:solidFill>
                <a:ea typeface="楷体" panose="02010609060101010101" pitchFamily="49" charset="-122"/>
              </a:rPr>
              <a:t>除外）的最大公因数是</a:t>
            </a:r>
            <a:r>
              <a:rPr lang="en-US" altLang="zh-CN" sz="2100" dirty="0">
                <a:solidFill>
                  <a:srgbClr val="0000CC"/>
                </a:solidFill>
                <a:ea typeface="楷体" panose="02010609060101010101" pitchFamily="49" charset="-122"/>
              </a:rPr>
              <a:t>1</a:t>
            </a:r>
            <a:r>
              <a:rPr lang="zh-CN" altLang="en-US" sz="2100" b="1" dirty="0">
                <a:solidFill>
                  <a:srgbClr val="0000CC"/>
                </a:solidFill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8" grpId="0" bldLvl="0" animBg="1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26686" y="216633"/>
            <a:ext cx="1369607" cy="4385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24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练习巩固</a:t>
            </a:r>
          </a:p>
        </p:txBody>
      </p:sp>
      <p:pic>
        <p:nvPicPr>
          <p:cNvPr id="47" name="图片 7" descr="1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4045" y="687944"/>
            <a:ext cx="1469033" cy="59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852263" y="1448924"/>
            <a:ext cx="7066786" cy="102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solidFill>
                  <a:prstClr val="black"/>
                </a:solidFill>
                <a:ea typeface="楷体" panose="02010609060101010101" pitchFamily="49" charset="-122"/>
              </a:rPr>
              <a:t>找出</a:t>
            </a:r>
            <a:r>
              <a:rPr lang="en-US" altLang="zh-CN" sz="2400" dirty="0">
                <a:solidFill>
                  <a:prstClr val="black"/>
                </a:solidFill>
                <a:ea typeface="楷体" panose="02010609060101010101" pitchFamily="49" charset="-122"/>
              </a:rPr>
              <a:t>9</a:t>
            </a:r>
            <a:r>
              <a:rPr lang="zh-CN" altLang="en-US" sz="2400" b="1" dirty="0">
                <a:solidFill>
                  <a:prstClr val="black"/>
                </a:solidFill>
                <a:ea typeface="楷体" panose="02010609060101010101" pitchFamily="49" charset="-122"/>
              </a:rPr>
              <a:t>和</a:t>
            </a:r>
            <a:r>
              <a:rPr lang="en-US" altLang="zh-CN" sz="2400" dirty="0">
                <a:solidFill>
                  <a:prstClr val="black"/>
                </a:solidFill>
                <a:ea typeface="楷体" panose="02010609060101010101" pitchFamily="49" charset="-122"/>
              </a:rPr>
              <a:t>15</a:t>
            </a:r>
            <a:r>
              <a:rPr lang="zh-CN" altLang="en-US" sz="2400" b="1" dirty="0">
                <a:solidFill>
                  <a:prstClr val="black"/>
                </a:solidFill>
                <a:ea typeface="楷体" panose="02010609060101010101" pitchFamily="49" charset="-122"/>
              </a:rPr>
              <a:t>的所有因数及最大公因数，并与同伴</a:t>
            </a:r>
            <a:endParaRPr lang="en-US" altLang="zh-CN" sz="2400" b="1" dirty="0">
              <a:solidFill>
                <a:prstClr val="black"/>
              </a:solidFill>
              <a:ea typeface="楷体" panose="02010609060101010101" pitchFamily="49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prstClr val="black"/>
                </a:solidFill>
                <a:ea typeface="楷体" panose="02010609060101010101" pitchFamily="49" charset="-122"/>
              </a:rPr>
              <a:t>   </a:t>
            </a:r>
            <a:r>
              <a:rPr lang="zh-CN" altLang="en-US" sz="2400" b="1" dirty="0">
                <a:solidFill>
                  <a:prstClr val="black"/>
                </a:solidFill>
                <a:ea typeface="楷体" panose="02010609060101010101" pitchFamily="49" charset="-122"/>
              </a:rPr>
              <a:t>交流你是怎么找的。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089198" y="2458574"/>
            <a:ext cx="5050835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ea typeface="楷体" panose="02010609060101010101" pitchFamily="49" charset="-122"/>
              </a:rPr>
              <a:t>9</a:t>
            </a:r>
            <a:r>
              <a:rPr lang="en-US" altLang="zh-CN" sz="2400" b="1" dirty="0">
                <a:solidFill>
                  <a:prstClr val="black"/>
                </a:solidFill>
                <a:ea typeface="楷体" panose="02010609060101010101" pitchFamily="49" charset="-122"/>
              </a:rPr>
              <a:t>的因数有</a:t>
            </a:r>
            <a:r>
              <a:rPr lang="zh-CN" altLang="en-US" sz="2400" u="sng" dirty="0">
                <a:solidFill>
                  <a:srgbClr val="FF3399"/>
                </a:solidFill>
                <a:ea typeface="楷体" panose="02010609060101010101" pitchFamily="49" charset="-122"/>
              </a:rPr>
              <a:t>                       </a:t>
            </a:r>
            <a:r>
              <a:rPr lang="zh-CN" altLang="en-US" sz="2400" dirty="0">
                <a:solidFill>
                  <a:prstClr val="black"/>
                </a:solidFill>
                <a:ea typeface="楷体" panose="02010609060101010101" pitchFamily="49" charset="-122"/>
              </a:rPr>
              <a:t>；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554857" y="2437143"/>
            <a:ext cx="1968018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ea typeface="楷体" panose="02010609060101010101" pitchFamily="49" charset="-122"/>
              </a:rPr>
              <a:t>，</a:t>
            </a:r>
            <a:r>
              <a:rPr lang="en-US" altLang="zh-CN" sz="2400" dirty="0">
                <a:solidFill>
                  <a:srgbClr val="FF0000"/>
                </a:solidFill>
                <a:ea typeface="楷体" panose="02010609060101010101" pitchFamily="49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ea typeface="楷体" panose="02010609060101010101" pitchFamily="49" charset="-122"/>
              </a:rPr>
              <a:t>，</a:t>
            </a:r>
            <a:r>
              <a:rPr lang="en-US" altLang="zh-CN" sz="2400" dirty="0">
                <a:solidFill>
                  <a:srgbClr val="FF0000"/>
                </a:solidFill>
                <a:ea typeface="楷体" panose="02010609060101010101" pitchFamily="49" charset="-122"/>
              </a:rPr>
              <a:t>9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089198" y="2950303"/>
            <a:ext cx="5335325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ea typeface="楷体" panose="02010609060101010101" pitchFamily="49" charset="-122"/>
              </a:rPr>
              <a:t>15</a:t>
            </a:r>
            <a:r>
              <a:rPr lang="en-US" altLang="zh-CN" sz="2400" b="1" dirty="0">
                <a:solidFill>
                  <a:prstClr val="black"/>
                </a:solidFill>
                <a:ea typeface="楷体" panose="02010609060101010101" pitchFamily="49" charset="-122"/>
              </a:rPr>
              <a:t>的因数有</a:t>
            </a:r>
            <a:r>
              <a:rPr lang="zh-CN" altLang="en-US" sz="2400" u="sng" dirty="0">
                <a:solidFill>
                  <a:srgbClr val="FF3399"/>
                </a:solidFill>
                <a:ea typeface="楷体" panose="02010609060101010101" pitchFamily="49" charset="-122"/>
              </a:rPr>
              <a:t>                       </a:t>
            </a:r>
            <a:r>
              <a:rPr lang="zh-CN" altLang="en-US" sz="2400" dirty="0">
                <a:solidFill>
                  <a:prstClr val="black"/>
                </a:solidFill>
                <a:ea typeface="楷体" panose="02010609060101010101" pitchFamily="49" charset="-122"/>
              </a:rPr>
              <a:t>；</a:t>
            </a: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1089198" y="3451555"/>
            <a:ext cx="6098526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ea typeface="楷体" panose="02010609060101010101" pitchFamily="49" charset="-122"/>
              </a:rPr>
              <a:t>9</a:t>
            </a:r>
            <a:r>
              <a:rPr lang="en-US" altLang="zh-CN" sz="2400" b="1" dirty="0">
                <a:solidFill>
                  <a:prstClr val="black"/>
                </a:solidFill>
                <a:ea typeface="楷体" panose="02010609060101010101" pitchFamily="49" charset="-122"/>
              </a:rPr>
              <a:t>和</a:t>
            </a:r>
            <a:r>
              <a:rPr lang="en-US" altLang="zh-CN" sz="2400" dirty="0">
                <a:solidFill>
                  <a:prstClr val="black"/>
                </a:solidFill>
                <a:ea typeface="楷体" panose="02010609060101010101" pitchFamily="49" charset="-122"/>
              </a:rPr>
              <a:t>15</a:t>
            </a:r>
            <a:r>
              <a:rPr lang="en-US" altLang="zh-CN" sz="2400" b="1" dirty="0">
                <a:solidFill>
                  <a:prstClr val="black"/>
                </a:solidFill>
                <a:ea typeface="楷体" panose="02010609060101010101" pitchFamily="49" charset="-122"/>
              </a:rPr>
              <a:t>的最大公因数</a:t>
            </a:r>
            <a:r>
              <a:rPr lang="zh-CN" altLang="en-US" sz="2400" b="1" dirty="0">
                <a:solidFill>
                  <a:prstClr val="black"/>
                </a:solidFill>
                <a:ea typeface="楷体" panose="02010609060101010101" pitchFamily="49" charset="-122"/>
              </a:rPr>
              <a:t>是</a:t>
            </a:r>
            <a:r>
              <a:rPr lang="zh-CN" altLang="en-US" sz="2400" u="sng" dirty="0">
                <a:solidFill>
                  <a:srgbClr val="FF3399"/>
                </a:solidFill>
                <a:ea typeface="楷体" panose="02010609060101010101" pitchFamily="49" charset="-122"/>
              </a:rPr>
              <a:t>                       </a:t>
            </a:r>
            <a:r>
              <a:rPr lang="zh-CN" altLang="en-US" sz="2400" dirty="0">
                <a:solidFill>
                  <a:prstClr val="black"/>
                </a:solidFill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4406279" y="3430124"/>
            <a:ext cx="584790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0000"/>
                </a:solidFill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630607" y="2917666"/>
            <a:ext cx="1968017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ea typeface="楷体" panose="02010609060101010101" pitchFamily="49" charset="-122"/>
              </a:rPr>
              <a:t>，</a:t>
            </a:r>
            <a:r>
              <a:rPr lang="en-US" altLang="zh-CN" sz="2400" dirty="0">
                <a:solidFill>
                  <a:srgbClr val="FF0000"/>
                </a:solidFill>
                <a:ea typeface="楷体" panose="02010609060101010101" pitchFamily="49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ea typeface="楷体" panose="02010609060101010101" pitchFamily="49" charset="-122"/>
              </a:rPr>
              <a:t>，</a:t>
            </a:r>
            <a:r>
              <a:rPr lang="en-US" altLang="zh-CN" sz="2400" dirty="0">
                <a:solidFill>
                  <a:srgbClr val="FF0000"/>
                </a:solidFill>
                <a:ea typeface="楷体" panose="02010609060101010101" pitchFamily="49" charset="-122"/>
              </a:rPr>
              <a:t>5</a:t>
            </a:r>
            <a:r>
              <a:rPr lang="zh-CN" altLang="en-US" sz="2400" dirty="0">
                <a:solidFill>
                  <a:srgbClr val="FF0000"/>
                </a:solidFill>
                <a:ea typeface="楷体" panose="02010609060101010101" pitchFamily="49" charset="-122"/>
              </a:rPr>
              <a:t>，</a:t>
            </a:r>
            <a:r>
              <a:rPr lang="en-US" altLang="zh-CN" sz="2400" dirty="0">
                <a:solidFill>
                  <a:srgbClr val="FF0000"/>
                </a:solidFill>
                <a:ea typeface="楷体" panose="02010609060101010101" pitchFamily="49" charset="-122"/>
              </a:rPr>
              <a:t>15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26686" y="216633"/>
            <a:ext cx="1369607" cy="4385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24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练习巩固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328401" y="2152808"/>
            <a:ext cx="1712119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  <a:r>
              <a:rPr lang="zh-CN" altLang="en-US" sz="2100" dirty="0">
                <a:solidFill>
                  <a:srgbClr val="FF0000"/>
                </a:solidFill>
                <a:ea typeface="楷体" panose="02010609060101010101" pitchFamily="49" charset="-122"/>
              </a:rPr>
              <a:t>，</a:t>
            </a: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2</a:t>
            </a:r>
            <a:r>
              <a:rPr lang="zh-CN" altLang="en-US" sz="2100" dirty="0">
                <a:solidFill>
                  <a:srgbClr val="FF0000"/>
                </a:solidFill>
                <a:ea typeface="楷体" panose="02010609060101010101" pitchFamily="49" charset="-122"/>
              </a:rPr>
              <a:t>，</a:t>
            </a: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3</a:t>
            </a:r>
            <a:r>
              <a:rPr lang="zh-CN" altLang="en-US" sz="2100" dirty="0">
                <a:solidFill>
                  <a:srgbClr val="FF0000"/>
                </a:solidFill>
                <a:ea typeface="楷体" panose="02010609060101010101" pitchFamily="49" charset="-122"/>
              </a:rPr>
              <a:t>，</a:t>
            </a: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6</a:t>
            </a:r>
          </a:p>
        </p:txBody>
      </p:sp>
      <p:sp>
        <p:nvSpPr>
          <p:cNvPr id="5" name="椭圆 4"/>
          <p:cNvSpPr/>
          <p:nvPr/>
        </p:nvSpPr>
        <p:spPr>
          <a:xfrm>
            <a:off x="1103372" y="1914682"/>
            <a:ext cx="2106216" cy="917972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 dirty="0">
              <a:solidFill>
                <a:prstClr val="white"/>
              </a:solidFill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301266" y="1914682"/>
            <a:ext cx="2106216" cy="917972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 dirty="0">
              <a:solidFill>
                <a:prstClr val="white"/>
              </a:solidFill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482491" y="1915873"/>
            <a:ext cx="1970485" cy="917972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 dirty="0">
              <a:solidFill>
                <a:prstClr val="white"/>
              </a:solidFill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1648679" y="2893376"/>
            <a:ext cx="1182291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prstClr val="black"/>
                </a:solidFill>
                <a:ea typeface="楷体" panose="02010609060101010101" pitchFamily="49" charset="-122"/>
              </a:rPr>
              <a:t>6</a:t>
            </a:r>
            <a:r>
              <a:rPr lang="zh-CN" altLang="en-US" sz="2100" b="1">
                <a:solidFill>
                  <a:prstClr val="black"/>
                </a:solidFill>
                <a:ea typeface="楷体" panose="02010609060101010101" pitchFamily="49" charset="-122"/>
              </a:rPr>
              <a:t>的因数</a:t>
            </a: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3789422" y="2893376"/>
            <a:ext cx="1182291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prstClr val="black"/>
                </a:solidFill>
                <a:ea typeface="楷体" panose="02010609060101010101" pitchFamily="49" charset="-122"/>
              </a:rPr>
              <a:t>8</a:t>
            </a:r>
            <a:r>
              <a:rPr lang="zh-CN" altLang="en-US" sz="2100" b="1">
                <a:solidFill>
                  <a:prstClr val="black"/>
                </a:solidFill>
                <a:ea typeface="楷体" panose="02010609060101010101" pitchFamily="49" charset="-122"/>
              </a:rPr>
              <a:t>的因数</a:t>
            </a: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5658704" y="2893376"/>
            <a:ext cx="1794272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prstClr val="black"/>
                </a:solidFill>
                <a:ea typeface="楷体" panose="02010609060101010101" pitchFamily="49" charset="-122"/>
              </a:rPr>
              <a:t>6</a:t>
            </a:r>
            <a:r>
              <a:rPr lang="zh-CN" altLang="en-US" sz="2100" b="1">
                <a:solidFill>
                  <a:prstClr val="black"/>
                </a:solidFill>
                <a:ea typeface="楷体" panose="02010609060101010101" pitchFamily="49" charset="-122"/>
              </a:rPr>
              <a:t>和</a:t>
            </a:r>
            <a:r>
              <a:rPr lang="en-US" altLang="zh-CN" sz="2100">
                <a:solidFill>
                  <a:prstClr val="black"/>
                </a:solidFill>
                <a:ea typeface="楷体" panose="02010609060101010101" pitchFamily="49" charset="-122"/>
              </a:rPr>
              <a:t>8</a:t>
            </a:r>
            <a:r>
              <a:rPr lang="zh-CN" altLang="en-US" sz="2100" b="1">
                <a:solidFill>
                  <a:prstClr val="black"/>
                </a:solidFill>
                <a:ea typeface="楷体" panose="02010609060101010101" pitchFamily="49" charset="-122"/>
              </a:rPr>
              <a:t>的公因数</a:t>
            </a: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3569157" y="2152808"/>
            <a:ext cx="1710928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  <a:r>
              <a:rPr lang="zh-CN" altLang="en-US" sz="2100" dirty="0">
                <a:solidFill>
                  <a:srgbClr val="FF0000"/>
                </a:solidFill>
                <a:ea typeface="楷体" panose="02010609060101010101" pitchFamily="49" charset="-122"/>
              </a:rPr>
              <a:t>，</a:t>
            </a: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2</a:t>
            </a:r>
            <a:r>
              <a:rPr lang="zh-CN" altLang="en-US" sz="2100" dirty="0">
                <a:solidFill>
                  <a:srgbClr val="FF0000"/>
                </a:solidFill>
                <a:ea typeface="楷体" panose="02010609060101010101" pitchFamily="49" charset="-122"/>
              </a:rPr>
              <a:t>，</a:t>
            </a: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4</a:t>
            </a:r>
            <a:r>
              <a:rPr lang="zh-CN" altLang="en-US" sz="2100" dirty="0">
                <a:solidFill>
                  <a:srgbClr val="FF0000"/>
                </a:solidFill>
                <a:ea typeface="楷体" panose="02010609060101010101" pitchFamily="49" charset="-122"/>
              </a:rPr>
              <a:t>，</a:t>
            </a: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8</a:t>
            </a:r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6159957" y="2152808"/>
            <a:ext cx="1100138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  <a:r>
              <a:rPr lang="zh-CN" altLang="en-US" sz="2100" dirty="0">
                <a:solidFill>
                  <a:srgbClr val="FF0000"/>
                </a:solidFill>
                <a:ea typeface="楷体" panose="02010609060101010101" pitchFamily="49" charset="-122"/>
              </a:rPr>
              <a:t>，</a:t>
            </a: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514350" y="750094"/>
            <a:ext cx="3218260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ea typeface="楷体" panose="02010609060101010101" pitchFamily="49" charset="-122"/>
              </a:rPr>
              <a:t>2.</a:t>
            </a:r>
            <a:r>
              <a:rPr lang="zh-CN" altLang="en-US" sz="2400" b="1" dirty="0">
                <a:solidFill>
                  <a:prstClr val="black"/>
                </a:solidFill>
                <a:ea typeface="楷体" panose="02010609060101010101" pitchFamily="49" charset="-122"/>
              </a:rPr>
              <a:t>填一填，与同伴交流。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26686" y="216633"/>
            <a:ext cx="1369607" cy="4385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24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练习巩固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419182" y="885666"/>
            <a:ext cx="10015373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prstClr val="black"/>
                </a:solidFill>
                <a:ea typeface="楷体" panose="02010609060101010101" pitchFamily="49" charset="-122"/>
              </a:rPr>
              <a:t>3.</a:t>
            </a:r>
            <a:r>
              <a:rPr lang="zh-CN" altLang="en-US" sz="2400" b="1" dirty="0">
                <a:solidFill>
                  <a:prstClr val="black"/>
                </a:solidFill>
                <a:ea typeface="楷体" panose="02010609060101010101" pitchFamily="49" charset="-122"/>
              </a:rPr>
              <a:t>找出下面各组数的最大公因数。</a:t>
            </a:r>
          </a:p>
        </p:txBody>
      </p:sp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788194" y="1707357"/>
            <a:ext cx="122280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 dirty="0">
                <a:solidFill>
                  <a:prstClr val="black"/>
                </a:solidFill>
                <a:ea typeface="楷体" panose="02010609060101010101" pitchFamily="49" charset="-122"/>
              </a:rPr>
              <a:t>2</a:t>
            </a:r>
            <a:r>
              <a:rPr lang="zh-CN" altLang="en-US" sz="2700" b="1" dirty="0">
                <a:solidFill>
                  <a:prstClr val="black"/>
                </a:solidFill>
                <a:ea typeface="楷体" panose="02010609060101010101" pitchFamily="49" charset="-122"/>
              </a:rPr>
              <a:t>和</a:t>
            </a:r>
            <a:r>
              <a:rPr lang="en-US" altLang="zh-CN" sz="2700" dirty="0">
                <a:solidFill>
                  <a:prstClr val="black"/>
                </a:solidFill>
                <a:ea typeface="楷体" panose="02010609060101010101" pitchFamily="49" charset="-122"/>
              </a:rPr>
              <a:t>4</a:t>
            </a:r>
            <a:endParaRPr lang="zh-CN" altLang="en-US" sz="27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788195" y="2466772"/>
            <a:ext cx="122280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 dirty="0">
                <a:solidFill>
                  <a:prstClr val="black"/>
                </a:solidFill>
                <a:ea typeface="楷体" panose="02010609060101010101" pitchFamily="49" charset="-122"/>
              </a:rPr>
              <a:t>9</a:t>
            </a:r>
            <a:r>
              <a:rPr lang="zh-CN" altLang="en-US" sz="2700" b="1" dirty="0">
                <a:solidFill>
                  <a:prstClr val="black"/>
                </a:solidFill>
                <a:ea typeface="楷体" panose="02010609060101010101" pitchFamily="49" charset="-122"/>
              </a:rPr>
              <a:t>和</a:t>
            </a:r>
            <a:r>
              <a:rPr lang="en-US" altLang="zh-CN" sz="2700" dirty="0">
                <a:solidFill>
                  <a:prstClr val="black"/>
                </a:solidFill>
                <a:ea typeface="楷体" panose="02010609060101010101" pitchFamily="49" charset="-122"/>
              </a:rPr>
              <a:t>8</a:t>
            </a:r>
            <a:endParaRPr lang="zh-CN" altLang="en-US" sz="27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788195" y="3228616"/>
            <a:ext cx="175269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 dirty="0">
                <a:solidFill>
                  <a:prstClr val="black"/>
                </a:solidFill>
                <a:ea typeface="楷体" panose="02010609060101010101" pitchFamily="49" charset="-122"/>
              </a:rPr>
              <a:t>9</a:t>
            </a:r>
            <a:r>
              <a:rPr lang="zh-CN" altLang="en-US" sz="2700" b="1" dirty="0">
                <a:solidFill>
                  <a:prstClr val="black"/>
                </a:solidFill>
                <a:ea typeface="楷体" panose="02010609060101010101" pitchFamily="49" charset="-122"/>
              </a:rPr>
              <a:t>和</a:t>
            </a:r>
            <a:r>
              <a:rPr lang="en-US" altLang="zh-CN" sz="2700" dirty="0">
                <a:solidFill>
                  <a:prstClr val="black"/>
                </a:solidFill>
                <a:ea typeface="楷体" panose="02010609060101010101" pitchFamily="49" charset="-122"/>
              </a:rPr>
              <a:t>18</a:t>
            </a:r>
            <a:endParaRPr lang="zh-CN" altLang="en-US" sz="27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3227103" y="1712119"/>
            <a:ext cx="122280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 dirty="0">
                <a:solidFill>
                  <a:prstClr val="black"/>
                </a:solidFill>
                <a:ea typeface="楷体" panose="02010609060101010101" pitchFamily="49" charset="-122"/>
              </a:rPr>
              <a:t>6</a:t>
            </a:r>
            <a:r>
              <a:rPr lang="zh-CN" altLang="en-US" sz="2700" b="1" dirty="0">
                <a:solidFill>
                  <a:prstClr val="black"/>
                </a:solidFill>
                <a:ea typeface="楷体" panose="02010609060101010101" pitchFamily="49" charset="-122"/>
              </a:rPr>
              <a:t>和</a:t>
            </a:r>
            <a:r>
              <a:rPr lang="en-US" altLang="zh-CN" sz="2700" dirty="0">
                <a:solidFill>
                  <a:prstClr val="black"/>
                </a:solidFill>
                <a:ea typeface="楷体" panose="02010609060101010101" pitchFamily="49" charset="-122"/>
              </a:rPr>
              <a:t>9</a:t>
            </a:r>
            <a:endParaRPr lang="zh-CN" altLang="en-US" sz="27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3227104" y="2471535"/>
            <a:ext cx="176045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 dirty="0">
                <a:solidFill>
                  <a:prstClr val="black"/>
                </a:solidFill>
                <a:ea typeface="楷体" panose="02010609060101010101" pitchFamily="49" charset="-122"/>
              </a:rPr>
              <a:t>9</a:t>
            </a:r>
            <a:r>
              <a:rPr lang="zh-CN" altLang="en-US" sz="2700" b="1" dirty="0">
                <a:solidFill>
                  <a:prstClr val="black"/>
                </a:solidFill>
                <a:ea typeface="楷体" panose="02010609060101010101" pitchFamily="49" charset="-122"/>
              </a:rPr>
              <a:t>和</a:t>
            </a:r>
            <a:r>
              <a:rPr lang="en-US" altLang="zh-CN" sz="2700" dirty="0">
                <a:solidFill>
                  <a:prstClr val="black"/>
                </a:solidFill>
                <a:ea typeface="楷体" panose="02010609060101010101" pitchFamily="49" charset="-122"/>
              </a:rPr>
              <a:t>12</a:t>
            </a:r>
            <a:endParaRPr lang="zh-CN" altLang="en-US" sz="27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10" name="TextBox 26"/>
          <p:cNvSpPr txBox="1">
            <a:spLocks noChangeArrowheads="1"/>
          </p:cNvSpPr>
          <p:nvPr/>
        </p:nvSpPr>
        <p:spPr bwMode="auto">
          <a:xfrm>
            <a:off x="3227104" y="3238850"/>
            <a:ext cx="175074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 dirty="0">
                <a:solidFill>
                  <a:prstClr val="black"/>
                </a:solidFill>
                <a:ea typeface="楷体" panose="02010609060101010101" pitchFamily="49" charset="-122"/>
              </a:rPr>
              <a:t>8</a:t>
            </a:r>
            <a:r>
              <a:rPr lang="zh-CN" altLang="en-US" sz="2700" b="1" dirty="0">
                <a:solidFill>
                  <a:prstClr val="black"/>
                </a:solidFill>
                <a:ea typeface="楷体" panose="02010609060101010101" pitchFamily="49" charset="-122"/>
              </a:rPr>
              <a:t>和</a:t>
            </a:r>
            <a:r>
              <a:rPr lang="en-US" altLang="zh-CN" sz="2700" dirty="0">
                <a:solidFill>
                  <a:prstClr val="black"/>
                </a:solidFill>
                <a:ea typeface="楷体" panose="02010609060101010101" pitchFamily="49" charset="-122"/>
              </a:rPr>
              <a:t>18</a:t>
            </a:r>
            <a:endParaRPr lang="zh-CN" altLang="en-US" sz="27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11" name="TextBox 27"/>
          <p:cNvSpPr txBox="1">
            <a:spLocks noChangeArrowheads="1"/>
          </p:cNvSpPr>
          <p:nvPr/>
        </p:nvSpPr>
        <p:spPr bwMode="auto">
          <a:xfrm>
            <a:off x="5729208" y="1707380"/>
            <a:ext cx="148871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 dirty="0">
                <a:solidFill>
                  <a:prstClr val="black"/>
                </a:solidFill>
                <a:ea typeface="楷体" panose="02010609060101010101" pitchFamily="49" charset="-122"/>
              </a:rPr>
              <a:t>5</a:t>
            </a:r>
            <a:r>
              <a:rPr lang="zh-CN" altLang="en-US" sz="2700" b="1" dirty="0">
                <a:solidFill>
                  <a:prstClr val="black"/>
                </a:solidFill>
                <a:ea typeface="楷体" panose="02010609060101010101" pitchFamily="49" charset="-122"/>
              </a:rPr>
              <a:t>和</a:t>
            </a:r>
            <a:r>
              <a:rPr lang="en-US" altLang="zh-CN" sz="2700" dirty="0">
                <a:solidFill>
                  <a:prstClr val="black"/>
                </a:solidFill>
                <a:ea typeface="楷体" panose="02010609060101010101" pitchFamily="49" charset="-122"/>
              </a:rPr>
              <a:t>10</a:t>
            </a:r>
            <a:endParaRPr lang="zh-CN" altLang="en-US" sz="27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12" name="TextBox 28"/>
          <p:cNvSpPr txBox="1">
            <a:spLocks noChangeArrowheads="1"/>
          </p:cNvSpPr>
          <p:nvPr/>
        </p:nvSpPr>
        <p:spPr bwMode="auto">
          <a:xfrm>
            <a:off x="5729209" y="2466796"/>
            <a:ext cx="211370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 dirty="0">
                <a:solidFill>
                  <a:prstClr val="black"/>
                </a:solidFill>
                <a:ea typeface="楷体" panose="02010609060101010101" pitchFamily="49" charset="-122"/>
              </a:rPr>
              <a:t>14</a:t>
            </a:r>
            <a:r>
              <a:rPr lang="zh-CN" altLang="en-US" sz="2700" b="1" dirty="0">
                <a:solidFill>
                  <a:prstClr val="black"/>
                </a:solidFill>
                <a:ea typeface="楷体" panose="02010609060101010101" pitchFamily="49" charset="-122"/>
              </a:rPr>
              <a:t>和</a:t>
            </a:r>
            <a:r>
              <a:rPr lang="en-US" altLang="zh-CN" sz="2700" dirty="0">
                <a:solidFill>
                  <a:prstClr val="black"/>
                </a:solidFill>
                <a:ea typeface="楷体" panose="02010609060101010101" pitchFamily="49" charset="-122"/>
              </a:rPr>
              <a:t>7</a:t>
            </a:r>
            <a:endParaRPr lang="zh-CN" altLang="en-US" sz="27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13" name="TextBox 29"/>
          <p:cNvSpPr txBox="1">
            <a:spLocks noChangeArrowheads="1"/>
          </p:cNvSpPr>
          <p:nvPr/>
        </p:nvSpPr>
        <p:spPr bwMode="auto">
          <a:xfrm>
            <a:off x="5729209" y="3220258"/>
            <a:ext cx="175268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 dirty="0">
                <a:solidFill>
                  <a:prstClr val="black"/>
                </a:solidFill>
                <a:ea typeface="楷体" panose="02010609060101010101" pitchFamily="49" charset="-122"/>
              </a:rPr>
              <a:t>20</a:t>
            </a:r>
            <a:r>
              <a:rPr lang="zh-CN" altLang="en-US" sz="2700" b="1" dirty="0">
                <a:solidFill>
                  <a:prstClr val="black"/>
                </a:solidFill>
                <a:ea typeface="楷体" panose="02010609060101010101" pitchFamily="49" charset="-122"/>
              </a:rPr>
              <a:t>和</a:t>
            </a:r>
            <a:r>
              <a:rPr lang="en-US" altLang="zh-CN" sz="2700" dirty="0">
                <a:solidFill>
                  <a:prstClr val="black"/>
                </a:solidFill>
                <a:ea typeface="楷体" panose="02010609060101010101" pitchFamily="49" charset="-122"/>
              </a:rPr>
              <a:t>15</a:t>
            </a:r>
            <a:endParaRPr lang="zh-CN" altLang="en-US" sz="27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14" name="TextBox 33"/>
          <p:cNvSpPr txBox="1">
            <a:spLocks noChangeArrowheads="1"/>
          </p:cNvSpPr>
          <p:nvPr/>
        </p:nvSpPr>
        <p:spPr bwMode="auto">
          <a:xfrm>
            <a:off x="1719613" y="1712119"/>
            <a:ext cx="88119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 dirty="0">
                <a:solidFill>
                  <a:srgbClr val="FF0000"/>
                </a:solidFill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15" name="TextBox 34"/>
          <p:cNvSpPr txBox="1">
            <a:spLocks noChangeArrowheads="1"/>
          </p:cNvSpPr>
          <p:nvPr/>
        </p:nvSpPr>
        <p:spPr bwMode="auto">
          <a:xfrm>
            <a:off x="1719613" y="2469154"/>
            <a:ext cx="87925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 dirty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</a:p>
        </p:txBody>
      </p:sp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1909429" y="3243567"/>
            <a:ext cx="87925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 dirty="0">
                <a:solidFill>
                  <a:srgbClr val="FF0000"/>
                </a:solidFill>
                <a:ea typeface="楷体" panose="02010609060101010101" pitchFamily="49" charset="-122"/>
              </a:rPr>
              <a:t>9</a:t>
            </a: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4294332" y="1712119"/>
            <a:ext cx="87925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 dirty="0">
                <a:solidFill>
                  <a:srgbClr val="FF0000"/>
                </a:solidFill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19" name="TextBox 37"/>
          <p:cNvSpPr txBox="1">
            <a:spLocks noChangeArrowheads="1"/>
          </p:cNvSpPr>
          <p:nvPr/>
        </p:nvSpPr>
        <p:spPr bwMode="auto">
          <a:xfrm>
            <a:off x="4294333" y="2469154"/>
            <a:ext cx="87925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 dirty="0">
                <a:solidFill>
                  <a:srgbClr val="FF0000"/>
                </a:solidFill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20" name="TextBox 38"/>
          <p:cNvSpPr txBox="1">
            <a:spLocks noChangeArrowheads="1"/>
          </p:cNvSpPr>
          <p:nvPr/>
        </p:nvSpPr>
        <p:spPr bwMode="auto">
          <a:xfrm>
            <a:off x="4294333" y="3235278"/>
            <a:ext cx="87925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 dirty="0">
                <a:solidFill>
                  <a:srgbClr val="FF0000"/>
                </a:solidFill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6916030" y="1708571"/>
            <a:ext cx="88119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 dirty="0">
                <a:solidFill>
                  <a:srgbClr val="FF0000"/>
                </a:solidFill>
                <a:ea typeface="楷体" panose="02010609060101010101" pitchFamily="49" charset="-122"/>
              </a:rPr>
              <a:t>5</a:t>
            </a:r>
          </a:p>
        </p:txBody>
      </p:sp>
      <p:sp>
        <p:nvSpPr>
          <p:cNvPr id="22" name="TextBox 40"/>
          <p:cNvSpPr txBox="1">
            <a:spLocks noChangeArrowheads="1"/>
          </p:cNvSpPr>
          <p:nvPr/>
        </p:nvSpPr>
        <p:spPr bwMode="auto">
          <a:xfrm>
            <a:off x="6916031" y="2464414"/>
            <a:ext cx="88119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 dirty="0">
                <a:solidFill>
                  <a:srgbClr val="FF0000"/>
                </a:solidFill>
                <a:ea typeface="楷体" panose="02010609060101010101" pitchFamily="49" charset="-122"/>
              </a:rPr>
              <a:t>7</a:t>
            </a:r>
          </a:p>
        </p:txBody>
      </p:sp>
      <p:sp>
        <p:nvSpPr>
          <p:cNvPr id="23" name="TextBox 41"/>
          <p:cNvSpPr txBox="1">
            <a:spLocks noChangeArrowheads="1"/>
          </p:cNvSpPr>
          <p:nvPr/>
        </p:nvSpPr>
        <p:spPr bwMode="auto">
          <a:xfrm>
            <a:off x="7041298" y="3236591"/>
            <a:ext cx="88119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 dirty="0">
                <a:solidFill>
                  <a:srgbClr val="FF0000"/>
                </a:solidFill>
                <a:ea typeface="楷体" panose="02010609060101010101" pitchFamily="49" charset="-122"/>
              </a:rPr>
              <a:t>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26686" y="216633"/>
            <a:ext cx="1369607" cy="4385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24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练习巩固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848467" y="1084052"/>
            <a:ext cx="715469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 dirty="0">
                <a:solidFill>
                  <a:prstClr val="black"/>
                </a:solidFill>
                <a:ea typeface="楷体" panose="02010609060101010101" pitchFamily="49" charset="-122"/>
              </a:rPr>
              <a:t>4.</a:t>
            </a:r>
            <a:r>
              <a:rPr lang="zh-CN" altLang="en-US" sz="2700" b="1" dirty="0">
                <a:solidFill>
                  <a:prstClr val="black"/>
                </a:solidFill>
                <a:ea typeface="楷体" panose="02010609060101010101" pitchFamily="49" charset="-122"/>
              </a:rPr>
              <a:t>写出下列分数分子和分母的最大公因数。</a:t>
            </a: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1590404" y="2281093"/>
            <a:ext cx="831253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dirty="0">
                <a:solidFill>
                  <a:srgbClr val="FF0000"/>
                </a:solidFill>
                <a:ea typeface="楷体" panose="02010609060101010101" pitchFamily="49" charset="-122"/>
              </a:rPr>
              <a:t>4</a:t>
            </a:r>
          </a:p>
        </p:txBody>
      </p:sp>
      <p:grpSp>
        <p:nvGrpSpPr>
          <p:cNvPr id="6" name="组合 43"/>
          <p:cNvGrpSpPr/>
          <p:nvPr/>
        </p:nvGrpSpPr>
        <p:grpSpPr bwMode="auto">
          <a:xfrm>
            <a:off x="851806" y="2066367"/>
            <a:ext cx="1003574" cy="1040172"/>
            <a:chOff x="1239260" y="2958435"/>
            <a:chExt cx="869690" cy="956207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331362" y="3433540"/>
              <a:ext cx="360179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8" name="TextBox 32"/>
            <p:cNvSpPr txBox="1">
              <a:spLocks noChangeArrowheads="1"/>
            </p:cNvSpPr>
            <p:nvPr/>
          </p:nvSpPr>
          <p:spPr bwMode="auto">
            <a:xfrm>
              <a:off x="1388870" y="2958435"/>
              <a:ext cx="720080" cy="509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000" kern="0" dirty="0">
                  <a:solidFill>
                    <a:prstClr val="black"/>
                  </a:solidFill>
                  <a:ea typeface="楷体" panose="02010609060101010101" pitchFamily="49" charset="-122"/>
                </a:rPr>
                <a:t>8</a:t>
              </a:r>
            </a:p>
          </p:txBody>
        </p:sp>
        <p:sp>
          <p:nvSpPr>
            <p:cNvPr id="9" name="TextBox 42"/>
            <p:cNvSpPr txBox="1">
              <a:spLocks noChangeArrowheads="1"/>
            </p:cNvSpPr>
            <p:nvPr/>
          </p:nvSpPr>
          <p:spPr bwMode="auto">
            <a:xfrm>
              <a:off x="1239260" y="3405364"/>
              <a:ext cx="720080" cy="509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000" kern="0" dirty="0">
                  <a:solidFill>
                    <a:prstClr val="black"/>
                  </a:solidFill>
                  <a:ea typeface="楷体" panose="02010609060101010101" pitchFamily="49" charset="-122"/>
                </a:rPr>
                <a:t>12</a:t>
              </a:r>
            </a:p>
          </p:txBody>
        </p:sp>
      </p:grpSp>
      <p:sp>
        <p:nvSpPr>
          <p:cNvPr id="10" name="TextBox 44"/>
          <p:cNvSpPr txBox="1">
            <a:spLocks noChangeArrowheads="1"/>
          </p:cNvSpPr>
          <p:nvPr/>
        </p:nvSpPr>
        <p:spPr bwMode="auto">
          <a:xfrm>
            <a:off x="1134280" y="2309494"/>
            <a:ext cx="1743068" cy="5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prstClr val="black"/>
                </a:solidFill>
                <a:ea typeface="楷体" panose="02010609060101010101" pitchFamily="49" charset="-122"/>
              </a:rPr>
              <a:t>（   ）</a:t>
            </a:r>
          </a:p>
        </p:txBody>
      </p:sp>
      <p:grpSp>
        <p:nvGrpSpPr>
          <p:cNvPr id="11" name="组合 45"/>
          <p:cNvGrpSpPr/>
          <p:nvPr/>
        </p:nvGrpSpPr>
        <p:grpSpPr bwMode="auto">
          <a:xfrm>
            <a:off x="2747764" y="2097395"/>
            <a:ext cx="840408" cy="1011048"/>
            <a:chOff x="1246616" y="2958408"/>
            <a:chExt cx="728612" cy="928489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1332335" y="3433057"/>
              <a:ext cx="35875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" name="TextBox 47"/>
            <p:cNvSpPr txBox="1">
              <a:spLocks noChangeArrowheads="1"/>
            </p:cNvSpPr>
            <p:nvPr/>
          </p:nvSpPr>
          <p:spPr bwMode="auto">
            <a:xfrm>
              <a:off x="1246616" y="2958408"/>
              <a:ext cx="720080" cy="5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000" kern="0" dirty="0">
                  <a:solidFill>
                    <a:prstClr val="black"/>
                  </a:solidFill>
                  <a:ea typeface="楷体" panose="02010609060101010101" pitchFamily="49" charset="-122"/>
                </a:rPr>
                <a:t>15</a:t>
              </a:r>
            </a:p>
          </p:txBody>
        </p:sp>
        <p:sp>
          <p:nvSpPr>
            <p:cNvPr id="14" name="TextBox 48"/>
            <p:cNvSpPr txBox="1">
              <a:spLocks noChangeArrowheads="1"/>
            </p:cNvSpPr>
            <p:nvPr/>
          </p:nvSpPr>
          <p:spPr bwMode="auto">
            <a:xfrm>
              <a:off x="1255148" y="3378137"/>
              <a:ext cx="720080" cy="5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000" kern="0" dirty="0">
                  <a:solidFill>
                    <a:prstClr val="black"/>
                  </a:solidFill>
                  <a:ea typeface="楷体" panose="02010609060101010101" pitchFamily="49" charset="-122"/>
                </a:rPr>
                <a:t>21</a:t>
              </a:r>
            </a:p>
          </p:txBody>
        </p:sp>
      </p:grpSp>
      <p:sp>
        <p:nvSpPr>
          <p:cNvPr id="15" name="TextBox 49"/>
          <p:cNvSpPr txBox="1">
            <a:spLocks noChangeArrowheads="1"/>
          </p:cNvSpPr>
          <p:nvPr/>
        </p:nvSpPr>
        <p:spPr bwMode="auto">
          <a:xfrm>
            <a:off x="2984698" y="2291466"/>
            <a:ext cx="1743068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prstClr val="black"/>
                </a:solidFill>
                <a:ea typeface="楷体" panose="02010609060101010101" pitchFamily="49" charset="-122"/>
              </a:rPr>
              <a:t>（   ）</a:t>
            </a:r>
          </a:p>
        </p:txBody>
      </p:sp>
      <p:grpSp>
        <p:nvGrpSpPr>
          <p:cNvPr id="17" name="组合 52"/>
          <p:cNvGrpSpPr/>
          <p:nvPr/>
        </p:nvGrpSpPr>
        <p:grpSpPr bwMode="auto">
          <a:xfrm>
            <a:off x="4637958" y="2105461"/>
            <a:ext cx="834914" cy="1002983"/>
            <a:chOff x="1224116" y="2958408"/>
            <a:chExt cx="724368" cy="92202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1332136" y="3433540"/>
              <a:ext cx="359007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9" name="TextBox 54"/>
            <p:cNvSpPr txBox="1">
              <a:spLocks noChangeArrowheads="1"/>
            </p:cNvSpPr>
            <p:nvPr/>
          </p:nvSpPr>
          <p:spPr bwMode="auto">
            <a:xfrm>
              <a:off x="1228404" y="2958408"/>
              <a:ext cx="720080" cy="509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000" kern="0" dirty="0">
                  <a:solidFill>
                    <a:prstClr val="black"/>
                  </a:solidFill>
                  <a:ea typeface="楷体" panose="02010609060101010101" pitchFamily="49" charset="-122"/>
                </a:rPr>
                <a:t>12</a:t>
              </a:r>
            </a:p>
          </p:txBody>
        </p:sp>
        <p:sp>
          <p:nvSpPr>
            <p:cNvPr id="20" name="TextBox 55"/>
            <p:cNvSpPr txBox="1">
              <a:spLocks noChangeArrowheads="1"/>
            </p:cNvSpPr>
            <p:nvPr/>
          </p:nvSpPr>
          <p:spPr bwMode="auto">
            <a:xfrm>
              <a:off x="1224116" y="3371150"/>
              <a:ext cx="720080" cy="509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000" kern="0" dirty="0">
                  <a:solidFill>
                    <a:prstClr val="black"/>
                  </a:solidFill>
                  <a:ea typeface="楷体" panose="02010609060101010101" pitchFamily="49" charset="-122"/>
                </a:rPr>
                <a:t>15</a:t>
              </a:r>
            </a:p>
          </p:txBody>
        </p:sp>
      </p:grpSp>
      <p:sp>
        <p:nvSpPr>
          <p:cNvPr id="21" name="TextBox 56"/>
          <p:cNvSpPr txBox="1">
            <a:spLocks noChangeArrowheads="1"/>
          </p:cNvSpPr>
          <p:nvPr/>
        </p:nvSpPr>
        <p:spPr bwMode="auto">
          <a:xfrm>
            <a:off x="4891561" y="2285244"/>
            <a:ext cx="1744898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prstClr val="black"/>
                </a:solidFill>
                <a:ea typeface="楷体" panose="02010609060101010101" pitchFamily="49" charset="-122"/>
              </a:rPr>
              <a:t>（   ）</a:t>
            </a:r>
          </a:p>
        </p:txBody>
      </p:sp>
      <p:grpSp>
        <p:nvGrpSpPr>
          <p:cNvPr id="22" name="组合 57"/>
          <p:cNvGrpSpPr/>
          <p:nvPr/>
        </p:nvGrpSpPr>
        <p:grpSpPr bwMode="auto">
          <a:xfrm>
            <a:off x="6478672" y="2104742"/>
            <a:ext cx="946604" cy="1003702"/>
            <a:chOff x="1231082" y="2958408"/>
            <a:chExt cx="820638" cy="921046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1331083" y="3432699"/>
              <a:ext cx="360318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24" name="TextBox 59"/>
            <p:cNvSpPr txBox="1">
              <a:spLocks noChangeArrowheads="1"/>
            </p:cNvSpPr>
            <p:nvPr/>
          </p:nvSpPr>
          <p:spPr bwMode="auto">
            <a:xfrm>
              <a:off x="1331640" y="2958408"/>
              <a:ext cx="720080" cy="508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000" kern="0" dirty="0">
                  <a:solidFill>
                    <a:prstClr val="black"/>
                  </a:solidFill>
                  <a:ea typeface="楷体" panose="02010609060101010101" pitchFamily="49" charset="-122"/>
                </a:rPr>
                <a:t>6</a:t>
              </a:r>
            </a:p>
          </p:txBody>
        </p:sp>
        <p:sp>
          <p:nvSpPr>
            <p:cNvPr id="25" name="TextBox 60"/>
            <p:cNvSpPr txBox="1">
              <a:spLocks noChangeArrowheads="1"/>
            </p:cNvSpPr>
            <p:nvPr/>
          </p:nvSpPr>
          <p:spPr bwMode="auto">
            <a:xfrm>
              <a:off x="1231082" y="3371078"/>
              <a:ext cx="720080" cy="508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000" kern="0" dirty="0">
                  <a:solidFill>
                    <a:prstClr val="black"/>
                  </a:solidFill>
                  <a:ea typeface="楷体" panose="02010609060101010101" pitchFamily="49" charset="-122"/>
                </a:rPr>
                <a:t>18</a:t>
              </a:r>
            </a:p>
          </p:txBody>
        </p:sp>
      </p:grpSp>
      <p:sp>
        <p:nvSpPr>
          <p:cNvPr id="26" name="TextBox 61"/>
          <p:cNvSpPr txBox="1">
            <a:spLocks noChangeArrowheads="1"/>
          </p:cNvSpPr>
          <p:nvPr/>
        </p:nvSpPr>
        <p:spPr bwMode="auto">
          <a:xfrm>
            <a:off x="6726322" y="2305959"/>
            <a:ext cx="1744898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prstClr val="black"/>
                </a:solidFill>
                <a:ea typeface="楷体" panose="02010609060101010101" pitchFamily="49" charset="-122"/>
              </a:rPr>
              <a:t>（   ）</a:t>
            </a:r>
          </a:p>
        </p:txBody>
      </p:sp>
      <p:sp>
        <p:nvSpPr>
          <p:cNvPr id="27" name="TextBox 62"/>
          <p:cNvSpPr txBox="1">
            <a:spLocks noChangeArrowheads="1"/>
          </p:cNvSpPr>
          <p:nvPr/>
        </p:nvSpPr>
        <p:spPr bwMode="auto">
          <a:xfrm>
            <a:off x="3441183" y="2274321"/>
            <a:ext cx="829423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dirty="0">
                <a:solidFill>
                  <a:srgbClr val="FF0000"/>
                </a:solidFill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28" name="TextBox 63"/>
          <p:cNvSpPr txBox="1">
            <a:spLocks noChangeArrowheads="1"/>
          </p:cNvSpPr>
          <p:nvPr/>
        </p:nvSpPr>
        <p:spPr bwMode="auto">
          <a:xfrm>
            <a:off x="5335664" y="2253097"/>
            <a:ext cx="831253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dirty="0">
                <a:solidFill>
                  <a:srgbClr val="FF0000"/>
                </a:solidFill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29" name="TextBox 64"/>
          <p:cNvSpPr txBox="1">
            <a:spLocks noChangeArrowheads="1"/>
          </p:cNvSpPr>
          <p:nvPr/>
        </p:nvSpPr>
        <p:spPr bwMode="auto">
          <a:xfrm>
            <a:off x="7173997" y="2279765"/>
            <a:ext cx="831253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000" dirty="0">
                <a:solidFill>
                  <a:srgbClr val="FF0000"/>
                </a:solidFill>
                <a:ea typeface="楷体" panose="02010609060101010101" pitchFamily="49" charset="-122"/>
              </a:rPr>
              <a:t>6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26686" y="346261"/>
            <a:ext cx="7751445" cy="448770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926686" y="216633"/>
            <a:ext cx="1369606" cy="4385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24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知识总结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611488" y="1995515"/>
            <a:ext cx="654939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en-US" sz="2400" b="1" dirty="0">
                <a:ea typeface="楷体" panose="02010609060101010101" pitchFamily="49" charset="-122"/>
              </a:rPr>
              <a:t>用列举法找两个数的公因数和最大公因数，就是先列乘法算式或除法算式找到两个数各自的因数，再从中找出它们的公因数和最大公因数</a:t>
            </a:r>
            <a:r>
              <a:rPr lang="zh-CN" altLang="en-US" sz="2400" b="1" dirty="0" smtClean="0">
                <a:ea typeface="楷体" panose="02010609060101010101" pitchFamily="49" charset="-122"/>
              </a:rPr>
              <a:t>。 </a:t>
            </a:r>
            <a:endParaRPr lang="zh-CN" altLang="en-US" sz="2400" b="1" dirty="0">
              <a:ea typeface="楷体" panose="02010609060101010101" pitchFamily="49" charset="-122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zh-CN" altLang="en-US" sz="2400" b="1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893170" y="262603"/>
            <a:ext cx="1369606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课后作业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67518" y="1281640"/>
            <a:ext cx="6278471" cy="226068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20262" y="1081455"/>
            <a:ext cx="46005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endParaRPr lang="zh-CN" altLang="en-US" sz="30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en-US" altLang="zh-CN" sz="3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P78</a:t>
            </a:r>
            <a:r>
              <a:rPr lang="zh-CN" altLang="en-US" sz="3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3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3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</a:p>
          <a:p>
            <a:pPr>
              <a:spcBef>
                <a:spcPct val="20000"/>
              </a:spcBef>
            </a:pPr>
            <a:r>
              <a:rPr lang="zh-CN" altLang="en-US" sz="3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同步学海乐园练习题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文本框 170"/>
          <p:cNvSpPr txBox="1"/>
          <p:nvPr/>
        </p:nvSpPr>
        <p:spPr>
          <a:xfrm>
            <a:off x="893170" y="262603"/>
            <a:ext cx="1369606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激趣导入</a:t>
            </a:r>
          </a:p>
        </p:txBody>
      </p:sp>
      <p:grpSp>
        <p:nvGrpSpPr>
          <p:cNvPr id="3" name="组合 13"/>
          <p:cNvGrpSpPr/>
          <p:nvPr/>
        </p:nvGrpSpPr>
        <p:grpSpPr bwMode="auto">
          <a:xfrm>
            <a:off x="1298613" y="835684"/>
            <a:ext cx="6147904" cy="590696"/>
            <a:chOff x="1163" y="2040"/>
            <a:chExt cx="12911" cy="1239"/>
          </a:xfrm>
        </p:grpSpPr>
        <p:grpSp>
          <p:nvGrpSpPr>
            <p:cNvPr id="4" name="Group 36"/>
            <p:cNvGrpSpPr/>
            <p:nvPr/>
          </p:nvGrpSpPr>
          <p:grpSpPr bwMode="auto">
            <a:xfrm>
              <a:off x="1163" y="2234"/>
              <a:ext cx="626" cy="585"/>
              <a:chOff x="0" y="0"/>
              <a:chExt cx="739775" cy="690562"/>
            </a:xfrm>
            <a:solidFill>
              <a:srgbClr val="FFC000"/>
            </a:solidFill>
          </p:grpSpPr>
          <p:sp>
            <p:nvSpPr>
              <p:cNvPr id="6" name="Freeform 876"/>
              <p:cNvSpPr>
                <a:spLocks noChangeArrowheads="1"/>
              </p:cNvSpPr>
              <p:nvPr/>
            </p:nvSpPr>
            <p:spPr bwMode="auto">
              <a:xfrm>
                <a:off x="608013" y="71437"/>
                <a:ext cx="115888" cy="101600"/>
              </a:xfrm>
              <a:custGeom>
                <a:avLst/>
                <a:gdLst>
                  <a:gd name="T0" fmla="*/ 27951438 w 31"/>
                  <a:gd name="T1" fmla="*/ 353996978 h 27"/>
                  <a:gd name="T2" fmla="*/ 27951438 w 31"/>
                  <a:gd name="T3" fmla="*/ 382317037 h 27"/>
                  <a:gd name="T4" fmla="*/ 55899138 w 31"/>
                  <a:gd name="T5" fmla="*/ 382317037 h 27"/>
                  <a:gd name="T6" fmla="*/ 391301439 w 31"/>
                  <a:gd name="T7" fmla="*/ 127440267 h 27"/>
                  <a:gd name="T8" fmla="*/ 419252877 w 31"/>
                  <a:gd name="T9" fmla="*/ 84960178 h 27"/>
                  <a:gd name="T10" fmla="*/ 419252877 w 31"/>
                  <a:gd name="T11" fmla="*/ 42480089 h 27"/>
                  <a:gd name="T12" fmla="*/ 321424714 w 31"/>
                  <a:gd name="T13" fmla="*/ 14160030 h 27"/>
                  <a:gd name="T14" fmla="*/ 0 w 31"/>
                  <a:gd name="T15" fmla="*/ 254876770 h 27"/>
                  <a:gd name="T16" fmla="*/ 13973850 w 31"/>
                  <a:gd name="T17" fmla="*/ 283196830 h 27"/>
                  <a:gd name="T18" fmla="*/ 27951438 w 31"/>
                  <a:gd name="T19" fmla="*/ 353996978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27"/>
                  <a:gd name="T32" fmla="*/ 31 w 31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27">
                    <a:moveTo>
                      <a:pt x="2" y="25"/>
                    </a:moveTo>
                    <a:cubicBezTo>
                      <a:pt x="2" y="26"/>
                      <a:pt x="2" y="26"/>
                      <a:pt x="2" y="27"/>
                    </a:cubicBezTo>
                    <a:cubicBezTo>
                      <a:pt x="3" y="27"/>
                      <a:pt x="3" y="27"/>
                      <a:pt x="4" y="27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9" y="9"/>
                      <a:pt x="30" y="7"/>
                      <a:pt x="30" y="6"/>
                    </a:cubicBezTo>
                    <a:cubicBezTo>
                      <a:pt x="31" y="5"/>
                      <a:pt x="30" y="4"/>
                      <a:pt x="30" y="3"/>
                    </a:cubicBezTo>
                    <a:cubicBezTo>
                      <a:pt x="28" y="0"/>
                      <a:pt x="25" y="0"/>
                      <a:pt x="23" y="1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9"/>
                      <a:pt x="1" y="20"/>
                    </a:cubicBezTo>
                    <a:cubicBezTo>
                      <a:pt x="1" y="22"/>
                      <a:pt x="1" y="23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noProof="1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  <p:sp>
            <p:nvSpPr>
              <p:cNvPr id="7" name="Freeform 877"/>
              <p:cNvSpPr>
                <a:spLocks noChangeArrowheads="1"/>
              </p:cNvSpPr>
              <p:nvPr/>
            </p:nvSpPr>
            <p:spPr bwMode="auto">
              <a:xfrm>
                <a:off x="612775" y="225425"/>
                <a:ext cx="127000" cy="55563"/>
              </a:xfrm>
              <a:custGeom>
                <a:avLst/>
                <a:gdLst>
                  <a:gd name="T0" fmla="*/ 460431029 w 34"/>
                  <a:gd name="T1" fmla="*/ 96046202 h 15"/>
                  <a:gd name="T2" fmla="*/ 418573324 w 34"/>
                  <a:gd name="T3" fmla="*/ 68605488 h 15"/>
                  <a:gd name="T4" fmla="*/ 13951324 w 34"/>
                  <a:gd name="T5" fmla="*/ 0 h 15"/>
                  <a:gd name="T6" fmla="*/ 13951324 w 34"/>
                  <a:gd name="T7" fmla="*/ 41164775 h 15"/>
                  <a:gd name="T8" fmla="*/ 13951324 w 34"/>
                  <a:gd name="T9" fmla="*/ 96046202 h 15"/>
                  <a:gd name="T10" fmla="*/ 0 w 34"/>
                  <a:gd name="T11" fmla="*/ 137210976 h 15"/>
                  <a:gd name="T12" fmla="*/ 390666941 w 34"/>
                  <a:gd name="T13" fmla="*/ 205816465 h 15"/>
                  <a:gd name="T14" fmla="*/ 404622000 w 34"/>
                  <a:gd name="T15" fmla="*/ 205816465 h 15"/>
                  <a:gd name="T16" fmla="*/ 474382353 w 34"/>
                  <a:gd name="T17" fmla="*/ 150931333 h 15"/>
                  <a:gd name="T18" fmla="*/ 460431029 w 34"/>
                  <a:gd name="T19" fmla="*/ 96046202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"/>
                  <a:gd name="T31" fmla="*/ 0 h 15"/>
                  <a:gd name="T32" fmla="*/ 34 w 34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" h="15">
                    <a:moveTo>
                      <a:pt x="33" y="7"/>
                    </a:moveTo>
                    <a:cubicBezTo>
                      <a:pt x="32" y="6"/>
                      <a:pt x="31" y="5"/>
                      <a:pt x="30" y="5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4"/>
                      <a:pt x="1" y="6"/>
                      <a:pt x="1" y="7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9" y="15"/>
                    </a:cubicBezTo>
                    <a:cubicBezTo>
                      <a:pt x="31" y="15"/>
                      <a:pt x="33" y="13"/>
                      <a:pt x="34" y="11"/>
                    </a:cubicBezTo>
                    <a:cubicBezTo>
                      <a:pt x="34" y="10"/>
                      <a:pt x="33" y="8"/>
                      <a:pt x="3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noProof="1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  <p:sp>
            <p:nvSpPr>
              <p:cNvPr id="8" name="Freeform 878"/>
              <p:cNvSpPr>
                <a:spLocks noChangeArrowheads="1"/>
              </p:cNvSpPr>
              <p:nvPr/>
            </p:nvSpPr>
            <p:spPr bwMode="auto">
              <a:xfrm>
                <a:off x="585788" y="304800"/>
                <a:ext cx="93663" cy="127000"/>
              </a:xfrm>
              <a:custGeom>
                <a:avLst/>
                <a:gdLst>
                  <a:gd name="T0" fmla="*/ 84218023 w 25"/>
                  <a:gd name="T1" fmla="*/ 27906382 h 34"/>
                  <a:gd name="T2" fmla="*/ 56145349 w 25"/>
                  <a:gd name="T3" fmla="*/ 0 h 34"/>
                  <a:gd name="T4" fmla="*/ 42110885 w 25"/>
                  <a:gd name="T5" fmla="*/ 41857706 h 34"/>
                  <a:gd name="T6" fmla="*/ 14038210 w 25"/>
                  <a:gd name="T7" fmla="*/ 97666735 h 34"/>
                  <a:gd name="T8" fmla="*/ 0 w 25"/>
                  <a:gd name="T9" fmla="*/ 139524441 h 34"/>
                  <a:gd name="T10" fmla="*/ 224581395 w 25"/>
                  <a:gd name="T11" fmla="*/ 446475971 h 34"/>
                  <a:gd name="T12" fmla="*/ 266692280 w 25"/>
                  <a:gd name="T13" fmla="*/ 474382353 h 34"/>
                  <a:gd name="T14" fmla="*/ 280726744 w 25"/>
                  <a:gd name="T15" fmla="*/ 474382353 h 34"/>
                  <a:gd name="T16" fmla="*/ 308799418 w 25"/>
                  <a:gd name="T17" fmla="*/ 460431029 h 34"/>
                  <a:gd name="T18" fmla="*/ 336872092 w 25"/>
                  <a:gd name="T19" fmla="*/ 418573324 h 34"/>
                  <a:gd name="T20" fmla="*/ 336872092 w 25"/>
                  <a:gd name="T21" fmla="*/ 376715618 h 34"/>
                  <a:gd name="T22" fmla="*/ 84218023 w 25"/>
                  <a:gd name="T23" fmla="*/ 27906382 h 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34"/>
                  <a:gd name="T38" fmla="*/ 25 w 25"/>
                  <a:gd name="T39" fmla="*/ 34 h 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34">
                    <a:moveTo>
                      <a:pt x="6" y="2"/>
                    </a:moveTo>
                    <a:cubicBezTo>
                      <a:pt x="6" y="1"/>
                      <a:pt x="5" y="1"/>
                      <a:pt x="4" y="0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4"/>
                      <a:pt x="2" y="6"/>
                      <a:pt x="1" y="7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8" y="34"/>
                      <a:pt x="19" y="34"/>
                    </a:cubicBezTo>
                    <a:cubicBezTo>
                      <a:pt x="19" y="34"/>
                      <a:pt x="19" y="34"/>
                      <a:pt x="20" y="34"/>
                    </a:cubicBezTo>
                    <a:cubicBezTo>
                      <a:pt x="21" y="34"/>
                      <a:pt x="22" y="34"/>
                      <a:pt x="22" y="33"/>
                    </a:cubicBezTo>
                    <a:cubicBezTo>
                      <a:pt x="24" y="33"/>
                      <a:pt x="24" y="32"/>
                      <a:pt x="24" y="30"/>
                    </a:cubicBezTo>
                    <a:cubicBezTo>
                      <a:pt x="25" y="29"/>
                      <a:pt x="24" y="28"/>
                      <a:pt x="24" y="27"/>
                    </a:cubicBezTo>
                    <a:lnTo>
                      <a:pt x="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noProof="1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  <p:sp>
            <p:nvSpPr>
              <p:cNvPr id="9" name="Freeform 879"/>
              <p:cNvSpPr>
                <a:spLocks noChangeArrowheads="1"/>
              </p:cNvSpPr>
              <p:nvPr/>
            </p:nvSpPr>
            <p:spPr bwMode="auto">
              <a:xfrm>
                <a:off x="15875" y="71437"/>
                <a:ext cx="112713" cy="101600"/>
              </a:xfrm>
              <a:custGeom>
                <a:avLst/>
                <a:gdLst>
                  <a:gd name="T0" fmla="*/ 28230849 w 30"/>
                  <a:gd name="T1" fmla="*/ 127440267 h 27"/>
                  <a:gd name="T2" fmla="*/ 381127738 w 30"/>
                  <a:gd name="T3" fmla="*/ 382317037 h 27"/>
                  <a:gd name="T4" fmla="*/ 395243163 w 30"/>
                  <a:gd name="T5" fmla="*/ 382317037 h 27"/>
                  <a:gd name="T6" fmla="*/ 395243163 w 30"/>
                  <a:gd name="T7" fmla="*/ 339836948 h 27"/>
                  <a:gd name="T8" fmla="*/ 409358588 w 30"/>
                  <a:gd name="T9" fmla="*/ 283196830 h 27"/>
                  <a:gd name="T10" fmla="*/ 423474012 w 30"/>
                  <a:gd name="T11" fmla="*/ 240716741 h 27"/>
                  <a:gd name="T12" fmla="*/ 112927155 w 30"/>
                  <a:gd name="T13" fmla="*/ 14160030 h 27"/>
                  <a:gd name="T14" fmla="*/ 14115425 w 30"/>
                  <a:gd name="T15" fmla="*/ 42480089 h 27"/>
                  <a:gd name="T16" fmla="*/ 0 w 30"/>
                  <a:gd name="T17" fmla="*/ 84960178 h 27"/>
                  <a:gd name="T18" fmla="*/ 28230849 w 30"/>
                  <a:gd name="T19" fmla="*/ 127440267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27"/>
                  <a:gd name="T32" fmla="*/ 30 w 30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27">
                    <a:moveTo>
                      <a:pt x="2" y="9"/>
                    </a:move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7" y="27"/>
                      <a:pt x="28" y="27"/>
                    </a:cubicBezTo>
                    <a:cubicBezTo>
                      <a:pt x="28" y="26"/>
                      <a:pt x="28" y="25"/>
                      <a:pt x="28" y="24"/>
                    </a:cubicBezTo>
                    <a:cubicBezTo>
                      <a:pt x="28" y="23"/>
                      <a:pt x="29" y="21"/>
                      <a:pt x="29" y="20"/>
                    </a:cubicBezTo>
                    <a:cubicBezTo>
                      <a:pt x="29" y="19"/>
                      <a:pt x="30" y="18"/>
                      <a:pt x="30" y="17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5" y="0"/>
                      <a:pt x="2" y="0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7"/>
                      <a:pt x="1" y="9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noProof="1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  <p:sp>
            <p:nvSpPr>
              <p:cNvPr id="10" name="Freeform 880"/>
              <p:cNvSpPr>
                <a:spLocks noChangeArrowheads="1"/>
              </p:cNvSpPr>
              <p:nvPr/>
            </p:nvSpPr>
            <p:spPr bwMode="auto">
              <a:xfrm>
                <a:off x="0" y="225425"/>
                <a:ext cx="120650" cy="55563"/>
              </a:xfrm>
              <a:custGeom>
                <a:avLst/>
                <a:gdLst>
                  <a:gd name="T0" fmla="*/ 454888203 w 32"/>
                  <a:gd name="T1" fmla="*/ 96046202 h 15"/>
                  <a:gd name="T2" fmla="*/ 440674125 w 32"/>
                  <a:gd name="T3" fmla="*/ 41164775 h 15"/>
                  <a:gd name="T4" fmla="*/ 440674125 w 32"/>
                  <a:gd name="T5" fmla="*/ 0 h 15"/>
                  <a:gd name="T6" fmla="*/ 56860083 w 32"/>
                  <a:gd name="T7" fmla="*/ 68605488 h 15"/>
                  <a:gd name="T8" fmla="*/ 14214078 w 32"/>
                  <a:gd name="T9" fmla="*/ 96046202 h 15"/>
                  <a:gd name="T10" fmla="*/ 0 w 32"/>
                  <a:gd name="T11" fmla="*/ 150931333 h 15"/>
                  <a:gd name="T12" fmla="*/ 71077931 w 32"/>
                  <a:gd name="T13" fmla="*/ 205816465 h 15"/>
                  <a:gd name="T14" fmla="*/ 71077931 w 32"/>
                  <a:gd name="T15" fmla="*/ 205816465 h 15"/>
                  <a:gd name="T16" fmla="*/ 454888203 w 32"/>
                  <a:gd name="T17" fmla="*/ 137210976 h 15"/>
                  <a:gd name="T18" fmla="*/ 454888203 w 32"/>
                  <a:gd name="T19" fmla="*/ 96046202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"/>
                  <a:gd name="T31" fmla="*/ 0 h 15"/>
                  <a:gd name="T32" fmla="*/ 32 w 32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" h="15">
                    <a:moveTo>
                      <a:pt x="32" y="7"/>
                    </a:moveTo>
                    <a:cubicBezTo>
                      <a:pt x="32" y="6"/>
                      <a:pt x="31" y="5"/>
                      <a:pt x="31" y="3"/>
                    </a:cubicBezTo>
                    <a:cubicBezTo>
                      <a:pt x="31" y="2"/>
                      <a:pt x="31" y="1"/>
                      <a:pt x="31" y="0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1" y="6"/>
                      <a:pt x="1" y="7"/>
                    </a:cubicBezTo>
                    <a:cubicBezTo>
                      <a:pt x="0" y="8"/>
                      <a:pt x="0" y="10"/>
                      <a:pt x="0" y="11"/>
                    </a:cubicBezTo>
                    <a:cubicBezTo>
                      <a:pt x="0" y="13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2" y="8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noProof="1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  <p:sp>
            <p:nvSpPr>
              <p:cNvPr id="11" name="Freeform 881"/>
              <p:cNvSpPr>
                <a:spLocks noChangeArrowheads="1"/>
              </p:cNvSpPr>
              <p:nvPr/>
            </p:nvSpPr>
            <p:spPr bwMode="auto">
              <a:xfrm>
                <a:off x="60325" y="307975"/>
                <a:ext cx="90488" cy="123825"/>
              </a:xfrm>
              <a:custGeom>
                <a:avLst/>
                <a:gdLst>
                  <a:gd name="T0" fmla="*/ 298523682 w 24"/>
                  <a:gd name="T1" fmla="*/ 28160807 h 33"/>
                  <a:gd name="T2" fmla="*/ 284309526 w 24"/>
                  <a:gd name="T3" fmla="*/ 0 h 33"/>
                  <a:gd name="T4" fmla="*/ 255877442 w 24"/>
                  <a:gd name="T5" fmla="*/ 14078527 h 33"/>
                  <a:gd name="T6" fmla="*/ 14214157 w 24"/>
                  <a:gd name="T7" fmla="*/ 366067975 h 33"/>
                  <a:gd name="T8" fmla="*/ 0 w 24"/>
                  <a:gd name="T9" fmla="*/ 408307309 h 33"/>
                  <a:gd name="T10" fmla="*/ 28432084 w 24"/>
                  <a:gd name="T11" fmla="*/ 450546643 h 33"/>
                  <a:gd name="T12" fmla="*/ 71078324 w 24"/>
                  <a:gd name="T13" fmla="*/ 464625170 h 33"/>
                  <a:gd name="T14" fmla="*/ 85292481 w 24"/>
                  <a:gd name="T15" fmla="*/ 464625170 h 33"/>
                  <a:gd name="T16" fmla="*/ 127938721 w 24"/>
                  <a:gd name="T17" fmla="*/ 436464364 h 33"/>
                  <a:gd name="T18" fmla="*/ 341169923 w 24"/>
                  <a:gd name="T19" fmla="*/ 140796530 h 33"/>
                  <a:gd name="T20" fmla="*/ 326955766 w 24"/>
                  <a:gd name="T21" fmla="*/ 98557195 h 33"/>
                  <a:gd name="T22" fmla="*/ 298523682 w 24"/>
                  <a:gd name="T23" fmla="*/ 28160807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33"/>
                  <a:gd name="T38" fmla="*/ 24 w 24"/>
                  <a:gd name="T39" fmla="*/ 33 h 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33">
                    <a:moveTo>
                      <a:pt x="21" y="2"/>
                    </a:move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8" y="0"/>
                      <a:pt x="18" y="1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7"/>
                      <a:pt x="0" y="28"/>
                      <a:pt x="0" y="29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3" y="33"/>
                      <a:pt x="4" y="33"/>
                      <a:pt x="5" y="33"/>
                    </a:cubicBezTo>
                    <a:cubicBezTo>
                      <a:pt x="5" y="33"/>
                      <a:pt x="5" y="33"/>
                      <a:pt x="6" y="33"/>
                    </a:cubicBezTo>
                    <a:cubicBezTo>
                      <a:pt x="7" y="33"/>
                      <a:pt x="8" y="32"/>
                      <a:pt x="9" y="31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2" y="5"/>
                      <a:pt x="21" y="4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noProof="1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  <p:sp>
            <p:nvSpPr>
              <p:cNvPr id="12" name="Freeform 882"/>
              <p:cNvSpPr>
                <a:spLocks noEditPoints="1" noChangeArrowheads="1"/>
              </p:cNvSpPr>
              <p:nvPr/>
            </p:nvSpPr>
            <p:spPr bwMode="auto">
              <a:xfrm>
                <a:off x="158750" y="0"/>
                <a:ext cx="419100" cy="506413"/>
              </a:xfrm>
              <a:custGeom>
                <a:avLst/>
                <a:gdLst>
                  <a:gd name="T0" fmla="*/ 784128616 w 112"/>
                  <a:gd name="T1" fmla="*/ 0 h 135"/>
                  <a:gd name="T2" fmla="*/ 0 w 112"/>
                  <a:gd name="T3" fmla="*/ 788008638 h 135"/>
                  <a:gd name="T4" fmla="*/ 238037574 w 112"/>
                  <a:gd name="T5" fmla="*/ 1421227453 h 135"/>
                  <a:gd name="T6" fmla="*/ 252040004 w 112"/>
                  <a:gd name="T7" fmla="*/ 1421227453 h 135"/>
                  <a:gd name="T8" fmla="*/ 420069169 w 112"/>
                  <a:gd name="T9" fmla="*/ 1801160993 h 135"/>
                  <a:gd name="T10" fmla="*/ 518086181 w 112"/>
                  <a:gd name="T11" fmla="*/ 1899660197 h 135"/>
                  <a:gd name="T12" fmla="*/ 1036168621 w 112"/>
                  <a:gd name="T13" fmla="*/ 1899660197 h 135"/>
                  <a:gd name="T14" fmla="*/ 1036168621 w 112"/>
                  <a:gd name="T15" fmla="*/ 1899660197 h 135"/>
                  <a:gd name="T16" fmla="*/ 1078175912 w 112"/>
                  <a:gd name="T17" fmla="*/ 1885589418 h 135"/>
                  <a:gd name="T18" fmla="*/ 1134185633 w 112"/>
                  <a:gd name="T19" fmla="*/ 1801160993 h 135"/>
                  <a:gd name="T20" fmla="*/ 1316217228 w 112"/>
                  <a:gd name="T21" fmla="*/ 1421227453 h 135"/>
                  <a:gd name="T22" fmla="*/ 1330219658 w 112"/>
                  <a:gd name="T23" fmla="*/ 1407156674 h 135"/>
                  <a:gd name="T24" fmla="*/ 1568257232 w 112"/>
                  <a:gd name="T25" fmla="*/ 788008638 h 135"/>
                  <a:gd name="T26" fmla="*/ 784128616 w 112"/>
                  <a:gd name="T27" fmla="*/ 0 h 135"/>
                  <a:gd name="T28" fmla="*/ 1162190494 w 112"/>
                  <a:gd name="T29" fmla="*/ 1308653719 h 135"/>
                  <a:gd name="T30" fmla="*/ 1148188063 w 112"/>
                  <a:gd name="T31" fmla="*/ 1322724498 h 135"/>
                  <a:gd name="T32" fmla="*/ 952157780 w 112"/>
                  <a:gd name="T33" fmla="*/ 1702658037 h 135"/>
                  <a:gd name="T34" fmla="*/ 602097021 w 112"/>
                  <a:gd name="T35" fmla="*/ 1702658037 h 135"/>
                  <a:gd name="T36" fmla="*/ 406066738 w 112"/>
                  <a:gd name="T37" fmla="*/ 1308653719 h 135"/>
                  <a:gd name="T38" fmla="*/ 392064308 w 112"/>
                  <a:gd name="T39" fmla="*/ 1308653719 h 135"/>
                  <a:gd name="T40" fmla="*/ 196034025 w 112"/>
                  <a:gd name="T41" fmla="*/ 788008638 h 135"/>
                  <a:gd name="T42" fmla="*/ 784128616 w 112"/>
                  <a:gd name="T43" fmla="*/ 197002159 h 135"/>
                  <a:gd name="T44" fmla="*/ 1372226949 w 112"/>
                  <a:gd name="T45" fmla="*/ 788008638 h 135"/>
                  <a:gd name="T46" fmla="*/ 1162190494 w 112"/>
                  <a:gd name="T47" fmla="*/ 1308653719 h 1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2"/>
                  <a:gd name="T73" fmla="*/ 0 h 135"/>
                  <a:gd name="T74" fmla="*/ 112 w 112"/>
                  <a:gd name="T75" fmla="*/ 135 h 13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2" h="135">
                    <a:moveTo>
                      <a:pt x="56" y="0"/>
                    </a:moveTo>
                    <a:cubicBezTo>
                      <a:pt x="25" y="0"/>
                      <a:pt x="0" y="25"/>
                      <a:pt x="0" y="56"/>
                    </a:cubicBezTo>
                    <a:cubicBezTo>
                      <a:pt x="0" y="71"/>
                      <a:pt x="6" y="88"/>
                      <a:pt x="17" y="101"/>
                    </a:cubicBezTo>
                    <a:cubicBezTo>
                      <a:pt x="17" y="101"/>
                      <a:pt x="17" y="101"/>
                      <a:pt x="18" y="101"/>
                    </a:cubicBezTo>
                    <a:cubicBezTo>
                      <a:pt x="21" y="106"/>
                      <a:pt x="30" y="119"/>
                      <a:pt x="30" y="128"/>
                    </a:cubicBezTo>
                    <a:cubicBezTo>
                      <a:pt x="30" y="132"/>
                      <a:pt x="33" y="135"/>
                      <a:pt x="37" y="135"/>
                    </a:cubicBezTo>
                    <a:cubicBezTo>
                      <a:pt x="74" y="135"/>
                      <a:pt x="74" y="135"/>
                      <a:pt x="74" y="135"/>
                    </a:cubicBezTo>
                    <a:cubicBezTo>
                      <a:pt x="74" y="135"/>
                      <a:pt x="74" y="135"/>
                      <a:pt x="74" y="135"/>
                    </a:cubicBezTo>
                    <a:cubicBezTo>
                      <a:pt x="75" y="135"/>
                      <a:pt x="76" y="135"/>
                      <a:pt x="77" y="134"/>
                    </a:cubicBezTo>
                    <a:cubicBezTo>
                      <a:pt x="80" y="133"/>
                      <a:pt x="81" y="131"/>
                      <a:pt x="81" y="128"/>
                    </a:cubicBezTo>
                    <a:cubicBezTo>
                      <a:pt x="81" y="120"/>
                      <a:pt x="89" y="108"/>
                      <a:pt x="94" y="101"/>
                    </a:cubicBezTo>
                    <a:cubicBezTo>
                      <a:pt x="94" y="101"/>
                      <a:pt x="95" y="101"/>
                      <a:pt x="95" y="100"/>
                    </a:cubicBezTo>
                    <a:cubicBezTo>
                      <a:pt x="105" y="87"/>
                      <a:pt x="112" y="71"/>
                      <a:pt x="112" y="56"/>
                    </a:cubicBezTo>
                    <a:cubicBezTo>
                      <a:pt x="112" y="25"/>
                      <a:pt x="87" y="0"/>
                      <a:pt x="56" y="0"/>
                    </a:cubicBezTo>
                    <a:close/>
                    <a:moveTo>
                      <a:pt x="83" y="93"/>
                    </a:moveTo>
                    <a:cubicBezTo>
                      <a:pt x="83" y="93"/>
                      <a:pt x="83" y="94"/>
                      <a:pt x="82" y="94"/>
                    </a:cubicBezTo>
                    <a:cubicBezTo>
                      <a:pt x="79" y="98"/>
                      <a:pt x="71" y="110"/>
                      <a:pt x="68" y="121"/>
                    </a:cubicBezTo>
                    <a:cubicBezTo>
                      <a:pt x="43" y="121"/>
                      <a:pt x="43" y="121"/>
                      <a:pt x="43" y="121"/>
                    </a:cubicBezTo>
                    <a:cubicBezTo>
                      <a:pt x="40" y="109"/>
                      <a:pt x="31" y="97"/>
                      <a:pt x="29" y="93"/>
                    </a:cubicBezTo>
                    <a:cubicBezTo>
                      <a:pt x="29" y="93"/>
                      <a:pt x="28" y="93"/>
                      <a:pt x="28" y="93"/>
                    </a:cubicBezTo>
                    <a:cubicBezTo>
                      <a:pt x="19" y="82"/>
                      <a:pt x="14" y="68"/>
                      <a:pt x="14" y="56"/>
                    </a:cubicBezTo>
                    <a:cubicBezTo>
                      <a:pt x="14" y="33"/>
                      <a:pt x="32" y="14"/>
                      <a:pt x="56" y="14"/>
                    </a:cubicBezTo>
                    <a:cubicBezTo>
                      <a:pt x="79" y="14"/>
                      <a:pt x="98" y="33"/>
                      <a:pt x="98" y="56"/>
                    </a:cubicBezTo>
                    <a:cubicBezTo>
                      <a:pt x="98" y="68"/>
                      <a:pt x="92" y="82"/>
                      <a:pt x="83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noProof="1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  <p:sp>
            <p:nvSpPr>
              <p:cNvPr id="13" name="Freeform 883"/>
              <p:cNvSpPr>
                <a:spLocks noChangeArrowheads="1"/>
              </p:cNvSpPr>
              <p:nvPr/>
            </p:nvSpPr>
            <p:spPr bwMode="auto">
              <a:xfrm>
                <a:off x="288925" y="547687"/>
                <a:ext cx="158750" cy="142875"/>
              </a:xfrm>
              <a:custGeom>
                <a:avLst/>
                <a:gdLst>
                  <a:gd name="T0" fmla="*/ 514315982 w 42"/>
                  <a:gd name="T1" fmla="*/ 0 h 38"/>
                  <a:gd name="T2" fmla="*/ 71433720 w 42"/>
                  <a:gd name="T3" fmla="*/ 0 h 38"/>
                  <a:gd name="T4" fmla="*/ 0 w 42"/>
                  <a:gd name="T5" fmla="*/ 84818872 h 38"/>
                  <a:gd name="T6" fmla="*/ 0 w 42"/>
                  <a:gd name="T7" fmla="*/ 381686803 h 38"/>
                  <a:gd name="T8" fmla="*/ 71433720 w 42"/>
                  <a:gd name="T9" fmla="*/ 466509434 h 38"/>
                  <a:gd name="T10" fmla="*/ 142867440 w 42"/>
                  <a:gd name="T11" fmla="*/ 466509434 h 38"/>
                  <a:gd name="T12" fmla="*/ 185726161 w 42"/>
                  <a:gd name="T13" fmla="*/ 508916990 h 38"/>
                  <a:gd name="T14" fmla="*/ 242872381 w 42"/>
                  <a:gd name="T15" fmla="*/ 537191201 h 38"/>
                  <a:gd name="T16" fmla="*/ 342877321 w 42"/>
                  <a:gd name="T17" fmla="*/ 537191201 h 38"/>
                  <a:gd name="T18" fmla="*/ 400023542 w 42"/>
                  <a:gd name="T19" fmla="*/ 508916990 h 38"/>
                  <a:gd name="T20" fmla="*/ 442886042 w 42"/>
                  <a:gd name="T21" fmla="*/ 466509434 h 38"/>
                  <a:gd name="T22" fmla="*/ 514315982 w 42"/>
                  <a:gd name="T23" fmla="*/ 466509434 h 38"/>
                  <a:gd name="T24" fmla="*/ 600037202 w 42"/>
                  <a:gd name="T25" fmla="*/ 381686803 h 38"/>
                  <a:gd name="T26" fmla="*/ 600037202 w 42"/>
                  <a:gd name="T27" fmla="*/ 84818872 h 38"/>
                  <a:gd name="T28" fmla="*/ 514315982 w 42"/>
                  <a:gd name="T29" fmla="*/ 0 h 3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2"/>
                  <a:gd name="T46" fmla="*/ 0 h 38"/>
                  <a:gd name="T47" fmla="*/ 42 w 42"/>
                  <a:gd name="T48" fmla="*/ 38 h 3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2" h="38">
                    <a:moveTo>
                      <a:pt x="3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2" y="33"/>
                      <a:pt x="5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4" y="37"/>
                      <a:pt x="16" y="38"/>
                      <a:pt x="17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6" y="38"/>
                      <a:pt x="27" y="37"/>
                      <a:pt x="28" y="36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9" y="33"/>
                      <a:pt x="42" y="30"/>
                      <a:pt x="42" y="2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3"/>
                      <a:pt x="39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noProof="1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5" name="文本框 29"/>
            <p:cNvSpPr txBox="1">
              <a:spLocks noChangeArrowheads="1"/>
            </p:cNvSpPr>
            <p:nvPr/>
          </p:nvSpPr>
          <p:spPr bwMode="auto">
            <a:xfrm>
              <a:off x="1739" y="2040"/>
              <a:ext cx="12335" cy="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7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问题：</a:t>
              </a:r>
              <a:r>
                <a:rPr lang="zh-CN" altLang="en-US" sz="2700" b="1" dirty="0">
                  <a:solidFill>
                    <a:prstClr val="black"/>
                  </a:solidFill>
                  <a:ea typeface="楷体" panose="02010609060101010101" pitchFamily="49" charset="-122"/>
                </a:rPr>
                <a:t>找出</a:t>
              </a:r>
              <a:r>
                <a:rPr lang="zh-CN" altLang="en-US" sz="2700" dirty="0">
                  <a:solidFill>
                    <a:prstClr val="black"/>
                  </a:solidFill>
                  <a:ea typeface="楷体" panose="02010609060101010101" pitchFamily="49" charset="-122"/>
                </a:rPr>
                <a:t>12</a:t>
              </a:r>
              <a:r>
                <a:rPr lang="zh-CN" altLang="en-US" sz="2700" b="1" dirty="0">
                  <a:solidFill>
                    <a:prstClr val="black"/>
                  </a:solidFill>
                  <a:ea typeface="楷体" panose="02010609060101010101" pitchFamily="49" charset="-122"/>
                </a:rPr>
                <a:t>和</a:t>
              </a:r>
              <a:r>
                <a:rPr lang="zh-CN" altLang="en-US" sz="2700" dirty="0">
                  <a:solidFill>
                    <a:prstClr val="black"/>
                  </a:solidFill>
                  <a:ea typeface="楷体" panose="02010609060101010101" pitchFamily="49" charset="-122"/>
                </a:rPr>
                <a:t>18</a:t>
              </a:r>
              <a:r>
                <a:rPr lang="zh-CN" altLang="en-US" sz="2700" b="1" dirty="0">
                  <a:solidFill>
                    <a:prstClr val="black"/>
                  </a:solidFill>
                  <a:ea typeface="楷体" panose="02010609060101010101" pitchFamily="49" charset="-122"/>
                </a:rPr>
                <a:t>的全部因数。</a:t>
              </a:r>
              <a:endParaRPr lang="zh-CN" altLang="en-US" sz="2700" dirty="0">
                <a:solidFill>
                  <a:prstClr val="black"/>
                </a:solidFill>
                <a:ea typeface="楷体" panose="02010609060101010101" pitchFamily="49" charset="-122"/>
              </a:endParaRPr>
            </a:p>
          </p:txBody>
        </p:sp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305010" y="2617394"/>
            <a:ext cx="2667000" cy="112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_GB2312" pitchFamily="49" charset="-122"/>
              </a:rPr>
              <a:t>12</a:t>
            </a:r>
            <a:r>
              <a:rPr lang="zh-CN" altLang="en-US" sz="2100" b="1" dirty="0">
                <a:solidFill>
                  <a:prstClr val="black"/>
                </a:solidFill>
                <a:ea typeface="楷体_GB2312" pitchFamily="49" charset="-122"/>
              </a:rPr>
              <a:t>＝（　）</a:t>
            </a:r>
            <a:r>
              <a:rPr lang="en-US" altLang="zh-CN" sz="2100" b="1" dirty="0">
                <a:solidFill>
                  <a:prstClr val="black"/>
                </a:solidFill>
                <a:ea typeface="楷体_GB2312" pitchFamily="49" charset="-122"/>
              </a:rPr>
              <a:t>×</a:t>
            </a:r>
            <a:r>
              <a:rPr lang="zh-CN" altLang="en-US" sz="2100" b="1" dirty="0">
                <a:solidFill>
                  <a:prstClr val="black"/>
                </a:solidFill>
                <a:ea typeface="楷体_GB2312" pitchFamily="49" charset="-122"/>
              </a:rPr>
              <a:t>（　）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prstClr val="black"/>
                </a:solidFill>
                <a:ea typeface="楷体_GB2312" pitchFamily="49" charset="-122"/>
              </a:rPr>
              <a:t>    ＝（　）</a:t>
            </a:r>
            <a:r>
              <a:rPr lang="en-US" altLang="zh-CN" sz="2100" b="1" dirty="0">
                <a:solidFill>
                  <a:prstClr val="black"/>
                </a:solidFill>
                <a:ea typeface="楷体_GB2312" pitchFamily="49" charset="-122"/>
              </a:rPr>
              <a:t>×</a:t>
            </a:r>
            <a:r>
              <a:rPr lang="zh-CN" altLang="en-US" sz="2100" b="1" dirty="0">
                <a:solidFill>
                  <a:prstClr val="black"/>
                </a:solidFill>
                <a:ea typeface="楷体_GB2312" pitchFamily="49" charset="-122"/>
              </a:rPr>
              <a:t>（　）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prstClr val="black"/>
                </a:solidFill>
                <a:ea typeface="楷体_GB2312" pitchFamily="49" charset="-122"/>
              </a:rPr>
              <a:t>    ＝（　）</a:t>
            </a:r>
            <a:r>
              <a:rPr lang="en-US" altLang="zh-CN" sz="2100" b="1" dirty="0">
                <a:solidFill>
                  <a:prstClr val="black"/>
                </a:solidFill>
                <a:ea typeface="楷体_GB2312" pitchFamily="49" charset="-122"/>
              </a:rPr>
              <a:t>×</a:t>
            </a:r>
            <a:r>
              <a:rPr lang="zh-CN" altLang="en-US" sz="2100" b="1" dirty="0">
                <a:solidFill>
                  <a:prstClr val="black"/>
                </a:solidFill>
                <a:ea typeface="楷体_GB2312" pitchFamily="49" charset="-122"/>
              </a:rPr>
              <a:t>（　）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4787369" y="2491844"/>
            <a:ext cx="2944415" cy="112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_GB2312" pitchFamily="49" charset="-122"/>
              </a:rPr>
              <a:t>18</a:t>
            </a:r>
            <a:r>
              <a:rPr lang="zh-CN" altLang="en-US" sz="2100" b="1" dirty="0">
                <a:solidFill>
                  <a:prstClr val="black"/>
                </a:solidFill>
                <a:ea typeface="楷体_GB2312" pitchFamily="49" charset="-122"/>
              </a:rPr>
              <a:t>＝（　）</a:t>
            </a:r>
            <a:r>
              <a:rPr lang="en-US" altLang="zh-CN" sz="2100" b="1" dirty="0">
                <a:solidFill>
                  <a:prstClr val="black"/>
                </a:solidFill>
                <a:ea typeface="楷体_GB2312" pitchFamily="49" charset="-122"/>
              </a:rPr>
              <a:t>×</a:t>
            </a:r>
            <a:r>
              <a:rPr lang="zh-CN" altLang="en-US" sz="2100" b="1" dirty="0">
                <a:solidFill>
                  <a:prstClr val="black"/>
                </a:solidFill>
                <a:ea typeface="楷体_GB2312" pitchFamily="49" charset="-122"/>
              </a:rPr>
              <a:t>（　）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prstClr val="black"/>
                </a:solidFill>
                <a:ea typeface="楷体_GB2312" pitchFamily="49" charset="-122"/>
              </a:rPr>
              <a:t>    ＝（　）</a:t>
            </a:r>
            <a:r>
              <a:rPr lang="en-US" altLang="zh-CN" sz="2100" b="1" dirty="0">
                <a:solidFill>
                  <a:prstClr val="black"/>
                </a:solidFill>
                <a:ea typeface="楷体_GB2312" pitchFamily="49" charset="-122"/>
              </a:rPr>
              <a:t>×</a:t>
            </a:r>
            <a:r>
              <a:rPr lang="zh-CN" altLang="en-US" sz="2100" b="1" dirty="0">
                <a:solidFill>
                  <a:prstClr val="black"/>
                </a:solidFill>
                <a:ea typeface="楷体_GB2312" pitchFamily="49" charset="-122"/>
              </a:rPr>
              <a:t>（　）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prstClr val="black"/>
                </a:solidFill>
                <a:ea typeface="楷体_GB2312" pitchFamily="49" charset="-122"/>
              </a:rPr>
              <a:t>    ＝（　）</a:t>
            </a:r>
            <a:r>
              <a:rPr lang="en-US" altLang="zh-CN" sz="2100" b="1" dirty="0">
                <a:solidFill>
                  <a:prstClr val="black"/>
                </a:solidFill>
                <a:ea typeface="楷体_GB2312" pitchFamily="49" charset="-122"/>
              </a:rPr>
              <a:t>×</a:t>
            </a:r>
            <a:r>
              <a:rPr lang="zh-CN" altLang="en-US" sz="2100" b="1" dirty="0">
                <a:solidFill>
                  <a:prstClr val="black"/>
                </a:solidFill>
                <a:ea typeface="楷体_GB2312" pitchFamily="49" charset="-122"/>
              </a:rPr>
              <a:t>（　）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2193216" y="2638825"/>
            <a:ext cx="1587103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1           12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2193216" y="2987678"/>
            <a:ext cx="1587103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2            6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2193216" y="3336531"/>
            <a:ext cx="1587103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3            4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5676765" y="2506131"/>
            <a:ext cx="1587104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1           18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5676765" y="2862128"/>
            <a:ext cx="1587104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2            9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5676765" y="3210981"/>
            <a:ext cx="1587104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3            6</a:t>
            </a:r>
          </a:p>
        </p:txBody>
      </p:sp>
      <p:grpSp>
        <p:nvGrpSpPr>
          <p:cNvPr id="22" name="组合 28"/>
          <p:cNvGrpSpPr/>
          <p:nvPr/>
        </p:nvGrpSpPr>
        <p:grpSpPr bwMode="auto">
          <a:xfrm>
            <a:off x="1554597" y="1351225"/>
            <a:ext cx="4838700" cy="1014413"/>
            <a:chOff x="903" y="1500"/>
            <a:chExt cx="10157" cy="2130"/>
          </a:xfrm>
        </p:grpSpPr>
        <p:sp>
          <p:nvSpPr>
            <p:cNvPr id="23" name="圆角矩形标注 22"/>
            <p:cNvSpPr/>
            <p:nvPr/>
          </p:nvSpPr>
          <p:spPr>
            <a:xfrm>
              <a:off x="2745" y="1892"/>
              <a:ext cx="8315" cy="1418"/>
            </a:xfrm>
            <a:prstGeom prst="wedgeRoundRectCallout">
              <a:avLst>
                <a:gd name="adj1" fmla="val -54573"/>
                <a:gd name="adj2" fmla="val -15644"/>
                <a:gd name="adj3" fmla="val 16667"/>
              </a:avLst>
            </a:prstGeom>
            <a:solidFill>
              <a:srgbClr val="F79646">
                <a:lumMod val="20000"/>
                <a:lumOff val="80000"/>
              </a:srgbClr>
            </a:solidFill>
            <a:ln w="15875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sz="2100" b="1" kern="0" noProof="1">
                  <a:solidFill>
                    <a:prstClr val="black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两个自然数的乘积等于</a:t>
              </a:r>
              <a:r>
                <a:rPr lang="zh-CN" altLang="en-US" sz="2100" b="1" kern="0" noProof="1">
                  <a:solidFill>
                    <a:prstClr val="black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某个数</a:t>
              </a:r>
              <a:r>
                <a:rPr sz="2100" b="1" kern="0" noProof="1">
                  <a:solidFill>
                    <a:prstClr val="black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，那</a:t>
              </a:r>
              <a:r>
                <a:rPr lang="zh-CN" altLang="en-US" sz="2100" b="1" kern="0" noProof="1">
                  <a:solidFill>
                    <a:prstClr val="black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这</a:t>
              </a:r>
              <a:r>
                <a:rPr sz="2100" b="1" kern="0" noProof="1">
                  <a:solidFill>
                    <a:prstClr val="black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两个数就是</a:t>
              </a:r>
              <a:r>
                <a:rPr lang="zh-CN" altLang="en-US" sz="2100" b="1" kern="0" noProof="1">
                  <a:solidFill>
                    <a:prstClr val="black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这个数</a:t>
              </a:r>
              <a:r>
                <a:rPr sz="2100" b="1" kern="0" noProof="1">
                  <a:solidFill>
                    <a:prstClr val="black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的因数。</a:t>
              </a:r>
            </a:p>
          </p:txBody>
        </p:sp>
        <p:pic>
          <p:nvPicPr>
            <p:cNvPr id="24" name="图片 1" descr="16男孩 女孩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03" y="1500"/>
              <a:ext cx="1515" cy="2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6686" y="216633"/>
            <a:ext cx="1369606" cy="4385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24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知识讲解</a:t>
            </a:r>
          </a:p>
        </p:txBody>
      </p:sp>
      <p:grpSp>
        <p:nvGrpSpPr>
          <p:cNvPr id="3" name="组合 15"/>
          <p:cNvGrpSpPr/>
          <p:nvPr/>
        </p:nvGrpSpPr>
        <p:grpSpPr bwMode="auto">
          <a:xfrm>
            <a:off x="1007022" y="655213"/>
            <a:ext cx="856059" cy="844154"/>
            <a:chOff x="7546" y="2101"/>
            <a:chExt cx="1798" cy="177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546" y="2101"/>
              <a:ext cx="1799" cy="1772"/>
            </a:xfrm>
            <a:prstGeom prst="snip2SameRect">
              <a:avLst/>
            </a:prstGeom>
          </p:spPr>
        </p:pic>
        <p:pic>
          <p:nvPicPr>
            <p:cNvPr id="5" name="图片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719" y="2101"/>
              <a:ext cx="60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870225" y="905245"/>
            <a:ext cx="6262328" cy="51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ea typeface="楷体" panose="02010609060101010101" pitchFamily="49" charset="-122"/>
              </a:rPr>
              <a:t>你还能用别的方法找出</a:t>
            </a:r>
            <a:r>
              <a:rPr lang="en-US" altLang="zh-CN" sz="2400" dirty="0">
                <a:solidFill>
                  <a:prstClr val="black"/>
                </a:solidFill>
                <a:ea typeface="楷体" panose="02010609060101010101" pitchFamily="49" charset="-122"/>
              </a:rPr>
              <a:t>12</a:t>
            </a:r>
            <a:r>
              <a:rPr lang="zh-CN" altLang="en-US" sz="2400" b="1" dirty="0">
                <a:solidFill>
                  <a:prstClr val="black"/>
                </a:solidFill>
                <a:ea typeface="楷体" panose="02010609060101010101" pitchFamily="49" charset="-122"/>
              </a:rPr>
              <a:t>和</a:t>
            </a:r>
            <a:r>
              <a:rPr lang="en-US" altLang="zh-CN" sz="2400" dirty="0">
                <a:solidFill>
                  <a:prstClr val="black"/>
                </a:solidFill>
                <a:ea typeface="楷体" panose="02010609060101010101" pitchFamily="49" charset="-122"/>
              </a:rPr>
              <a:t>18</a:t>
            </a:r>
            <a:r>
              <a:rPr lang="zh-CN" altLang="en-US" sz="2400" b="1" dirty="0">
                <a:solidFill>
                  <a:prstClr val="black"/>
                </a:solidFill>
                <a:ea typeface="楷体" panose="02010609060101010101" pitchFamily="49" charset="-122"/>
              </a:rPr>
              <a:t>的因数吗？</a:t>
            </a:r>
          </a:p>
        </p:txBody>
      </p:sp>
      <p:grpSp>
        <p:nvGrpSpPr>
          <p:cNvPr id="7" name="组合 6"/>
          <p:cNvGrpSpPr/>
          <p:nvPr/>
        </p:nvGrpSpPr>
        <p:grpSpPr bwMode="auto">
          <a:xfrm flipH="1">
            <a:off x="423237" y="1419357"/>
            <a:ext cx="3916563" cy="970359"/>
            <a:chOff x="968" y="6128"/>
            <a:chExt cx="8216" cy="2037"/>
          </a:xfrm>
        </p:grpSpPr>
        <p:pic>
          <p:nvPicPr>
            <p:cNvPr id="8" name="图片 9" descr="1-10女孩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8" y="6128"/>
              <a:ext cx="2008" cy="2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圆角矩形标注 8"/>
            <p:cNvSpPr/>
            <p:nvPr/>
          </p:nvSpPr>
          <p:spPr>
            <a:xfrm>
              <a:off x="3539" y="6476"/>
              <a:ext cx="5645" cy="1450"/>
            </a:xfrm>
            <a:prstGeom prst="wedgeRoundRectCallout">
              <a:avLst>
                <a:gd name="adj1" fmla="val -56821"/>
                <a:gd name="adj2" fmla="val -17171"/>
                <a:gd name="adj3" fmla="val 16667"/>
              </a:avLst>
            </a:prstGeom>
            <a:solidFill>
              <a:srgbClr val="F79646">
                <a:lumMod val="20000"/>
                <a:lumOff val="80000"/>
              </a:srgbClr>
            </a:solidFill>
            <a:ln w="15875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100" kern="0" noProof="1">
                  <a:solidFill>
                    <a:prstClr val="black"/>
                  </a:solidFill>
                  <a:latin typeface="Arial" panose="020B0604020202020204" pitchFamily="34" charset="0"/>
                  <a:ea typeface="楷体" panose="02010609060101010101" pitchFamily="49" charset="-122"/>
                  <a:sym typeface="+mn-ea"/>
                </a:rPr>
                <a:t>12</a:t>
              </a:r>
              <a:r>
                <a:rPr lang="zh-CN" altLang="en-US" sz="2100" kern="0" noProof="1">
                  <a:solidFill>
                    <a:prstClr val="black"/>
                  </a:solidFill>
                  <a:latin typeface="Arial" panose="020B0604020202020204" pitchFamily="34" charset="0"/>
                  <a:ea typeface="楷体" panose="02010609060101010101" pitchFamily="49" charset="-122"/>
                  <a:sym typeface="+mn-ea"/>
                </a:rPr>
                <a:t>÷</a:t>
              </a:r>
              <a:r>
                <a:rPr lang="en-US" altLang="zh-CN" sz="2100" kern="0" noProof="1">
                  <a:solidFill>
                    <a:prstClr val="black"/>
                  </a:solidFill>
                  <a:latin typeface="Arial" panose="020B0604020202020204" pitchFamily="34" charset="0"/>
                  <a:ea typeface="楷体" panose="02010609060101010101" pitchFamily="49" charset="-122"/>
                  <a:sym typeface="+mn-ea"/>
                </a:rPr>
                <a:t>1=12</a:t>
              </a:r>
              <a:r>
                <a:rPr lang="zh-CN" altLang="en-US" sz="2100" b="1" kern="0" noProof="1">
                  <a:solidFill>
                    <a:prstClr val="black"/>
                  </a:solidFill>
                  <a:latin typeface="Arial" panose="020B0604020202020204" pitchFamily="34" charset="0"/>
                  <a:ea typeface="楷体" panose="02010609060101010101" pitchFamily="49" charset="-122"/>
                  <a:sym typeface="+mn-ea"/>
                </a:rPr>
                <a:t>，那</a:t>
              </a:r>
              <a:r>
                <a:rPr lang="en-US" altLang="zh-CN" sz="2100" kern="0" noProof="1">
                  <a:solidFill>
                    <a:prstClr val="black"/>
                  </a:solidFill>
                  <a:latin typeface="Arial" panose="020B0604020202020204" pitchFamily="34" charset="0"/>
                  <a:ea typeface="楷体" panose="02010609060101010101" pitchFamily="49" charset="-122"/>
                  <a:sym typeface="+mn-ea"/>
                </a:rPr>
                <a:t>1</a:t>
              </a:r>
              <a:r>
                <a:rPr lang="zh-CN" altLang="en-US" sz="2100" b="1" kern="0" noProof="1">
                  <a:solidFill>
                    <a:prstClr val="black"/>
                  </a:solidFill>
                  <a:latin typeface="Arial" panose="020B0604020202020204" pitchFamily="34" charset="0"/>
                  <a:ea typeface="楷体" panose="02010609060101010101" pitchFamily="49" charset="-122"/>
                  <a:sym typeface="+mn-ea"/>
                </a:rPr>
                <a:t>和</a:t>
              </a:r>
              <a:r>
                <a:rPr lang="en-US" altLang="zh-CN" sz="2100" kern="0" noProof="1">
                  <a:solidFill>
                    <a:prstClr val="black"/>
                  </a:solidFill>
                  <a:latin typeface="Arial" panose="020B0604020202020204" pitchFamily="34" charset="0"/>
                  <a:ea typeface="楷体" panose="02010609060101010101" pitchFamily="49" charset="-122"/>
                  <a:sym typeface="+mn-ea"/>
                </a:rPr>
                <a:t>12</a:t>
              </a:r>
              <a:r>
                <a:rPr lang="zh-CN" altLang="en-US" sz="2100" b="1" kern="0" noProof="1">
                  <a:solidFill>
                    <a:prstClr val="black"/>
                  </a:solidFill>
                  <a:latin typeface="Arial" panose="020B0604020202020204" pitchFamily="34" charset="0"/>
                  <a:ea typeface="楷体" panose="02010609060101010101" pitchFamily="49" charset="-122"/>
                  <a:sym typeface="+mn-ea"/>
                </a:rPr>
                <a:t>就是</a:t>
              </a:r>
              <a:r>
                <a:rPr lang="en-US" altLang="zh-CN" sz="2100" kern="0" noProof="1">
                  <a:solidFill>
                    <a:prstClr val="black"/>
                  </a:solidFill>
                  <a:latin typeface="Arial" panose="020B0604020202020204" pitchFamily="34" charset="0"/>
                  <a:ea typeface="楷体" panose="02010609060101010101" pitchFamily="49" charset="-122"/>
                  <a:sym typeface="+mn-ea"/>
                </a:rPr>
                <a:t>12</a:t>
              </a:r>
              <a:r>
                <a:rPr lang="zh-CN" altLang="en-US" sz="2100" b="1" kern="0" noProof="1">
                  <a:solidFill>
                    <a:prstClr val="black"/>
                  </a:solidFill>
                  <a:latin typeface="Arial" panose="020B0604020202020204" pitchFamily="34" charset="0"/>
                  <a:ea typeface="楷体" panose="02010609060101010101" pitchFamily="49" charset="-122"/>
                  <a:sym typeface="+mn-ea"/>
                </a:rPr>
                <a:t>的因数</a:t>
              </a:r>
              <a:r>
                <a:rPr lang="en-US" altLang="zh-CN" sz="2100" b="1" kern="0" noProof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……</a:t>
              </a:r>
            </a:p>
          </p:txBody>
        </p:sp>
      </p:grpSp>
      <p:sp>
        <p:nvSpPr>
          <p:cNvPr id="10" name="椭圆 9"/>
          <p:cNvSpPr/>
          <p:nvPr/>
        </p:nvSpPr>
        <p:spPr>
          <a:xfrm>
            <a:off x="1426975" y="2513835"/>
            <a:ext cx="2264569" cy="1025128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 dirty="0">
              <a:solidFill>
                <a:prstClr val="white"/>
              </a:solidFill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1882984" y="3587779"/>
            <a:ext cx="1403747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prstClr val="black"/>
                </a:solidFill>
                <a:ea typeface="楷体" panose="02010609060101010101" pitchFamily="49" charset="-122"/>
              </a:rPr>
              <a:t>12</a:t>
            </a:r>
            <a:r>
              <a:rPr lang="zh-CN" altLang="en-US" sz="2100" b="1">
                <a:solidFill>
                  <a:prstClr val="black"/>
                </a:solidFill>
                <a:ea typeface="楷体" panose="02010609060101010101" pitchFamily="49" charset="-122"/>
              </a:rPr>
              <a:t>的因数</a:t>
            </a:r>
          </a:p>
        </p:txBody>
      </p:sp>
      <p:sp>
        <p:nvSpPr>
          <p:cNvPr id="12" name="椭圆 11"/>
          <p:cNvSpPr/>
          <p:nvPr/>
        </p:nvSpPr>
        <p:spPr>
          <a:xfrm>
            <a:off x="5216735" y="2512644"/>
            <a:ext cx="2264569" cy="1026319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 dirty="0">
              <a:solidFill>
                <a:prstClr val="white"/>
              </a:solidFill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13" name="TextBox 29"/>
          <p:cNvSpPr txBox="1">
            <a:spLocks noChangeArrowheads="1"/>
          </p:cNvSpPr>
          <p:nvPr/>
        </p:nvSpPr>
        <p:spPr bwMode="auto">
          <a:xfrm>
            <a:off x="5595354" y="3538963"/>
            <a:ext cx="1403747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prstClr val="black"/>
                </a:solidFill>
                <a:ea typeface="楷体" panose="02010609060101010101" pitchFamily="49" charset="-122"/>
              </a:rPr>
              <a:t>18</a:t>
            </a:r>
            <a:r>
              <a:rPr lang="zh-CN" altLang="en-US" sz="2100" b="1">
                <a:solidFill>
                  <a:prstClr val="black"/>
                </a:solidFill>
                <a:ea typeface="楷体" panose="02010609060101010101" pitchFamily="49" charset="-122"/>
              </a:rPr>
              <a:t>的因数</a:t>
            </a:r>
          </a:p>
        </p:txBody>
      </p:sp>
      <p:sp>
        <p:nvSpPr>
          <p:cNvPr id="14" name="TextBox 30"/>
          <p:cNvSpPr txBox="1">
            <a:spLocks noChangeArrowheads="1"/>
          </p:cNvSpPr>
          <p:nvPr/>
        </p:nvSpPr>
        <p:spPr bwMode="auto">
          <a:xfrm>
            <a:off x="1813928" y="2657900"/>
            <a:ext cx="365522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1,</a:t>
            </a:r>
            <a:endParaRPr lang="zh-CN" altLang="en-US" sz="21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2138969" y="2645995"/>
            <a:ext cx="598885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12</a:t>
            </a:r>
            <a:endParaRPr lang="zh-CN" altLang="en-US" sz="21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16" name="TextBox 34"/>
          <p:cNvSpPr txBox="1">
            <a:spLocks noChangeArrowheads="1"/>
          </p:cNvSpPr>
          <p:nvPr/>
        </p:nvSpPr>
        <p:spPr bwMode="auto">
          <a:xfrm>
            <a:off x="1827025" y="3038901"/>
            <a:ext cx="365522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2,</a:t>
            </a:r>
            <a:endParaRPr lang="zh-CN" altLang="en-US" sz="21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2229456" y="3038901"/>
            <a:ext cx="598885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6</a:t>
            </a:r>
            <a:endParaRPr lang="zh-CN" altLang="en-US" sz="21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2822388" y="2823398"/>
            <a:ext cx="365522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3,</a:t>
            </a:r>
            <a:endParaRPr lang="zh-CN" altLang="en-US" sz="21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19" name="TextBox 37"/>
          <p:cNvSpPr txBox="1">
            <a:spLocks noChangeArrowheads="1"/>
          </p:cNvSpPr>
          <p:nvPr/>
        </p:nvSpPr>
        <p:spPr bwMode="auto">
          <a:xfrm>
            <a:off x="3147428" y="2823398"/>
            <a:ext cx="600075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4</a:t>
            </a:r>
            <a:endParaRPr lang="zh-CN" altLang="en-US" sz="21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20" name="TextBox 38"/>
          <p:cNvSpPr txBox="1">
            <a:spLocks noChangeArrowheads="1"/>
          </p:cNvSpPr>
          <p:nvPr/>
        </p:nvSpPr>
        <p:spPr bwMode="auto">
          <a:xfrm>
            <a:off x="5509629" y="2598370"/>
            <a:ext cx="365522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1,</a:t>
            </a:r>
            <a:endParaRPr lang="zh-CN" altLang="en-US" sz="21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5834669" y="2587654"/>
            <a:ext cx="598884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18</a:t>
            </a:r>
            <a:endParaRPr lang="zh-CN" altLang="en-US" sz="21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22" name="TextBox 40"/>
          <p:cNvSpPr txBox="1">
            <a:spLocks noChangeArrowheads="1"/>
          </p:cNvSpPr>
          <p:nvPr/>
        </p:nvSpPr>
        <p:spPr bwMode="auto">
          <a:xfrm>
            <a:off x="5522725" y="2980559"/>
            <a:ext cx="365522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2,</a:t>
            </a:r>
            <a:endParaRPr lang="zh-CN" altLang="en-US" sz="21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23" name="TextBox 41"/>
          <p:cNvSpPr txBox="1">
            <a:spLocks noChangeArrowheads="1"/>
          </p:cNvSpPr>
          <p:nvPr/>
        </p:nvSpPr>
        <p:spPr bwMode="auto">
          <a:xfrm>
            <a:off x="5925157" y="2980559"/>
            <a:ext cx="598884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9</a:t>
            </a:r>
            <a:endParaRPr lang="zh-CN" altLang="en-US" sz="21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24" name="TextBox 42"/>
          <p:cNvSpPr txBox="1">
            <a:spLocks noChangeArrowheads="1"/>
          </p:cNvSpPr>
          <p:nvPr/>
        </p:nvSpPr>
        <p:spPr bwMode="auto">
          <a:xfrm>
            <a:off x="6485941" y="2805538"/>
            <a:ext cx="365522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3,</a:t>
            </a:r>
            <a:endParaRPr lang="zh-CN" altLang="en-US" sz="21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25" name="TextBox 43"/>
          <p:cNvSpPr txBox="1">
            <a:spLocks noChangeArrowheads="1"/>
          </p:cNvSpPr>
          <p:nvPr/>
        </p:nvSpPr>
        <p:spPr bwMode="auto">
          <a:xfrm>
            <a:off x="6810982" y="2805538"/>
            <a:ext cx="598884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6</a:t>
            </a:r>
            <a:endParaRPr lang="zh-CN" altLang="en-US" sz="21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pic>
        <p:nvPicPr>
          <p:cNvPr id="26" name="图片 1" descr="16男孩 女孩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9720" y="1503682"/>
            <a:ext cx="721519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圆角矩形标注 28"/>
          <p:cNvSpPr/>
          <p:nvPr/>
        </p:nvSpPr>
        <p:spPr>
          <a:xfrm flipH="1">
            <a:off x="5441632" y="1665446"/>
            <a:ext cx="2690813" cy="690563"/>
          </a:xfrm>
          <a:prstGeom prst="wedgeRoundRectCallout">
            <a:avLst>
              <a:gd name="adj1" fmla="val 59132"/>
              <a:gd name="adj2" fmla="val -21517"/>
              <a:gd name="adj3" fmla="val 16667"/>
            </a:avLst>
          </a:prstGeom>
          <a:solidFill>
            <a:srgbClr val="F79646">
              <a:lumMod val="20000"/>
              <a:lumOff val="80000"/>
            </a:srgbClr>
          </a:solidFill>
          <a:ln w="15875" cap="flat" cmpd="sng" algn="ctr">
            <a:solidFill>
              <a:srgbClr val="F79646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100" kern="0" noProof="1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sym typeface="+mn-ea"/>
              </a:rPr>
              <a:t>18</a:t>
            </a:r>
            <a:r>
              <a:rPr lang="zh-CN" altLang="en-US" sz="2100" kern="0" noProof="1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sym typeface="+mn-ea"/>
              </a:rPr>
              <a:t>÷</a:t>
            </a:r>
            <a:r>
              <a:rPr lang="en-US" altLang="zh-CN" sz="2100" kern="0" noProof="1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sym typeface="+mn-ea"/>
              </a:rPr>
              <a:t>1=18</a:t>
            </a:r>
            <a:r>
              <a:rPr lang="zh-CN" altLang="en-US" sz="2100" b="1" kern="0" noProof="1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sym typeface="+mn-ea"/>
              </a:rPr>
              <a:t>，那</a:t>
            </a:r>
            <a:r>
              <a:rPr lang="en-US" altLang="zh-CN" sz="2100" kern="0" noProof="1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sym typeface="+mn-ea"/>
              </a:rPr>
              <a:t>1</a:t>
            </a:r>
            <a:r>
              <a:rPr lang="zh-CN" altLang="en-US" sz="2100" b="1" kern="0" noProof="1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sym typeface="+mn-ea"/>
              </a:rPr>
              <a:t>和</a:t>
            </a:r>
            <a:r>
              <a:rPr lang="en-US" altLang="zh-CN" sz="2100" kern="0" noProof="1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sym typeface="+mn-ea"/>
              </a:rPr>
              <a:t>18</a:t>
            </a:r>
            <a:r>
              <a:rPr lang="zh-CN" altLang="en-US" sz="2100" b="1" kern="0" noProof="1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sym typeface="+mn-ea"/>
              </a:rPr>
              <a:t>就是</a:t>
            </a:r>
            <a:r>
              <a:rPr lang="en-US" altLang="zh-CN" sz="2100" kern="0" noProof="1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sym typeface="+mn-ea"/>
              </a:rPr>
              <a:t>18</a:t>
            </a:r>
            <a:r>
              <a:rPr lang="zh-CN" altLang="en-US" sz="2100" b="1" kern="0" noProof="1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sym typeface="+mn-ea"/>
              </a:rPr>
              <a:t>的因数</a:t>
            </a:r>
            <a:r>
              <a:rPr lang="en-US" altLang="zh-CN" sz="2100" b="1" kern="0" noProof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/>
          <p:cNvSpPr/>
          <p:nvPr/>
        </p:nvSpPr>
        <p:spPr>
          <a:xfrm>
            <a:off x="5820252" y="1963579"/>
            <a:ext cx="269081" cy="37433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4534377" y="2125980"/>
            <a:ext cx="269081" cy="37433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1760221" y="2138839"/>
            <a:ext cx="269081" cy="37433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357789" y="1747361"/>
            <a:ext cx="269081" cy="37433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357789" y="2134076"/>
            <a:ext cx="269081" cy="37433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4437222" y="1728787"/>
            <a:ext cx="269081" cy="37433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454492" y="1963579"/>
            <a:ext cx="269081" cy="374333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353151" y="1892618"/>
            <a:ext cx="291465" cy="356235"/>
          </a:xfrm>
          <a:prstGeom prst="ellipse">
            <a:avLst/>
          </a:prstGeom>
          <a:solidFill>
            <a:schemeClr val="accent4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926686" y="216633"/>
            <a:ext cx="1369606" cy="4385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24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知识讲解</a:t>
            </a:r>
          </a:p>
        </p:txBody>
      </p:sp>
      <p:grpSp>
        <p:nvGrpSpPr>
          <p:cNvPr id="3" name="组合 13"/>
          <p:cNvGrpSpPr/>
          <p:nvPr/>
        </p:nvGrpSpPr>
        <p:grpSpPr bwMode="auto">
          <a:xfrm>
            <a:off x="790194" y="691001"/>
            <a:ext cx="5924550" cy="507807"/>
            <a:chOff x="1163" y="2128"/>
            <a:chExt cx="12440" cy="1063"/>
          </a:xfrm>
        </p:grpSpPr>
        <p:grpSp>
          <p:nvGrpSpPr>
            <p:cNvPr id="4" name="Group 36"/>
            <p:cNvGrpSpPr/>
            <p:nvPr/>
          </p:nvGrpSpPr>
          <p:grpSpPr bwMode="auto">
            <a:xfrm>
              <a:off x="1163" y="2234"/>
              <a:ext cx="626" cy="585"/>
              <a:chOff x="0" y="0"/>
              <a:chExt cx="739775" cy="690562"/>
            </a:xfrm>
            <a:solidFill>
              <a:srgbClr val="FFC000"/>
            </a:solidFill>
          </p:grpSpPr>
          <p:sp>
            <p:nvSpPr>
              <p:cNvPr id="6" name="Freeform 876"/>
              <p:cNvSpPr>
                <a:spLocks noChangeArrowheads="1"/>
              </p:cNvSpPr>
              <p:nvPr/>
            </p:nvSpPr>
            <p:spPr bwMode="auto">
              <a:xfrm>
                <a:off x="608013" y="71437"/>
                <a:ext cx="115888" cy="101600"/>
              </a:xfrm>
              <a:custGeom>
                <a:avLst/>
                <a:gdLst>
                  <a:gd name="T0" fmla="*/ 27951438 w 31"/>
                  <a:gd name="T1" fmla="*/ 353996978 h 27"/>
                  <a:gd name="T2" fmla="*/ 27951438 w 31"/>
                  <a:gd name="T3" fmla="*/ 382317037 h 27"/>
                  <a:gd name="T4" fmla="*/ 55899138 w 31"/>
                  <a:gd name="T5" fmla="*/ 382317037 h 27"/>
                  <a:gd name="T6" fmla="*/ 391301439 w 31"/>
                  <a:gd name="T7" fmla="*/ 127440267 h 27"/>
                  <a:gd name="T8" fmla="*/ 419252877 w 31"/>
                  <a:gd name="T9" fmla="*/ 84960178 h 27"/>
                  <a:gd name="T10" fmla="*/ 419252877 w 31"/>
                  <a:gd name="T11" fmla="*/ 42480089 h 27"/>
                  <a:gd name="T12" fmla="*/ 321424714 w 31"/>
                  <a:gd name="T13" fmla="*/ 14160030 h 27"/>
                  <a:gd name="T14" fmla="*/ 0 w 31"/>
                  <a:gd name="T15" fmla="*/ 254876770 h 27"/>
                  <a:gd name="T16" fmla="*/ 13973850 w 31"/>
                  <a:gd name="T17" fmla="*/ 283196830 h 27"/>
                  <a:gd name="T18" fmla="*/ 27951438 w 31"/>
                  <a:gd name="T19" fmla="*/ 353996978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27"/>
                  <a:gd name="T32" fmla="*/ 31 w 31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27">
                    <a:moveTo>
                      <a:pt x="2" y="25"/>
                    </a:moveTo>
                    <a:cubicBezTo>
                      <a:pt x="2" y="26"/>
                      <a:pt x="2" y="26"/>
                      <a:pt x="2" y="27"/>
                    </a:cubicBezTo>
                    <a:cubicBezTo>
                      <a:pt x="3" y="27"/>
                      <a:pt x="3" y="27"/>
                      <a:pt x="4" y="27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9" y="9"/>
                      <a:pt x="30" y="7"/>
                      <a:pt x="30" y="6"/>
                    </a:cubicBezTo>
                    <a:cubicBezTo>
                      <a:pt x="31" y="5"/>
                      <a:pt x="30" y="4"/>
                      <a:pt x="30" y="3"/>
                    </a:cubicBezTo>
                    <a:cubicBezTo>
                      <a:pt x="28" y="0"/>
                      <a:pt x="25" y="0"/>
                      <a:pt x="23" y="1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9"/>
                      <a:pt x="1" y="20"/>
                    </a:cubicBezTo>
                    <a:cubicBezTo>
                      <a:pt x="1" y="22"/>
                      <a:pt x="1" y="23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noProof="1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  <p:sp>
            <p:nvSpPr>
              <p:cNvPr id="7" name="Freeform 877"/>
              <p:cNvSpPr>
                <a:spLocks noChangeArrowheads="1"/>
              </p:cNvSpPr>
              <p:nvPr/>
            </p:nvSpPr>
            <p:spPr bwMode="auto">
              <a:xfrm>
                <a:off x="612775" y="225425"/>
                <a:ext cx="127000" cy="55563"/>
              </a:xfrm>
              <a:custGeom>
                <a:avLst/>
                <a:gdLst>
                  <a:gd name="T0" fmla="*/ 460431029 w 34"/>
                  <a:gd name="T1" fmla="*/ 96046202 h 15"/>
                  <a:gd name="T2" fmla="*/ 418573324 w 34"/>
                  <a:gd name="T3" fmla="*/ 68605488 h 15"/>
                  <a:gd name="T4" fmla="*/ 13951324 w 34"/>
                  <a:gd name="T5" fmla="*/ 0 h 15"/>
                  <a:gd name="T6" fmla="*/ 13951324 w 34"/>
                  <a:gd name="T7" fmla="*/ 41164775 h 15"/>
                  <a:gd name="T8" fmla="*/ 13951324 w 34"/>
                  <a:gd name="T9" fmla="*/ 96046202 h 15"/>
                  <a:gd name="T10" fmla="*/ 0 w 34"/>
                  <a:gd name="T11" fmla="*/ 137210976 h 15"/>
                  <a:gd name="T12" fmla="*/ 390666941 w 34"/>
                  <a:gd name="T13" fmla="*/ 205816465 h 15"/>
                  <a:gd name="T14" fmla="*/ 404622000 w 34"/>
                  <a:gd name="T15" fmla="*/ 205816465 h 15"/>
                  <a:gd name="T16" fmla="*/ 474382353 w 34"/>
                  <a:gd name="T17" fmla="*/ 150931333 h 15"/>
                  <a:gd name="T18" fmla="*/ 460431029 w 34"/>
                  <a:gd name="T19" fmla="*/ 96046202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"/>
                  <a:gd name="T31" fmla="*/ 0 h 15"/>
                  <a:gd name="T32" fmla="*/ 34 w 34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" h="15">
                    <a:moveTo>
                      <a:pt x="33" y="7"/>
                    </a:moveTo>
                    <a:cubicBezTo>
                      <a:pt x="32" y="6"/>
                      <a:pt x="31" y="5"/>
                      <a:pt x="30" y="5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4"/>
                      <a:pt x="1" y="6"/>
                      <a:pt x="1" y="7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9" y="15"/>
                    </a:cubicBezTo>
                    <a:cubicBezTo>
                      <a:pt x="31" y="15"/>
                      <a:pt x="33" y="13"/>
                      <a:pt x="34" y="11"/>
                    </a:cubicBezTo>
                    <a:cubicBezTo>
                      <a:pt x="34" y="10"/>
                      <a:pt x="33" y="8"/>
                      <a:pt x="3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noProof="1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  <p:sp>
            <p:nvSpPr>
              <p:cNvPr id="8" name="Freeform 878"/>
              <p:cNvSpPr>
                <a:spLocks noChangeArrowheads="1"/>
              </p:cNvSpPr>
              <p:nvPr/>
            </p:nvSpPr>
            <p:spPr bwMode="auto">
              <a:xfrm>
                <a:off x="585788" y="304800"/>
                <a:ext cx="93663" cy="127000"/>
              </a:xfrm>
              <a:custGeom>
                <a:avLst/>
                <a:gdLst>
                  <a:gd name="T0" fmla="*/ 84218023 w 25"/>
                  <a:gd name="T1" fmla="*/ 27906382 h 34"/>
                  <a:gd name="T2" fmla="*/ 56145349 w 25"/>
                  <a:gd name="T3" fmla="*/ 0 h 34"/>
                  <a:gd name="T4" fmla="*/ 42110885 w 25"/>
                  <a:gd name="T5" fmla="*/ 41857706 h 34"/>
                  <a:gd name="T6" fmla="*/ 14038210 w 25"/>
                  <a:gd name="T7" fmla="*/ 97666735 h 34"/>
                  <a:gd name="T8" fmla="*/ 0 w 25"/>
                  <a:gd name="T9" fmla="*/ 139524441 h 34"/>
                  <a:gd name="T10" fmla="*/ 224581395 w 25"/>
                  <a:gd name="T11" fmla="*/ 446475971 h 34"/>
                  <a:gd name="T12" fmla="*/ 266692280 w 25"/>
                  <a:gd name="T13" fmla="*/ 474382353 h 34"/>
                  <a:gd name="T14" fmla="*/ 280726744 w 25"/>
                  <a:gd name="T15" fmla="*/ 474382353 h 34"/>
                  <a:gd name="T16" fmla="*/ 308799418 w 25"/>
                  <a:gd name="T17" fmla="*/ 460431029 h 34"/>
                  <a:gd name="T18" fmla="*/ 336872092 w 25"/>
                  <a:gd name="T19" fmla="*/ 418573324 h 34"/>
                  <a:gd name="T20" fmla="*/ 336872092 w 25"/>
                  <a:gd name="T21" fmla="*/ 376715618 h 34"/>
                  <a:gd name="T22" fmla="*/ 84218023 w 25"/>
                  <a:gd name="T23" fmla="*/ 27906382 h 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34"/>
                  <a:gd name="T38" fmla="*/ 25 w 25"/>
                  <a:gd name="T39" fmla="*/ 34 h 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34">
                    <a:moveTo>
                      <a:pt x="6" y="2"/>
                    </a:moveTo>
                    <a:cubicBezTo>
                      <a:pt x="6" y="1"/>
                      <a:pt x="5" y="1"/>
                      <a:pt x="4" y="0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4"/>
                      <a:pt x="2" y="6"/>
                      <a:pt x="1" y="7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8" y="34"/>
                      <a:pt x="19" y="34"/>
                    </a:cubicBezTo>
                    <a:cubicBezTo>
                      <a:pt x="19" y="34"/>
                      <a:pt x="19" y="34"/>
                      <a:pt x="20" y="34"/>
                    </a:cubicBezTo>
                    <a:cubicBezTo>
                      <a:pt x="21" y="34"/>
                      <a:pt x="22" y="34"/>
                      <a:pt x="22" y="33"/>
                    </a:cubicBezTo>
                    <a:cubicBezTo>
                      <a:pt x="24" y="33"/>
                      <a:pt x="24" y="32"/>
                      <a:pt x="24" y="30"/>
                    </a:cubicBezTo>
                    <a:cubicBezTo>
                      <a:pt x="25" y="29"/>
                      <a:pt x="24" y="28"/>
                      <a:pt x="24" y="27"/>
                    </a:cubicBezTo>
                    <a:lnTo>
                      <a:pt x="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noProof="1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  <p:sp>
            <p:nvSpPr>
              <p:cNvPr id="9" name="Freeform 879"/>
              <p:cNvSpPr>
                <a:spLocks noChangeArrowheads="1"/>
              </p:cNvSpPr>
              <p:nvPr/>
            </p:nvSpPr>
            <p:spPr bwMode="auto">
              <a:xfrm>
                <a:off x="15875" y="71437"/>
                <a:ext cx="112713" cy="101600"/>
              </a:xfrm>
              <a:custGeom>
                <a:avLst/>
                <a:gdLst>
                  <a:gd name="T0" fmla="*/ 28230849 w 30"/>
                  <a:gd name="T1" fmla="*/ 127440267 h 27"/>
                  <a:gd name="T2" fmla="*/ 381127738 w 30"/>
                  <a:gd name="T3" fmla="*/ 382317037 h 27"/>
                  <a:gd name="T4" fmla="*/ 395243163 w 30"/>
                  <a:gd name="T5" fmla="*/ 382317037 h 27"/>
                  <a:gd name="T6" fmla="*/ 395243163 w 30"/>
                  <a:gd name="T7" fmla="*/ 339836948 h 27"/>
                  <a:gd name="T8" fmla="*/ 409358588 w 30"/>
                  <a:gd name="T9" fmla="*/ 283196830 h 27"/>
                  <a:gd name="T10" fmla="*/ 423474012 w 30"/>
                  <a:gd name="T11" fmla="*/ 240716741 h 27"/>
                  <a:gd name="T12" fmla="*/ 112927155 w 30"/>
                  <a:gd name="T13" fmla="*/ 14160030 h 27"/>
                  <a:gd name="T14" fmla="*/ 14115425 w 30"/>
                  <a:gd name="T15" fmla="*/ 42480089 h 27"/>
                  <a:gd name="T16" fmla="*/ 0 w 30"/>
                  <a:gd name="T17" fmla="*/ 84960178 h 27"/>
                  <a:gd name="T18" fmla="*/ 28230849 w 30"/>
                  <a:gd name="T19" fmla="*/ 127440267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27"/>
                  <a:gd name="T32" fmla="*/ 30 w 30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27">
                    <a:moveTo>
                      <a:pt x="2" y="9"/>
                    </a:move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7" y="27"/>
                      <a:pt x="28" y="27"/>
                    </a:cubicBezTo>
                    <a:cubicBezTo>
                      <a:pt x="28" y="26"/>
                      <a:pt x="28" y="25"/>
                      <a:pt x="28" y="24"/>
                    </a:cubicBezTo>
                    <a:cubicBezTo>
                      <a:pt x="28" y="23"/>
                      <a:pt x="29" y="21"/>
                      <a:pt x="29" y="20"/>
                    </a:cubicBezTo>
                    <a:cubicBezTo>
                      <a:pt x="29" y="19"/>
                      <a:pt x="30" y="18"/>
                      <a:pt x="30" y="17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5" y="0"/>
                      <a:pt x="2" y="0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7"/>
                      <a:pt x="1" y="9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noProof="1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  <p:sp>
            <p:nvSpPr>
              <p:cNvPr id="10" name="Freeform 880"/>
              <p:cNvSpPr>
                <a:spLocks noChangeArrowheads="1"/>
              </p:cNvSpPr>
              <p:nvPr/>
            </p:nvSpPr>
            <p:spPr bwMode="auto">
              <a:xfrm>
                <a:off x="0" y="225425"/>
                <a:ext cx="120650" cy="55563"/>
              </a:xfrm>
              <a:custGeom>
                <a:avLst/>
                <a:gdLst>
                  <a:gd name="T0" fmla="*/ 454888203 w 32"/>
                  <a:gd name="T1" fmla="*/ 96046202 h 15"/>
                  <a:gd name="T2" fmla="*/ 440674125 w 32"/>
                  <a:gd name="T3" fmla="*/ 41164775 h 15"/>
                  <a:gd name="T4" fmla="*/ 440674125 w 32"/>
                  <a:gd name="T5" fmla="*/ 0 h 15"/>
                  <a:gd name="T6" fmla="*/ 56860083 w 32"/>
                  <a:gd name="T7" fmla="*/ 68605488 h 15"/>
                  <a:gd name="T8" fmla="*/ 14214078 w 32"/>
                  <a:gd name="T9" fmla="*/ 96046202 h 15"/>
                  <a:gd name="T10" fmla="*/ 0 w 32"/>
                  <a:gd name="T11" fmla="*/ 150931333 h 15"/>
                  <a:gd name="T12" fmla="*/ 71077931 w 32"/>
                  <a:gd name="T13" fmla="*/ 205816465 h 15"/>
                  <a:gd name="T14" fmla="*/ 71077931 w 32"/>
                  <a:gd name="T15" fmla="*/ 205816465 h 15"/>
                  <a:gd name="T16" fmla="*/ 454888203 w 32"/>
                  <a:gd name="T17" fmla="*/ 137210976 h 15"/>
                  <a:gd name="T18" fmla="*/ 454888203 w 32"/>
                  <a:gd name="T19" fmla="*/ 96046202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"/>
                  <a:gd name="T31" fmla="*/ 0 h 15"/>
                  <a:gd name="T32" fmla="*/ 32 w 32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" h="15">
                    <a:moveTo>
                      <a:pt x="32" y="7"/>
                    </a:moveTo>
                    <a:cubicBezTo>
                      <a:pt x="32" y="6"/>
                      <a:pt x="31" y="5"/>
                      <a:pt x="31" y="3"/>
                    </a:cubicBezTo>
                    <a:cubicBezTo>
                      <a:pt x="31" y="2"/>
                      <a:pt x="31" y="1"/>
                      <a:pt x="31" y="0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1" y="6"/>
                      <a:pt x="1" y="7"/>
                    </a:cubicBezTo>
                    <a:cubicBezTo>
                      <a:pt x="0" y="8"/>
                      <a:pt x="0" y="10"/>
                      <a:pt x="0" y="11"/>
                    </a:cubicBezTo>
                    <a:cubicBezTo>
                      <a:pt x="0" y="13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2" y="8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noProof="1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  <p:sp>
            <p:nvSpPr>
              <p:cNvPr id="11" name="Freeform 881"/>
              <p:cNvSpPr>
                <a:spLocks noChangeArrowheads="1"/>
              </p:cNvSpPr>
              <p:nvPr/>
            </p:nvSpPr>
            <p:spPr bwMode="auto">
              <a:xfrm>
                <a:off x="60325" y="307975"/>
                <a:ext cx="90488" cy="123825"/>
              </a:xfrm>
              <a:custGeom>
                <a:avLst/>
                <a:gdLst>
                  <a:gd name="T0" fmla="*/ 298523682 w 24"/>
                  <a:gd name="T1" fmla="*/ 28160807 h 33"/>
                  <a:gd name="T2" fmla="*/ 284309526 w 24"/>
                  <a:gd name="T3" fmla="*/ 0 h 33"/>
                  <a:gd name="T4" fmla="*/ 255877442 w 24"/>
                  <a:gd name="T5" fmla="*/ 14078527 h 33"/>
                  <a:gd name="T6" fmla="*/ 14214157 w 24"/>
                  <a:gd name="T7" fmla="*/ 366067975 h 33"/>
                  <a:gd name="T8" fmla="*/ 0 w 24"/>
                  <a:gd name="T9" fmla="*/ 408307309 h 33"/>
                  <a:gd name="T10" fmla="*/ 28432084 w 24"/>
                  <a:gd name="T11" fmla="*/ 450546643 h 33"/>
                  <a:gd name="T12" fmla="*/ 71078324 w 24"/>
                  <a:gd name="T13" fmla="*/ 464625170 h 33"/>
                  <a:gd name="T14" fmla="*/ 85292481 w 24"/>
                  <a:gd name="T15" fmla="*/ 464625170 h 33"/>
                  <a:gd name="T16" fmla="*/ 127938721 w 24"/>
                  <a:gd name="T17" fmla="*/ 436464364 h 33"/>
                  <a:gd name="T18" fmla="*/ 341169923 w 24"/>
                  <a:gd name="T19" fmla="*/ 140796530 h 33"/>
                  <a:gd name="T20" fmla="*/ 326955766 w 24"/>
                  <a:gd name="T21" fmla="*/ 98557195 h 33"/>
                  <a:gd name="T22" fmla="*/ 298523682 w 24"/>
                  <a:gd name="T23" fmla="*/ 28160807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33"/>
                  <a:gd name="T38" fmla="*/ 24 w 24"/>
                  <a:gd name="T39" fmla="*/ 33 h 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33">
                    <a:moveTo>
                      <a:pt x="21" y="2"/>
                    </a:move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8" y="0"/>
                      <a:pt x="18" y="1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7"/>
                      <a:pt x="0" y="28"/>
                      <a:pt x="0" y="29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3" y="33"/>
                      <a:pt x="4" y="33"/>
                      <a:pt x="5" y="33"/>
                    </a:cubicBezTo>
                    <a:cubicBezTo>
                      <a:pt x="5" y="33"/>
                      <a:pt x="5" y="33"/>
                      <a:pt x="6" y="33"/>
                    </a:cubicBezTo>
                    <a:cubicBezTo>
                      <a:pt x="7" y="33"/>
                      <a:pt x="8" y="32"/>
                      <a:pt x="9" y="31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2" y="5"/>
                      <a:pt x="21" y="4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noProof="1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  <p:sp>
            <p:nvSpPr>
              <p:cNvPr id="12" name="Freeform 882"/>
              <p:cNvSpPr>
                <a:spLocks noEditPoints="1" noChangeArrowheads="1"/>
              </p:cNvSpPr>
              <p:nvPr/>
            </p:nvSpPr>
            <p:spPr bwMode="auto">
              <a:xfrm>
                <a:off x="158750" y="0"/>
                <a:ext cx="419100" cy="506413"/>
              </a:xfrm>
              <a:custGeom>
                <a:avLst/>
                <a:gdLst>
                  <a:gd name="T0" fmla="*/ 784128616 w 112"/>
                  <a:gd name="T1" fmla="*/ 0 h 135"/>
                  <a:gd name="T2" fmla="*/ 0 w 112"/>
                  <a:gd name="T3" fmla="*/ 788008638 h 135"/>
                  <a:gd name="T4" fmla="*/ 238037574 w 112"/>
                  <a:gd name="T5" fmla="*/ 1421227453 h 135"/>
                  <a:gd name="T6" fmla="*/ 252040004 w 112"/>
                  <a:gd name="T7" fmla="*/ 1421227453 h 135"/>
                  <a:gd name="T8" fmla="*/ 420069169 w 112"/>
                  <a:gd name="T9" fmla="*/ 1801160993 h 135"/>
                  <a:gd name="T10" fmla="*/ 518086181 w 112"/>
                  <a:gd name="T11" fmla="*/ 1899660197 h 135"/>
                  <a:gd name="T12" fmla="*/ 1036168621 w 112"/>
                  <a:gd name="T13" fmla="*/ 1899660197 h 135"/>
                  <a:gd name="T14" fmla="*/ 1036168621 w 112"/>
                  <a:gd name="T15" fmla="*/ 1899660197 h 135"/>
                  <a:gd name="T16" fmla="*/ 1078175912 w 112"/>
                  <a:gd name="T17" fmla="*/ 1885589418 h 135"/>
                  <a:gd name="T18" fmla="*/ 1134185633 w 112"/>
                  <a:gd name="T19" fmla="*/ 1801160993 h 135"/>
                  <a:gd name="T20" fmla="*/ 1316217228 w 112"/>
                  <a:gd name="T21" fmla="*/ 1421227453 h 135"/>
                  <a:gd name="T22" fmla="*/ 1330219658 w 112"/>
                  <a:gd name="T23" fmla="*/ 1407156674 h 135"/>
                  <a:gd name="T24" fmla="*/ 1568257232 w 112"/>
                  <a:gd name="T25" fmla="*/ 788008638 h 135"/>
                  <a:gd name="T26" fmla="*/ 784128616 w 112"/>
                  <a:gd name="T27" fmla="*/ 0 h 135"/>
                  <a:gd name="T28" fmla="*/ 1162190494 w 112"/>
                  <a:gd name="T29" fmla="*/ 1308653719 h 135"/>
                  <a:gd name="T30" fmla="*/ 1148188063 w 112"/>
                  <a:gd name="T31" fmla="*/ 1322724498 h 135"/>
                  <a:gd name="T32" fmla="*/ 952157780 w 112"/>
                  <a:gd name="T33" fmla="*/ 1702658037 h 135"/>
                  <a:gd name="T34" fmla="*/ 602097021 w 112"/>
                  <a:gd name="T35" fmla="*/ 1702658037 h 135"/>
                  <a:gd name="T36" fmla="*/ 406066738 w 112"/>
                  <a:gd name="T37" fmla="*/ 1308653719 h 135"/>
                  <a:gd name="T38" fmla="*/ 392064308 w 112"/>
                  <a:gd name="T39" fmla="*/ 1308653719 h 135"/>
                  <a:gd name="T40" fmla="*/ 196034025 w 112"/>
                  <a:gd name="T41" fmla="*/ 788008638 h 135"/>
                  <a:gd name="T42" fmla="*/ 784128616 w 112"/>
                  <a:gd name="T43" fmla="*/ 197002159 h 135"/>
                  <a:gd name="T44" fmla="*/ 1372226949 w 112"/>
                  <a:gd name="T45" fmla="*/ 788008638 h 135"/>
                  <a:gd name="T46" fmla="*/ 1162190494 w 112"/>
                  <a:gd name="T47" fmla="*/ 1308653719 h 1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2"/>
                  <a:gd name="T73" fmla="*/ 0 h 135"/>
                  <a:gd name="T74" fmla="*/ 112 w 112"/>
                  <a:gd name="T75" fmla="*/ 135 h 13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2" h="135">
                    <a:moveTo>
                      <a:pt x="56" y="0"/>
                    </a:moveTo>
                    <a:cubicBezTo>
                      <a:pt x="25" y="0"/>
                      <a:pt x="0" y="25"/>
                      <a:pt x="0" y="56"/>
                    </a:cubicBezTo>
                    <a:cubicBezTo>
                      <a:pt x="0" y="71"/>
                      <a:pt x="6" y="88"/>
                      <a:pt x="17" y="101"/>
                    </a:cubicBezTo>
                    <a:cubicBezTo>
                      <a:pt x="17" y="101"/>
                      <a:pt x="17" y="101"/>
                      <a:pt x="18" y="101"/>
                    </a:cubicBezTo>
                    <a:cubicBezTo>
                      <a:pt x="21" y="106"/>
                      <a:pt x="30" y="119"/>
                      <a:pt x="30" y="128"/>
                    </a:cubicBezTo>
                    <a:cubicBezTo>
                      <a:pt x="30" y="132"/>
                      <a:pt x="33" y="135"/>
                      <a:pt x="37" y="135"/>
                    </a:cubicBezTo>
                    <a:cubicBezTo>
                      <a:pt x="74" y="135"/>
                      <a:pt x="74" y="135"/>
                      <a:pt x="74" y="135"/>
                    </a:cubicBezTo>
                    <a:cubicBezTo>
                      <a:pt x="74" y="135"/>
                      <a:pt x="74" y="135"/>
                      <a:pt x="74" y="135"/>
                    </a:cubicBezTo>
                    <a:cubicBezTo>
                      <a:pt x="75" y="135"/>
                      <a:pt x="76" y="135"/>
                      <a:pt x="77" y="134"/>
                    </a:cubicBezTo>
                    <a:cubicBezTo>
                      <a:pt x="80" y="133"/>
                      <a:pt x="81" y="131"/>
                      <a:pt x="81" y="128"/>
                    </a:cubicBezTo>
                    <a:cubicBezTo>
                      <a:pt x="81" y="120"/>
                      <a:pt x="89" y="108"/>
                      <a:pt x="94" y="101"/>
                    </a:cubicBezTo>
                    <a:cubicBezTo>
                      <a:pt x="94" y="101"/>
                      <a:pt x="95" y="101"/>
                      <a:pt x="95" y="100"/>
                    </a:cubicBezTo>
                    <a:cubicBezTo>
                      <a:pt x="105" y="87"/>
                      <a:pt x="112" y="71"/>
                      <a:pt x="112" y="56"/>
                    </a:cubicBezTo>
                    <a:cubicBezTo>
                      <a:pt x="112" y="25"/>
                      <a:pt x="87" y="0"/>
                      <a:pt x="56" y="0"/>
                    </a:cubicBezTo>
                    <a:close/>
                    <a:moveTo>
                      <a:pt x="83" y="93"/>
                    </a:moveTo>
                    <a:cubicBezTo>
                      <a:pt x="83" y="93"/>
                      <a:pt x="83" y="94"/>
                      <a:pt x="82" y="94"/>
                    </a:cubicBezTo>
                    <a:cubicBezTo>
                      <a:pt x="79" y="98"/>
                      <a:pt x="71" y="110"/>
                      <a:pt x="68" y="121"/>
                    </a:cubicBezTo>
                    <a:cubicBezTo>
                      <a:pt x="43" y="121"/>
                      <a:pt x="43" y="121"/>
                      <a:pt x="43" y="121"/>
                    </a:cubicBezTo>
                    <a:cubicBezTo>
                      <a:pt x="40" y="109"/>
                      <a:pt x="31" y="97"/>
                      <a:pt x="29" y="93"/>
                    </a:cubicBezTo>
                    <a:cubicBezTo>
                      <a:pt x="29" y="93"/>
                      <a:pt x="28" y="93"/>
                      <a:pt x="28" y="93"/>
                    </a:cubicBezTo>
                    <a:cubicBezTo>
                      <a:pt x="19" y="82"/>
                      <a:pt x="14" y="68"/>
                      <a:pt x="14" y="56"/>
                    </a:cubicBezTo>
                    <a:cubicBezTo>
                      <a:pt x="14" y="33"/>
                      <a:pt x="32" y="14"/>
                      <a:pt x="56" y="14"/>
                    </a:cubicBezTo>
                    <a:cubicBezTo>
                      <a:pt x="79" y="14"/>
                      <a:pt x="98" y="33"/>
                      <a:pt x="98" y="56"/>
                    </a:cubicBezTo>
                    <a:cubicBezTo>
                      <a:pt x="98" y="68"/>
                      <a:pt x="92" y="82"/>
                      <a:pt x="83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noProof="1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  <p:sp>
            <p:nvSpPr>
              <p:cNvPr id="13" name="Freeform 883"/>
              <p:cNvSpPr>
                <a:spLocks noChangeArrowheads="1"/>
              </p:cNvSpPr>
              <p:nvPr/>
            </p:nvSpPr>
            <p:spPr bwMode="auto">
              <a:xfrm>
                <a:off x="288925" y="547687"/>
                <a:ext cx="158750" cy="142875"/>
              </a:xfrm>
              <a:custGeom>
                <a:avLst/>
                <a:gdLst>
                  <a:gd name="T0" fmla="*/ 514315982 w 42"/>
                  <a:gd name="T1" fmla="*/ 0 h 38"/>
                  <a:gd name="T2" fmla="*/ 71433720 w 42"/>
                  <a:gd name="T3" fmla="*/ 0 h 38"/>
                  <a:gd name="T4" fmla="*/ 0 w 42"/>
                  <a:gd name="T5" fmla="*/ 84818872 h 38"/>
                  <a:gd name="T6" fmla="*/ 0 w 42"/>
                  <a:gd name="T7" fmla="*/ 381686803 h 38"/>
                  <a:gd name="T8" fmla="*/ 71433720 w 42"/>
                  <a:gd name="T9" fmla="*/ 466509434 h 38"/>
                  <a:gd name="T10" fmla="*/ 142867440 w 42"/>
                  <a:gd name="T11" fmla="*/ 466509434 h 38"/>
                  <a:gd name="T12" fmla="*/ 185726161 w 42"/>
                  <a:gd name="T13" fmla="*/ 508916990 h 38"/>
                  <a:gd name="T14" fmla="*/ 242872381 w 42"/>
                  <a:gd name="T15" fmla="*/ 537191201 h 38"/>
                  <a:gd name="T16" fmla="*/ 342877321 w 42"/>
                  <a:gd name="T17" fmla="*/ 537191201 h 38"/>
                  <a:gd name="T18" fmla="*/ 400023542 w 42"/>
                  <a:gd name="T19" fmla="*/ 508916990 h 38"/>
                  <a:gd name="T20" fmla="*/ 442886042 w 42"/>
                  <a:gd name="T21" fmla="*/ 466509434 h 38"/>
                  <a:gd name="T22" fmla="*/ 514315982 w 42"/>
                  <a:gd name="T23" fmla="*/ 466509434 h 38"/>
                  <a:gd name="T24" fmla="*/ 600037202 w 42"/>
                  <a:gd name="T25" fmla="*/ 381686803 h 38"/>
                  <a:gd name="T26" fmla="*/ 600037202 w 42"/>
                  <a:gd name="T27" fmla="*/ 84818872 h 38"/>
                  <a:gd name="T28" fmla="*/ 514315982 w 42"/>
                  <a:gd name="T29" fmla="*/ 0 h 3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2"/>
                  <a:gd name="T46" fmla="*/ 0 h 38"/>
                  <a:gd name="T47" fmla="*/ 42 w 42"/>
                  <a:gd name="T48" fmla="*/ 38 h 3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2" h="38">
                    <a:moveTo>
                      <a:pt x="3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2" y="33"/>
                      <a:pt x="5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4" y="37"/>
                      <a:pt x="16" y="38"/>
                      <a:pt x="17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6" y="38"/>
                      <a:pt x="27" y="37"/>
                      <a:pt x="28" y="36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9" y="33"/>
                      <a:pt x="42" y="30"/>
                      <a:pt x="42" y="2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3"/>
                      <a:pt x="39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noProof="1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5" name="文本框 29"/>
            <p:cNvSpPr txBox="1">
              <a:spLocks noChangeArrowheads="1"/>
            </p:cNvSpPr>
            <p:nvPr/>
          </p:nvSpPr>
          <p:spPr bwMode="auto">
            <a:xfrm>
              <a:off x="1739" y="2128"/>
              <a:ext cx="11864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7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问题：</a:t>
              </a:r>
              <a:r>
                <a:rPr lang="zh-CN" altLang="en-US" sz="2700" dirty="0">
                  <a:solidFill>
                    <a:prstClr val="black"/>
                  </a:solidFill>
                  <a:ea typeface="楷体" panose="02010609060101010101" pitchFamily="49" charset="-122"/>
                  <a:sym typeface="黑体" panose="02010609060101010101" pitchFamily="49" charset="-122"/>
                </a:rPr>
                <a:t>12</a:t>
              </a:r>
              <a:r>
                <a:rPr lang="zh-CN" altLang="en-US" sz="2700" b="1" dirty="0">
                  <a:solidFill>
                    <a:prstClr val="black"/>
                  </a:solidFill>
                  <a:ea typeface="楷体" panose="02010609060101010101" pitchFamily="49" charset="-122"/>
                  <a:sym typeface="黑体" panose="02010609060101010101" pitchFamily="49" charset="-122"/>
                </a:rPr>
                <a:t>和</a:t>
              </a:r>
              <a:r>
                <a:rPr lang="zh-CN" altLang="en-US" sz="2700" dirty="0">
                  <a:solidFill>
                    <a:prstClr val="black"/>
                  </a:solidFill>
                  <a:ea typeface="楷体" panose="02010609060101010101" pitchFamily="49" charset="-122"/>
                  <a:sym typeface="黑体" panose="02010609060101010101" pitchFamily="49" charset="-122"/>
                </a:rPr>
                <a:t>18</a:t>
              </a:r>
              <a:r>
                <a:rPr lang="zh-CN" altLang="en-US" sz="2700" b="1" dirty="0">
                  <a:solidFill>
                    <a:prstClr val="black"/>
                  </a:solidFill>
                  <a:ea typeface="楷体" panose="02010609060101010101" pitchFamily="49" charset="-122"/>
                  <a:sym typeface="黑体" panose="02010609060101010101" pitchFamily="49" charset="-122"/>
                </a:rPr>
                <a:t>相同的因数有哪几个？</a:t>
              </a:r>
            </a:p>
          </p:txBody>
        </p:sp>
      </p:grpSp>
      <p:sp>
        <p:nvSpPr>
          <p:cNvPr id="14" name="椭圆 13"/>
          <p:cNvSpPr/>
          <p:nvPr/>
        </p:nvSpPr>
        <p:spPr>
          <a:xfrm>
            <a:off x="1000531" y="1483631"/>
            <a:ext cx="2269331" cy="1175147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 dirty="0">
              <a:solidFill>
                <a:srgbClr val="FF0000"/>
              </a:solidFill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15" name="TextBox 25"/>
          <p:cNvSpPr txBox="1">
            <a:spLocks noChangeArrowheads="1"/>
          </p:cNvSpPr>
          <p:nvPr/>
        </p:nvSpPr>
        <p:spPr bwMode="auto">
          <a:xfrm>
            <a:off x="1430346" y="2738550"/>
            <a:ext cx="1403747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12</a:t>
            </a:r>
            <a:r>
              <a:rPr lang="zh-CN" altLang="en-US" sz="2100" b="1" dirty="0">
                <a:solidFill>
                  <a:prstClr val="black"/>
                </a:solidFill>
                <a:ea typeface="楷体" panose="02010609060101010101" pitchFamily="49" charset="-122"/>
              </a:rPr>
              <a:t>的因数</a:t>
            </a:r>
          </a:p>
        </p:txBody>
      </p:sp>
      <p:sp>
        <p:nvSpPr>
          <p:cNvPr id="16" name="椭圆 15"/>
          <p:cNvSpPr/>
          <p:nvPr/>
        </p:nvSpPr>
        <p:spPr>
          <a:xfrm>
            <a:off x="4107945" y="1497755"/>
            <a:ext cx="2264569" cy="1175147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 dirty="0">
              <a:solidFill>
                <a:srgbClr val="FF0000"/>
              </a:solidFill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17" name="TextBox 29"/>
          <p:cNvSpPr txBox="1">
            <a:spLocks noChangeArrowheads="1"/>
          </p:cNvSpPr>
          <p:nvPr/>
        </p:nvSpPr>
        <p:spPr bwMode="auto">
          <a:xfrm>
            <a:off x="4580623" y="2752674"/>
            <a:ext cx="1403747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prstClr val="black"/>
                </a:solidFill>
                <a:ea typeface="楷体" panose="02010609060101010101" pitchFamily="49" charset="-122"/>
              </a:rPr>
              <a:t>18</a:t>
            </a:r>
            <a:r>
              <a:rPr lang="zh-CN" altLang="en-US" sz="2100" b="1">
                <a:solidFill>
                  <a:prstClr val="black"/>
                </a:solidFill>
                <a:ea typeface="楷体" panose="02010609060101010101" pitchFamily="49" charset="-122"/>
              </a:rPr>
              <a:t>的因数</a:t>
            </a:r>
          </a:p>
        </p:txBody>
      </p:sp>
      <p:sp>
        <p:nvSpPr>
          <p:cNvPr id="18" name="TextBox 30"/>
          <p:cNvSpPr txBox="1">
            <a:spLocks noChangeArrowheads="1"/>
          </p:cNvSpPr>
          <p:nvPr/>
        </p:nvSpPr>
        <p:spPr bwMode="auto">
          <a:xfrm>
            <a:off x="1333191" y="1747474"/>
            <a:ext cx="365522" cy="39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1 ,</a:t>
            </a:r>
            <a:endParaRPr lang="zh-CN" altLang="en-US" sz="21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9" name="TextBox 33"/>
          <p:cNvSpPr txBox="1">
            <a:spLocks noChangeArrowheads="1"/>
          </p:cNvSpPr>
          <p:nvPr/>
        </p:nvSpPr>
        <p:spPr bwMode="auto">
          <a:xfrm>
            <a:off x="1669662" y="1724138"/>
            <a:ext cx="598885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12</a:t>
            </a:r>
            <a:endParaRPr lang="zh-CN" altLang="en-US" sz="21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0" name="TextBox 34"/>
          <p:cNvSpPr txBox="1">
            <a:spLocks noChangeArrowheads="1"/>
          </p:cNvSpPr>
          <p:nvPr/>
        </p:nvSpPr>
        <p:spPr bwMode="auto">
          <a:xfrm>
            <a:off x="1332477" y="2138951"/>
            <a:ext cx="365522" cy="39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2 ,</a:t>
            </a:r>
            <a:endParaRPr lang="zh-CN" altLang="en-US" sz="21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1" name="TextBox 35"/>
          <p:cNvSpPr txBox="1">
            <a:spLocks noChangeArrowheads="1"/>
          </p:cNvSpPr>
          <p:nvPr/>
        </p:nvSpPr>
        <p:spPr bwMode="auto">
          <a:xfrm>
            <a:off x="1749267" y="2138839"/>
            <a:ext cx="330041" cy="39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6</a:t>
            </a:r>
            <a:endParaRPr lang="zh-CN" altLang="en-US" sz="21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2" name="TextBox 36"/>
          <p:cNvSpPr txBox="1">
            <a:spLocks noChangeArrowheads="1"/>
          </p:cNvSpPr>
          <p:nvPr/>
        </p:nvSpPr>
        <p:spPr bwMode="auto">
          <a:xfrm>
            <a:off x="2367368" y="1902016"/>
            <a:ext cx="365522" cy="39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3 ,</a:t>
            </a:r>
            <a:endParaRPr lang="zh-CN" altLang="en-US" sz="21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3" name="TextBox 37"/>
          <p:cNvSpPr txBox="1">
            <a:spLocks noChangeArrowheads="1"/>
          </p:cNvSpPr>
          <p:nvPr/>
        </p:nvSpPr>
        <p:spPr bwMode="auto">
          <a:xfrm>
            <a:off x="2678121" y="1901540"/>
            <a:ext cx="600075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4</a:t>
            </a:r>
            <a:endParaRPr lang="zh-CN" altLang="en-US" sz="21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4" name="TextBox 38"/>
          <p:cNvSpPr txBox="1">
            <a:spLocks noChangeArrowheads="1"/>
          </p:cNvSpPr>
          <p:nvPr/>
        </p:nvSpPr>
        <p:spPr bwMode="auto">
          <a:xfrm>
            <a:off x="4422984" y="1747548"/>
            <a:ext cx="365522" cy="39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1 ,</a:t>
            </a:r>
            <a:endParaRPr lang="zh-CN" altLang="en-US" sz="21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4803269" y="1728737"/>
            <a:ext cx="598884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18</a:t>
            </a:r>
            <a:endParaRPr lang="zh-CN" altLang="en-US" sz="21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6" name="TextBox 40"/>
          <p:cNvSpPr txBox="1">
            <a:spLocks noChangeArrowheads="1"/>
          </p:cNvSpPr>
          <p:nvPr/>
        </p:nvSpPr>
        <p:spPr bwMode="auto">
          <a:xfrm>
            <a:off x="4530854" y="2125929"/>
            <a:ext cx="365522" cy="39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2 ,</a:t>
            </a:r>
            <a:endParaRPr lang="zh-CN" altLang="en-US" sz="21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7" name="TextBox 41"/>
          <p:cNvSpPr txBox="1">
            <a:spLocks noChangeArrowheads="1"/>
          </p:cNvSpPr>
          <p:nvPr/>
        </p:nvSpPr>
        <p:spPr bwMode="auto">
          <a:xfrm>
            <a:off x="4893757" y="2121643"/>
            <a:ext cx="598884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9</a:t>
            </a:r>
            <a:endParaRPr lang="zh-CN" altLang="en-US" sz="21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8" name="TextBox 42"/>
          <p:cNvSpPr txBox="1">
            <a:spLocks noChangeArrowheads="1"/>
          </p:cNvSpPr>
          <p:nvPr/>
        </p:nvSpPr>
        <p:spPr bwMode="auto">
          <a:xfrm>
            <a:off x="5442159" y="1946620"/>
            <a:ext cx="365522" cy="39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3 ,</a:t>
            </a:r>
            <a:endParaRPr lang="zh-CN" altLang="en-US" sz="21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9" name="TextBox 43"/>
          <p:cNvSpPr txBox="1">
            <a:spLocks noChangeArrowheads="1"/>
          </p:cNvSpPr>
          <p:nvPr/>
        </p:nvSpPr>
        <p:spPr bwMode="auto">
          <a:xfrm>
            <a:off x="5800249" y="1960721"/>
            <a:ext cx="351473" cy="39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6</a:t>
            </a:r>
            <a:endParaRPr lang="zh-CN" altLang="en-US" sz="21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30" name="组合 29"/>
          <p:cNvGrpSpPr/>
          <p:nvPr/>
        </p:nvGrpSpPr>
        <p:grpSpPr bwMode="auto">
          <a:xfrm flipH="1">
            <a:off x="4185286" y="3393375"/>
            <a:ext cx="3496319" cy="1204436"/>
            <a:chOff x="2536" y="1545"/>
            <a:chExt cx="7338" cy="2529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 bwMode="auto">
            <a:xfrm>
              <a:off x="2536" y="1774"/>
              <a:ext cx="1924" cy="2300"/>
            </a:xfrm>
            <a:prstGeom prst="ellipse">
              <a:avLst/>
            </a:prstGeom>
          </p:spPr>
        </p:pic>
        <p:sp>
          <p:nvSpPr>
            <p:cNvPr id="32" name="圆角矩形标注 31"/>
            <p:cNvSpPr/>
            <p:nvPr/>
          </p:nvSpPr>
          <p:spPr>
            <a:xfrm>
              <a:off x="4739" y="1545"/>
              <a:ext cx="5135" cy="2306"/>
            </a:xfrm>
            <a:prstGeom prst="wedgeRoundRectCallout">
              <a:avLst>
                <a:gd name="adj1" fmla="val -57756"/>
                <a:gd name="adj2" fmla="val -20117"/>
                <a:gd name="adj3" fmla="val 16667"/>
              </a:avLst>
            </a:prstGeom>
            <a:solidFill>
              <a:srgbClr val="F79646">
                <a:lumMod val="20000"/>
                <a:lumOff val="80000"/>
              </a:srgbClr>
            </a:solidFill>
            <a:ln w="127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00" kern="0" noProof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我只要看</a:t>
              </a:r>
              <a:r>
                <a:rPr lang="en-US" altLang="zh-CN" sz="2100" kern="0" noProof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12</a:t>
              </a:r>
              <a:r>
                <a:rPr lang="zh-CN" altLang="en-US" sz="2100" kern="0" noProof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的因数中有哪些是</a:t>
              </a:r>
              <a:r>
                <a:rPr lang="en-US" altLang="zh-CN" sz="2100" kern="0" noProof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18</a:t>
              </a:r>
              <a:r>
                <a:rPr lang="zh-CN" altLang="en-US" sz="2100" kern="0" noProof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的因数。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4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  <p:bldP spid="40" grpId="0" animBg="1"/>
      <p:bldP spid="31" grpId="0" animBg="1"/>
      <p:bldP spid="37" grpId="0" animBg="1"/>
      <p:bldP spid="36" grpId="0" animBg="1"/>
      <p:bldP spid="38" grpId="0" animBg="1"/>
      <p:bldP spid="39" grpId="0" animBg="1"/>
      <p:bldP spid="18" grpId="0"/>
      <p:bldP spid="20" grpId="0"/>
      <p:bldP spid="21" grpId="0"/>
      <p:bldP spid="22" grpId="0"/>
      <p:bldP spid="24" grpId="0"/>
      <p:bldP spid="26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6686" y="216633"/>
            <a:ext cx="1369606" cy="4385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24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知识讲解</a:t>
            </a:r>
          </a:p>
        </p:txBody>
      </p:sp>
      <p:sp>
        <p:nvSpPr>
          <p:cNvPr id="3" name="TextBox 44"/>
          <p:cNvSpPr txBox="1">
            <a:spLocks noChangeArrowheads="1"/>
          </p:cNvSpPr>
          <p:nvPr/>
        </p:nvSpPr>
        <p:spPr bwMode="auto">
          <a:xfrm>
            <a:off x="1367764" y="1782934"/>
            <a:ext cx="496708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 dirty="0">
                <a:solidFill>
                  <a:srgbClr val="0000CC"/>
                </a:solidFill>
                <a:ea typeface="楷体" panose="02010609060101010101" pitchFamily="49" charset="-122"/>
              </a:rPr>
              <a:t>12</a:t>
            </a:r>
            <a:r>
              <a:rPr lang="zh-CN" altLang="en-US" sz="2700" b="1" dirty="0">
                <a:solidFill>
                  <a:srgbClr val="0000CC"/>
                </a:solidFill>
                <a:ea typeface="楷体" panose="02010609060101010101" pitchFamily="49" charset="-122"/>
              </a:rPr>
              <a:t>的因数：</a:t>
            </a:r>
            <a:r>
              <a:rPr lang="en-US" altLang="zh-CN" sz="2700" dirty="0">
                <a:solidFill>
                  <a:srgbClr val="0000CC"/>
                </a:solidFill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solidFill>
                  <a:srgbClr val="0000CC"/>
                </a:solidFill>
                <a:ea typeface="楷体" panose="02010609060101010101" pitchFamily="49" charset="-122"/>
                <a:sym typeface="黑体" panose="02010609060101010101" pitchFamily="49" charset="-122"/>
              </a:rPr>
              <a:t>，</a:t>
            </a:r>
            <a:r>
              <a:rPr lang="en-US" altLang="zh-CN" sz="2700" dirty="0">
                <a:solidFill>
                  <a:srgbClr val="0000CC"/>
                </a:solidFill>
                <a:ea typeface="楷体" panose="02010609060101010101" pitchFamily="49" charset="-122"/>
              </a:rPr>
              <a:t>2</a:t>
            </a:r>
            <a:r>
              <a:rPr lang="zh-CN" altLang="en-US" sz="2700" b="1" dirty="0">
                <a:solidFill>
                  <a:srgbClr val="0000CC"/>
                </a:solidFill>
                <a:ea typeface="楷体" panose="02010609060101010101" pitchFamily="49" charset="-122"/>
                <a:sym typeface="黑体" panose="02010609060101010101" pitchFamily="49" charset="-122"/>
              </a:rPr>
              <a:t>，</a:t>
            </a:r>
            <a:r>
              <a:rPr lang="en-US" altLang="zh-CN" sz="2700" dirty="0">
                <a:solidFill>
                  <a:srgbClr val="0000CC"/>
                </a:solidFill>
                <a:ea typeface="楷体" panose="02010609060101010101" pitchFamily="49" charset="-122"/>
              </a:rPr>
              <a:t>3</a:t>
            </a:r>
            <a:r>
              <a:rPr lang="zh-CN" altLang="en-US" sz="2700" b="1" dirty="0">
                <a:solidFill>
                  <a:srgbClr val="0000CC"/>
                </a:solidFill>
                <a:ea typeface="楷体" panose="02010609060101010101" pitchFamily="49" charset="-122"/>
                <a:sym typeface="黑体" panose="02010609060101010101" pitchFamily="49" charset="-122"/>
              </a:rPr>
              <a:t>，</a:t>
            </a:r>
            <a:r>
              <a:rPr lang="en-US" altLang="zh-CN" sz="2700" dirty="0">
                <a:solidFill>
                  <a:srgbClr val="0000CC"/>
                </a:solidFill>
                <a:ea typeface="楷体" panose="02010609060101010101" pitchFamily="49" charset="-122"/>
              </a:rPr>
              <a:t>4</a:t>
            </a:r>
            <a:r>
              <a:rPr lang="zh-CN" altLang="en-US" sz="2700" b="1" dirty="0">
                <a:solidFill>
                  <a:srgbClr val="0000CC"/>
                </a:solidFill>
                <a:ea typeface="楷体" panose="02010609060101010101" pitchFamily="49" charset="-122"/>
                <a:sym typeface="黑体" panose="02010609060101010101" pitchFamily="49" charset="-122"/>
              </a:rPr>
              <a:t>，</a:t>
            </a:r>
            <a:r>
              <a:rPr lang="en-US" altLang="zh-CN" sz="2700" dirty="0">
                <a:solidFill>
                  <a:srgbClr val="0000CC"/>
                </a:solidFill>
                <a:ea typeface="楷体" panose="02010609060101010101" pitchFamily="49" charset="-122"/>
              </a:rPr>
              <a:t>6</a:t>
            </a:r>
            <a:r>
              <a:rPr lang="zh-CN" altLang="en-US" sz="2700" b="1" dirty="0">
                <a:solidFill>
                  <a:srgbClr val="0000CC"/>
                </a:solidFill>
                <a:ea typeface="楷体" panose="02010609060101010101" pitchFamily="49" charset="-122"/>
                <a:sym typeface="黑体" panose="02010609060101010101" pitchFamily="49" charset="-122"/>
              </a:rPr>
              <a:t>，</a:t>
            </a:r>
            <a:r>
              <a:rPr lang="en-US" altLang="zh-CN" sz="2700" dirty="0">
                <a:solidFill>
                  <a:srgbClr val="0000CC"/>
                </a:solidFill>
                <a:ea typeface="楷体" panose="02010609060101010101" pitchFamily="49" charset="-122"/>
              </a:rPr>
              <a:t>12</a:t>
            </a:r>
          </a:p>
        </p:txBody>
      </p:sp>
      <p:sp>
        <p:nvSpPr>
          <p:cNvPr id="4" name="TextBox 44"/>
          <p:cNvSpPr txBox="1">
            <a:spLocks noChangeArrowheads="1"/>
          </p:cNvSpPr>
          <p:nvPr/>
        </p:nvSpPr>
        <p:spPr bwMode="auto">
          <a:xfrm>
            <a:off x="1367764" y="2205243"/>
            <a:ext cx="496708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 dirty="0">
                <a:solidFill>
                  <a:srgbClr val="0000CC"/>
                </a:solidFill>
                <a:ea typeface="楷体" panose="02010609060101010101" pitchFamily="49" charset="-122"/>
              </a:rPr>
              <a:t>18</a:t>
            </a:r>
            <a:r>
              <a:rPr lang="zh-CN" altLang="en-US" sz="2700" b="1" dirty="0">
                <a:solidFill>
                  <a:srgbClr val="0000CC"/>
                </a:solidFill>
                <a:ea typeface="楷体" panose="02010609060101010101" pitchFamily="49" charset="-122"/>
              </a:rPr>
              <a:t>的因数：</a:t>
            </a:r>
            <a:r>
              <a:rPr lang="en-US" altLang="zh-CN" sz="2700" dirty="0">
                <a:solidFill>
                  <a:srgbClr val="0000CC"/>
                </a:solidFill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solidFill>
                  <a:srgbClr val="0000CC"/>
                </a:solidFill>
                <a:ea typeface="楷体" panose="02010609060101010101" pitchFamily="49" charset="-122"/>
                <a:sym typeface="黑体" panose="02010609060101010101" pitchFamily="49" charset="-122"/>
              </a:rPr>
              <a:t>，</a:t>
            </a:r>
            <a:r>
              <a:rPr lang="en-US" altLang="zh-CN" sz="2700" dirty="0">
                <a:solidFill>
                  <a:srgbClr val="0000CC"/>
                </a:solidFill>
                <a:ea typeface="楷体" panose="02010609060101010101" pitchFamily="49" charset="-122"/>
              </a:rPr>
              <a:t>2</a:t>
            </a:r>
            <a:r>
              <a:rPr lang="zh-CN" altLang="en-US" sz="2700" b="1" dirty="0">
                <a:solidFill>
                  <a:srgbClr val="0000CC"/>
                </a:solidFill>
                <a:ea typeface="楷体" panose="02010609060101010101" pitchFamily="49" charset="-122"/>
                <a:sym typeface="黑体" panose="02010609060101010101" pitchFamily="49" charset="-122"/>
              </a:rPr>
              <a:t>，</a:t>
            </a:r>
            <a:r>
              <a:rPr lang="en-US" altLang="zh-CN" sz="2700" dirty="0">
                <a:solidFill>
                  <a:srgbClr val="0000CC"/>
                </a:solidFill>
                <a:ea typeface="楷体" panose="02010609060101010101" pitchFamily="49" charset="-122"/>
              </a:rPr>
              <a:t>3</a:t>
            </a:r>
            <a:r>
              <a:rPr lang="zh-CN" altLang="en-US" sz="2700" b="1" dirty="0">
                <a:solidFill>
                  <a:srgbClr val="0000CC"/>
                </a:solidFill>
                <a:ea typeface="楷体" panose="02010609060101010101" pitchFamily="49" charset="-122"/>
                <a:sym typeface="黑体" panose="02010609060101010101" pitchFamily="49" charset="-122"/>
              </a:rPr>
              <a:t>，</a:t>
            </a:r>
            <a:r>
              <a:rPr lang="en-US" altLang="zh-CN" sz="2700" dirty="0">
                <a:solidFill>
                  <a:srgbClr val="0000CC"/>
                </a:solidFill>
                <a:ea typeface="楷体" panose="02010609060101010101" pitchFamily="49" charset="-122"/>
              </a:rPr>
              <a:t>6</a:t>
            </a:r>
            <a:r>
              <a:rPr lang="zh-CN" altLang="en-US" sz="2700" b="1" dirty="0">
                <a:solidFill>
                  <a:srgbClr val="0000CC"/>
                </a:solidFill>
                <a:ea typeface="楷体" panose="02010609060101010101" pitchFamily="49" charset="-122"/>
                <a:sym typeface="黑体" panose="02010609060101010101" pitchFamily="49" charset="-122"/>
              </a:rPr>
              <a:t>，</a:t>
            </a:r>
            <a:r>
              <a:rPr lang="en-US" altLang="zh-CN" sz="2700" dirty="0">
                <a:solidFill>
                  <a:srgbClr val="0000CC"/>
                </a:solidFill>
                <a:ea typeface="楷体" panose="02010609060101010101" pitchFamily="49" charset="-122"/>
              </a:rPr>
              <a:t>9</a:t>
            </a:r>
            <a:r>
              <a:rPr lang="zh-CN" altLang="en-US" sz="2700" b="1" dirty="0">
                <a:solidFill>
                  <a:srgbClr val="0000CC"/>
                </a:solidFill>
                <a:ea typeface="楷体" panose="02010609060101010101" pitchFamily="49" charset="-122"/>
                <a:sym typeface="黑体" panose="02010609060101010101" pitchFamily="49" charset="-122"/>
              </a:rPr>
              <a:t>，</a:t>
            </a:r>
            <a:r>
              <a:rPr lang="en-US" altLang="zh-CN" sz="2700" dirty="0">
                <a:solidFill>
                  <a:srgbClr val="0000CC"/>
                </a:solidFill>
                <a:ea typeface="楷体" panose="02010609060101010101" pitchFamily="49" charset="-122"/>
              </a:rPr>
              <a:t>18</a:t>
            </a: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185356" y="575948"/>
            <a:ext cx="968366" cy="844154"/>
            <a:chOff x="7546" y="2101"/>
            <a:chExt cx="1798" cy="177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546" y="2101"/>
              <a:ext cx="1799" cy="1772"/>
            </a:xfrm>
            <a:prstGeom prst="snip2SameRect">
              <a:avLst/>
            </a:prstGeom>
          </p:spPr>
        </p:pic>
        <p:pic>
          <p:nvPicPr>
            <p:cNvPr id="7" name="图片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719" y="2101"/>
              <a:ext cx="60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62062" y="800100"/>
            <a:ext cx="6087644" cy="51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ea typeface="楷体" panose="02010609060101010101" pitchFamily="49" charset="-122"/>
              </a:rPr>
              <a:t>你还能用别的方法找出</a:t>
            </a:r>
            <a:r>
              <a:rPr lang="en-US" altLang="zh-CN" sz="2400" dirty="0">
                <a:solidFill>
                  <a:prstClr val="black"/>
                </a:solidFill>
                <a:ea typeface="楷体" panose="02010609060101010101" pitchFamily="49" charset="-122"/>
              </a:rPr>
              <a:t>12</a:t>
            </a:r>
            <a:r>
              <a:rPr lang="zh-CN" altLang="en-US" sz="2400" b="1" dirty="0">
                <a:solidFill>
                  <a:prstClr val="black"/>
                </a:solidFill>
                <a:ea typeface="楷体" panose="02010609060101010101" pitchFamily="49" charset="-122"/>
              </a:rPr>
              <a:t>和</a:t>
            </a:r>
            <a:r>
              <a:rPr lang="en-US" altLang="zh-CN" sz="2400" dirty="0">
                <a:solidFill>
                  <a:prstClr val="black"/>
                </a:solidFill>
                <a:ea typeface="楷体" panose="02010609060101010101" pitchFamily="49" charset="-122"/>
              </a:rPr>
              <a:t>18</a:t>
            </a:r>
            <a:r>
              <a:rPr lang="zh-CN" altLang="en-US" sz="2400" b="1" dirty="0">
                <a:solidFill>
                  <a:prstClr val="black"/>
                </a:solidFill>
                <a:ea typeface="楷体" panose="02010609060101010101" pitchFamily="49" charset="-122"/>
              </a:rPr>
              <a:t>相同的因数吗？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3179515" y="1759296"/>
            <a:ext cx="254589" cy="84597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kern="0" noProof="1">
              <a:solidFill>
                <a:srgbClr val="0000CC"/>
              </a:solidFill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687793" y="1823032"/>
            <a:ext cx="251375" cy="7822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kern="0" noProof="1">
              <a:solidFill>
                <a:srgbClr val="0000CC"/>
              </a:solidFill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35210" y="1782934"/>
            <a:ext cx="241900" cy="822339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kern="0" noProof="1">
              <a:solidFill>
                <a:srgbClr val="0000CC"/>
              </a:solidFill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4784884" y="1823085"/>
            <a:ext cx="744379" cy="838200"/>
          </a:xfrm>
          <a:custGeom>
            <a:avLst/>
            <a:gdLst>
              <a:gd name="connisteX0" fmla="*/ 0 w 855980"/>
              <a:gd name="connsiteY0" fmla="*/ 587375 h 1043940"/>
              <a:gd name="connisteX1" fmla="*/ 65405 w 855980"/>
              <a:gd name="connsiteY1" fmla="*/ 587375 h 1043940"/>
              <a:gd name="connisteX2" fmla="*/ 130810 w 855980"/>
              <a:gd name="connsiteY2" fmla="*/ 579755 h 1043940"/>
              <a:gd name="connisteX3" fmla="*/ 181610 w 855980"/>
              <a:gd name="connsiteY3" fmla="*/ 579755 h 1043940"/>
              <a:gd name="connisteX4" fmla="*/ 514985 w 855980"/>
              <a:gd name="connsiteY4" fmla="*/ 420370 h 1043940"/>
              <a:gd name="connisteX5" fmla="*/ 529590 w 855980"/>
              <a:gd name="connsiteY5" fmla="*/ 0 h 1043940"/>
              <a:gd name="connisteX6" fmla="*/ 855980 w 855980"/>
              <a:gd name="connsiteY6" fmla="*/ 0 h 1043940"/>
              <a:gd name="connisteX7" fmla="*/ 855980 w 855980"/>
              <a:gd name="connsiteY7" fmla="*/ 507365 h 1043940"/>
              <a:gd name="connisteX8" fmla="*/ 261620 w 855980"/>
              <a:gd name="connsiteY8" fmla="*/ 681355 h 1043940"/>
              <a:gd name="connisteX9" fmla="*/ 261620 w 855980"/>
              <a:gd name="connsiteY9" fmla="*/ 1043940 h 1043940"/>
              <a:gd name="connisteX10" fmla="*/ 7620 w 855980"/>
              <a:gd name="connsiteY10" fmla="*/ 1043940 h 1043940"/>
              <a:gd name="connisteX11" fmla="*/ 0 w 855980"/>
              <a:gd name="connsiteY11" fmla="*/ 587375 h 10439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855980" h="1043940">
                <a:moveTo>
                  <a:pt x="0" y="587375"/>
                </a:moveTo>
                <a:lnTo>
                  <a:pt x="65405" y="587375"/>
                </a:lnTo>
                <a:lnTo>
                  <a:pt x="130810" y="579755"/>
                </a:lnTo>
                <a:lnTo>
                  <a:pt x="181610" y="579755"/>
                </a:lnTo>
                <a:lnTo>
                  <a:pt x="514985" y="420370"/>
                </a:lnTo>
                <a:lnTo>
                  <a:pt x="529590" y="0"/>
                </a:lnTo>
                <a:lnTo>
                  <a:pt x="855980" y="0"/>
                </a:lnTo>
                <a:lnTo>
                  <a:pt x="855980" y="507365"/>
                </a:lnTo>
                <a:lnTo>
                  <a:pt x="261620" y="681355"/>
                </a:lnTo>
                <a:lnTo>
                  <a:pt x="261620" y="1043940"/>
                </a:lnTo>
                <a:lnTo>
                  <a:pt x="7620" y="1043940"/>
                </a:lnTo>
                <a:lnTo>
                  <a:pt x="0" y="587375"/>
                </a:lnTo>
                <a:close/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kern="0" noProof="1">
              <a:solidFill>
                <a:srgbClr val="0000CC"/>
              </a:solidFill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367764" y="3302794"/>
            <a:ext cx="6415419" cy="1129027"/>
          </a:xfrm>
          <a:prstGeom prst="roundRect">
            <a:avLst/>
          </a:prstGeom>
          <a:solidFill>
            <a:srgbClr val="FCD8EA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sz="2400" kern="0" noProof="1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sym typeface="+mn-ea"/>
              </a:rPr>
              <a:t>12</a:t>
            </a:r>
            <a:r>
              <a:rPr sz="2400" b="1" kern="0" noProof="1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sym typeface="+mn-ea"/>
              </a:rPr>
              <a:t>和</a:t>
            </a:r>
            <a:r>
              <a:rPr sz="2400" kern="0" noProof="1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sym typeface="+mn-ea"/>
              </a:rPr>
              <a:t>18</a:t>
            </a:r>
            <a:r>
              <a:rPr sz="2400" b="1" kern="0" noProof="1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sym typeface="+mn-ea"/>
              </a:rPr>
              <a:t>相同的因数</a:t>
            </a:r>
            <a:r>
              <a:rPr lang="zh-CN" altLang="en-US" sz="2400" b="1" kern="0" noProof="1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sym typeface="+mn-ea"/>
              </a:rPr>
              <a:t>是</a:t>
            </a:r>
            <a:r>
              <a:rPr sz="2400" b="1" kern="0" noProof="1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sym typeface="+mn-ea"/>
              </a:rPr>
              <a:t>它们的</a:t>
            </a:r>
            <a:r>
              <a:rPr sz="2400" b="1" kern="0" noProof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sym typeface="+mn-ea"/>
              </a:rPr>
              <a:t>公因数</a:t>
            </a:r>
            <a:r>
              <a:rPr sz="2400" b="1" kern="0" noProof="1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sym typeface="+mn-ea"/>
              </a:rPr>
              <a:t>，其中最大的</a:t>
            </a:r>
            <a:r>
              <a:rPr lang="zh-CN" altLang="en-US" sz="2400" b="1" kern="0" noProof="1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sym typeface="+mn-ea"/>
              </a:rPr>
              <a:t>一个</a:t>
            </a:r>
            <a:r>
              <a:rPr sz="2400" b="1" kern="0" noProof="1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sym typeface="+mn-ea"/>
              </a:rPr>
              <a:t>是它们的</a:t>
            </a:r>
            <a:r>
              <a:rPr sz="2400" b="1" kern="0" noProof="1">
                <a:solidFill>
                  <a:srgbClr val="FF0000"/>
                </a:solidFill>
                <a:latin typeface="Arial" panose="020B0604020202020204" pitchFamily="34" charset="0"/>
                <a:ea typeface="楷体" panose="02010609060101010101" pitchFamily="49" charset="-122"/>
                <a:sym typeface="+mn-ea"/>
              </a:rPr>
              <a:t>最大公因数</a:t>
            </a:r>
            <a:r>
              <a:rPr sz="2400" b="1" kern="0" noProof="1">
                <a:solidFill>
                  <a:prstClr val="black"/>
                </a:solidFill>
                <a:latin typeface="Arial" panose="020B0604020202020204" pitchFamily="34" charset="0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400" b="1" kern="0" noProof="1">
              <a:solidFill>
                <a:prstClr val="black"/>
              </a:solidFill>
              <a:latin typeface="Arial" panose="020B0604020202020204" pitchFamily="34" charset="0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6686" y="216633"/>
            <a:ext cx="1369606" cy="4385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24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知识讲解</a:t>
            </a:r>
          </a:p>
        </p:txBody>
      </p:sp>
      <p:sp>
        <p:nvSpPr>
          <p:cNvPr id="3" name="椭圆 2"/>
          <p:cNvSpPr/>
          <p:nvPr/>
        </p:nvSpPr>
        <p:spPr>
          <a:xfrm>
            <a:off x="1501116" y="1765641"/>
            <a:ext cx="2269331" cy="979885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 dirty="0">
              <a:solidFill>
                <a:prstClr val="white"/>
              </a:solidFill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1883306" y="2806247"/>
            <a:ext cx="1403747" cy="3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prstClr val="black"/>
                </a:solidFill>
                <a:ea typeface="楷体" panose="02010609060101010101" pitchFamily="49" charset="-122"/>
              </a:rPr>
              <a:t>12</a:t>
            </a:r>
            <a:r>
              <a:rPr lang="zh-CN" altLang="en-US" sz="2100" b="1">
                <a:solidFill>
                  <a:prstClr val="black"/>
                </a:solidFill>
                <a:ea typeface="楷体" panose="02010609060101010101" pitchFamily="49" charset="-122"/>
              </a:rPr>
              <a:t>的因数</a:t>
            </a:r>
          </a:p>
        </p:txBody>
      </p:sp>
      <p:sp>
        <p:nvSpPr>
          <p:cNvPr id="5" name="椭圆 4"/>
          <p:cNvSpPr/>
          <p:nvPr/>
        </p:nvSpPr>
        <p:spPr>
          <a:xfrm>
            <a:off x="3997857" y="1765641"/>
            <a:ext cx="2264569" cy="979885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 dirty="0">
              <a:solidFill>
                <a:prstClr val="white"/>
              </a:solidFill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4470534" y="2806247"/>
            <a:ext cx="1403747" cy="3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prstClr val="black"/>
                </a:solidFill>
                <a:ea typeface="楷体" panose="02010609060101010101" pitchFamily="49" charset="-122"/>
              </a:rPr>
              <a:t>18</a:t>
            </a:r>
            <a:r>
              <a:rPr lang="zh-CN" altLang="en-US" sz="2100" b="1">
                <a:solidFill>
                  <a:prstClr val="black"/>
                </a:solidFill>
                <a:ea typeface="楷体" panose="02010609060101010101" pitchFamily="49" charset="-122"/>
              </a:rPr>
              <a:t>的因数</a:t>
            </a:r>
          </a:p>
        </p:txBody>
      </p:sp>
      <p:sp>
        <p:nvSpPr>
          <p:cNvPr id="7" name="TextBox 30"/>
          <p:cNvSpPr txBox="1">
            <a:spLocks noChangeArrowheads="1"/>
          </p:cNvSpPr>
          <p:nvPr/>
        </p:nvSpPr>
        <p:spPr bwMode="auto">
          <a:xfrm>
            <a:off x="1797581" y="1923994"/>
            <a:ext cx="365522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1,</a:t>
            </a:r>
            <a:endParaRPr lang="zh-CN" altLang="en-US" sz="21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8" name="TextBox 33"/>
          <p:cNvSpPr txBox="1">
            <a:spLocks noChangeArrowheads="1"/>
          </p:cNvSpPr>
          <p:nvPr/>
        </p:nvSpPr>
        <p:spPr bwMode="auto">
          <a:xfrm>
            <a:off x="2122622" y="1922803"/>
            <a:ext cx="598885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12</a:t>
            </a:r>
            <a:endParaRPr lang="zh-CN" altLang="en-US" sz="21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1810678" y="2252607"/>
            <a:ext cx="365522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2,</a:t>
            </a:r>
            <a:endParaRPr lang="zh-CN" altLang="en-US" sz="21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10" name="TextBox 35"/>
          <p:cNvSpPr txBox="1">
            <a:spLocks noChangeArrowheads="1"/>
          </p:cNvSpPr>
          <p:nvPr/>
        </p:nvSpPr>
        <p:spPr bwMode="auto">
          <a:xfrm>
            <a:off x="2213109" y="2252607"/>
            <a:ext cx="598885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6</a:t>
            </a:r>
            <a:endParaRPr lang="zh-CN" altLang="en-US" sz="21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2806041" y="2089490"/>
            <a:ext cx="365522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3,</a:t>
            </a:r>
            <a:endParaRPr lang="zh-CN" altLang="en-US" sz="21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12" name="TextBox 37"/>
          <p:cNvSpPr txBox="1">
            <a:spLocks noChangeArrowheads="1"/>
          </p:cNvSpPr>
          <p:nvPr/>
        </p:nvSpPr>
        <p:spPr bwMode="auto">
          <a:xfrm>
            <a:off x="3131081" y="2089490"/>
            <a:ext cx="600075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4</a:t>
            </a:r>
            <a:endParaRPr lang="zh-CN" altLang="en-US" sz="21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13" name="TextBox 38"/>
          <p:cNvSpPr txBox="1">
            <a:spLocks noChangeArrowheads="1"/>
          </p:cNvSpPr>
          <p:nvPr/>
        </p:nvSpPr>
        <p:spPr bwMode="auto">
          <a:xfrm>
            <a:off x="4368141" y="1913278"/>
            <a:ext cx="365522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1,</a:t>
            </a:r>
            <a:endParaRPr lang="zh-CN" altLang="en-US" sz="21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14" name="TextBox 39"/>
          <p:cNvSpPr txBox="1">
            <a:spLocks noChangeArrowheads="1"/>
          </p:cNvSpPr>
          <p:nvPr/>
        </p:nvSpPr>
        <p:spPr bwMode="auto">
          <a:xfrm>
            <a:off x="4693181" y="1902563"/>
            <a:ext cx="598884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18</a:t>
            </a:r>
            <a:endParaRPr lang="zh-CN" altLang="en-US" sz="21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15" name="TextBox 40"/>
          <p:cNvSpPr txBox="1">
            <a:spLocks noChangeArrowheads="1"/>
          </p:cNvSpPr>
          <p:nvPr/>
        </p:nvSpPr>
        <p:spPr bwMode="auto">
          <a:xfrm>
            <a:off x="4381237" y="2295469"/>
            <a:ext cx="365522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2,</a:t>
            </a:r>
            <a:endParaRPr lang="zh-CN" altLang="en-US" sz="21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16" name="TextBox 41"/>
          <p:cNvSpPr txBox="1">
            <a:spLocks noChangeArrowheads="1"/>
          </p:cNvSpPr>
          <p:nvPr/>
        </p:nvSpPr>
        <p:spPr bwMode="auto">
          <a:xfrm>
            <a:off x="4783669" y="2295469"/>
            <a:ext cx="598884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9</a:t>
            </a:r>
            <a:endParaRPr lang="zh-CN" altLang="en-US" sz="21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17" name="TextBox 42"/>
          <p:cNvSpPr txBox="1">
            <a:spLocks noChangeArrowheads="1"/>
          </p:cNvSpPr>
          <p:nvPr/>
        </p:nvSpPr>
        <p:spPr bwMode="auto">
          <a:xfrm>
            <a:off x="5344453" y="2120447"/>
            <a:ext cx="365522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3,</a:t>
            </a:r>
            <a:endParaRPr lang="zh-CN" altLang="en-US" sz="21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18" name="TextBox 43"/>
          <p:cNvSpPr txBox="1">
            <a:spLocks noChangeArrowheads="1"/>
          </p:cNvSpPr>
          <p:nvPr/>
        </p:nvSpPr>
        <p:spPr bwMode="auto">
          <a:xfrm>
            <a:off x="5669494" y="2120447"/>
            <a:ext cx="598884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6</a:t>
            </a:r>
            <a:endParaRPr lang="zh-CN" altLang="en-US" sz="21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19" name="TextBox 44"/>
          <p:cNvSpPr txBox="1">
            <a:spLocks noChangeArrowheads="1"/>
          </p:cNvSpPr>
          <p:nvPr/>
        </p:nvSpPr>
        <p:spPr bwMode="auto">
          <a:xfrm>
            <a:off x="1452226" y="3599148"/>
            <a:ext cx="4391025" cy="3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12</a:t>
            </a:r>
            <a:r>
              <a:rPr lang="zh-CN" altLang="en-US" sz="2100" b="1" dirty="0">
                <a:solidFill>
                  <a:prstClr val="black"/>
                </a:solidFill>
                <a:ea typeface="楷体" panose="02010609060101010101" pitchFamily="49" charset="-122"/>
              </a:rPr>
              <a:t>和</a:t>
            </a: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18</a:t>
            </a:r>
            <a:r>
              <a:rPr lang="zh-CN" altLang="en-US" sz="2100" b="1" dirty="0">
                <a:solidFill>
                  <a:prstClr val="black"/>
                </a:solidFill>
                <a:ea typeface="楷体" panose="02010609060101010101" pitchFamily="49" charset="-122"/>
              </a:rPr>
              <a:t>的公因数有</a:t>
            </a:r>
            <a:r>
              <a:rPr lang="zh-CN" altLang="en-US" sz="2100" u="sng" dirty="0">
                <a:solidFill>
                  <a:srgbClr val="FF3399"/>
                </a:solidFill>
                <a:ea typeface="楷体" panose="02010609060101010101" pitchFamily="49" charset="-122"/>
              </a:rPr>
              <a:t>                       </a:t>
            </a:r>
            <a:r>
              <a:rPr lang="zh-CN" altLang="en-US" sz="2100" dirty="0">
                <a:solidFill>
                  <a:prstClr val="black"/>
                </a:solidFill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0" name="TextBox 45"/>
          <p:cNvSpPr txBox="1">
            <a:spLocks noChangeArrowheads="1"/>
          </p:cNvSpPr>
          <p:nvPr/>
        </p:nvSpPr>
        <p:spPr bwMode="auto">
          <a:xfrm>
            <a:off x="1452226" y="4065873"/>
            <a:ext cx="5105400" cy="3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12</a:t>
            </a:r>
            <a:r>
              <a:rPr lang="zh-CN" altLang="en-US" sz="2100" b="1" dirty="0">
                <a:solidFill>
                  <a:prstClr val="black"/>
                </a:solidFill>
                <a:ea typeface="楷体" panose="02010609060101010101" pitchFamily="49" charset="-122"/>
              </a:rPr>
              <a:t>和</a:t>
            </a: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18</a:t>
            </a:r>
            <a:r>
              <a:rPr lang="zh-CN" altLang="en-US" sz="2100" b="1" dirty="0">
                <a:solidFill>
                  <a:prstClr val="black"/>
                </a:solidFill>
                <a:ea typeface="楷体" panose="02010609060101010101" pitchFamily="49" charset="-122"/>
              </a:rPr>
              <a:t>的最大公因数是</a:t>
            </a:r>
            <a:r>
              <a:rPr lang="zh-CN" altLang="en-US" sz="2100" u="sng" dirty="0">
                <a:solidFill>
                  <a:srgbClr val="FF3399"/>
                </a:solidFill>
                <a:ea typeface="楷体" panose="02010609060101010101" pitchFamily="49" charset="-122"/>
              </a:rPr>
              <a:t>                       </a:t>
            </a:r>
            <a:r>
              <a:rPr lang="zh-CN" altLang="en-US" sz="2100" dirty="0">
                <a:solidFill>
                  <a:prstClr val="black"/>
                </a:solidFill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1" name="TextBox 46"/>
          <p:cNvSpPr txBox="1">
            <a:spLocks noChangeArrowheads="1"/>
          </p:cNvSpPr>
          <p:nvPr/>
        </p:nvSpPr>
        <p:spPr bwMode="auto">
          <a:xfrm>
            <a:off x="3784660" y="3581289"/>
            <a:ext cx="1710929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  <a:r>
              <a:rPr lang="zh-CN" altLang="en-US" sz="2100" dirty="0">
                <a:solidFill>
                  <a:srgbClr val="FF0000"/>
                </a:solidFill>
                <a:ea typeface="楷体" panose="02010609060101010101" pitchFamily="49" charset="-122"/>
              </a:rPr>
              <a:t>，</a:t>
            </a: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2</a:t>
            </a:r>
            <a:r>
              <a:rPr lang="zh-CN" altLang="en-US" sz="2100" dirty="0">
                <a:solidFill>
                  <a:srgbClr val="FF0000"/>
                </a:solidFill>
                <a:ea typeface="楷体" panose="02010609060101010101" pitchFamily="49" charset="-122"/>
              </a:rPr>
              <a:t>，</a:t>
            </a: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3</a:t>
            </a:r>
            <a:r>
              <a:rPr lang="zh-CN" altLang="en-US" sz="2100" dirty="0">
                <a:solidFill>
                  <a:srgbClr val="FF0000"/>
                </a:solidFill>
                <a:ea typeface="楷体" panose="02010609060101010101" pitchFamily="49" charset="-122"/>
              </a:rPr>
              <a:t>，</a:t>
            </a: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6</a:t>
            </a:r>
          </a:p>
        </p:txBody>
      </p:sp>
      <p:sp>
        <p:nvSpPr>
          <p:cNvPr id="22" name="TextBox 47"/>
          <p:cNvSpPr txBox="1">
            <a:spLocks noChangeArrowheads="1"/>
          </p:cNvSpPr>
          <p:nvPr/>
        </p:nvSpPr>
        <p:spPr bwMode="auto">
          <a:xfrm>
            <a:off x="4793120" y="4053967"/>
            <a:ext cx="397669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6</a:t>
            </a:r>
          </a:p>
        </p:txBody>
      </p:sp>
      <p:grpSp>
        <p:nvGrpSpPr>
          <p:cNvPr id="23" name="组合 22"/>
          <p:cNvGrpSpPr/>
          <p:nvPr/>
        </p:nvGrpSpPr>
        <p:grpSpPr bwMode="auto">
          <a:xfrm flipH="1">
            <a:off x="2296292" y="489717"/>
            <a:ext cx="3293344" cy="1095375"/>
            <a:chOff x="1396" y="1259"/>
            <a:chExt cx="6912" cy="230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 bwMode="auto">
            <a:xfrm>
              <a:off x="1396" y="1259"/>
              <a:ext cx="1814" cy="2300"/>
            </a:xfrm>
            <a:prstGeom prst="ellipse">
              <a:avLst/>
            </a:prstGeom>
          </p:spPr>
        </p:pic>
        <p:sp>
          <p:nvSpPr>
            <p:cNvPr id="25" name="圆角矩形标注 24"/>
            <p:cNvSpPr/>
            <p:nvPr/>
          </p:nvSpPr>
          <p:spPr>
            <a:xfrm>
              <a:off x="3373" y="2236"/>
              <a:ext cx="4935" cy="783"/>
            </a:xfrm>
            <a:prstGeom prst="wedgeRoundRectCallout">
              <a:avLst>
                <a:gd name="adj1" fmla="val -57756"/>
                <a:gd name="adj2" fmla="val -20117"/>
                <a:gd name="adj3" fmla="val 16667"/>
              </a:avLst>
            </a:prstGeom>
            <a:solidFill>
              <a:srgbClr val="F79646">
                <a:lumMod val="20000"/>
                <a:lumOff val="80000"/>
              </a:srgbClr>
            </a:solidFill>
            <a:ln w="127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00" b="1" kern="0" noProof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认一认，填一填。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3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6686" y="216633"/>
            <a:ext cx="1369606" cy="4385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24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知识讲解</a:t>
            </a:r>
          </a:p>
        </p:txBody>
      </p:sp>
      <p:sp>
        <p:nvSpPr>
          <p:cNvPr id="3" name="椭圆 2"/>
          <p:cNvSpPr/>
          <p:nvPr/>
        </p:nvSpPr>
        <p:spPr>
          <a:xfrm>
            <a:off x="2296478" y="1708309"/>
            <a:ext cx="2092166" cy="1191578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 dirty="0">
              <a:solidFill>
                <a:prstClr val="white"/>
              </a:solidFill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2455835" y="3058694"/>
            <a:ext cx="140374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prstClr val="black"/>
                </a:solidFill>
                <a:ea typeface="楷体" panose="02010609060101010101" pitchFamily="49" charset="-122"/>
              </a:rPr>
              <a:t>12</a:t>
            </a:r>
            <a:r>
              <a:rPr lang="zh-CN" altLang="en-US" sz="2100" b="1">
                <a:solidFill>
                  <a:prstClr val="black"/>
                </a:solidFill>
                <a:ea typeface="楷体" panose="02010609060101010101" pitchFamily="49" charset="-122"/>
              </a:rPr>
              <a:t>的因数</a:t>
            </a:r>
          </a:p>
        </p:txBody>
      </p:sp>
      <p:sp>
        <p:nvSpPr>
          <p:cNvPr id="5" name="椭圆 4"/>
          <p:cNvSpPr/>
          <p:nvPr/>
        </p:nvSpPr>
        <p:spPr>
          <a:xfrm>
            <a:off x="4814887" y="1752600"/>
            <a:ext cx="2018348" cy="1171099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lIns="68580" tIns="34290" rIns="68580" bIns="3429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 dirty="0">
              <a:solidFill>
                <a:prstClr val="white"/>
              </a:solidFill>
              <a:latin typeface="Times New Roman" panose="02020603050405020304"/>
              <a:ea typeface="楷体" panose="02010609060101010101" pitchFamily="49" charset="-122"/>
            </a:endParaRPr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5578256" y="3058694"/>
            <a:ext cx="140374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prstClr val="black"/>
                </a:solidFill>
                <a:ea typeface="楷体" panose="02010609060101010101" pitchFamily="49" charset="-122"/>
              </a:rPr>
              <a:t>18</a:t>
            </a:r>
            <a:r>
              <a:rPr lang="zh-CN" altLang="en-US" sz="2100" b="1">
                <a:solidFill>
                  <a:prstClr val="black"/>
                </a:solidFill>
                <a:ea typeface="楷体" panose="02010609060101010101" pitchFamily="49" charset="-122"/>
              </a:rPr>
              <a:t>的因数</a:t>
            </a:r>
          </a:p>
        </p:txBody>
      </p:sp>
      <p:sp>
        <p:nvSpPr>
          <p:cNvPr id="7" name="TextBox 30"/>
          <p:cNvSpPr txBox="1">
            <a:spLocks noChangeArrowheads="1"/>
          </p:cNvSpPr>
          <p:nvPr/>
        </p:nvSpPr>
        <p:spPr bwMode="auto">
          <a:xfrm>
            <a:off x="3652414" y="2015706"/>
            <a:ext cx="364331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1,</a:t>
            </a:r>
            <a:endParaRPr lang="zh-CN" altLang="en-US" sz="21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8" name="TextBox 33"/>
          <p:cNvSpPr txBox="1">
            <a:spLocks noChangeArrowheads="1"/>
          </p:cNvSpPr>
          <p:nvPr/>
        </p:nvSpPr>
        <p:spPr bwMode="auto">
          <a:xfrm>
            <a:off x="2679672" y="2449240"/>
            <a:ext cx="598885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12</a:t>
            </a:r>
            <a:endParaRPr lang="zh-CN" altLang="en-US" sz="21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9" name="TextBox 34"/>
          <p:cNvSpPr txBox="1">
            <a:spLocks noChangeArrowheads="1"/>
          </p:cNvSpPr>
          <p:nvPr/>
        </p:nvSpPr>
        <p:spPr bwMode="auto">
          <a:xfrm>
            <a:off x="3961976" y="2021660"/>
            <a:ext cx="365522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2,</a:t>
            </a:r>
            <a:endParaRPr lang="zh-CN" altLang="en-US" sz="21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0" name="TextBox 35"/>
          <p:cNvSpPr txBox="1">
            <a:spLocks noChangeArrowheads="1"/>
          </p:cNvSpPr>
          <p:nvPr/>
        </p:nvSpPr>
        <p:spPr bwMode="auto">
          <a:xfrm>
            <a:off x="3963167" y="2388373"/>
            <a:ext cx="598884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6</a:t>
            </a:r>
            <a:endParaRPr lang="zh-CN" altLang="en-US" sz="21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3652414" y="2372894"/>
            <a:ext cx="364331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3,</a:t>
            </a:r>
            <a:endParaRPr lang="zh-CN" altLang="en-US" sz="21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2" name="TextBox 37"/>
          <p:cNvSpPr txBox="1">
            <a:spLocks noChangeArrowheads="1"/>
          </p:cNvSpPr>
          <p:nvPr/>
        </p:nvSpPr>
        <p:spPr bwMode="auto">
          <a:xfrm>
            <a:off x="2557634" y="1999038"/>
            <a:ext cx="600075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4</a:t>
            </a:r>
            <a:r>
              <a:rPr lang="zh-CN" altLang="en-US" sz="2100" dirty="0">
                <a:solidFill>
                  <a:prstClr val="black"/>
                </a:solidFill>
                <a:ea typeface="楷体" panose="02010609060101010101" pitchFamily="49" charset="-122"/>
              </a:rPr>
              <a:t>，</a:t>
            </a:r>
          </a:p>
        </p:txBody>
      </p:sp>
      <p:sp>
        <p:nvSpPr>
          <p:cNvPr id="13" name="TextBox 39"/>
          <p:cNvSpPr txBox="1">
            <a:spLocks noChangeArrowheads="1"/>
          </p:cNvSpPr>
          <p:nvPr/>
        </p:nvSpPr>
        <p:spPr bwMode="auto">
          <a:xfrm>
            <a:off x="6383118" y="2181204"/>
            <a:ext cx="598885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18</a:t>
            </a:r>
            <a:endParaRPr lang="zh-CN" altLang="en-US" sz="21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14" name="TextBox 41"/>
          <p:cNvSpPr txBox="1">
            <a:spLocks noChangeArrowheads="1"/>
          </p:cNvSpPr>
          <p:nvPr/>
        </p:nvSpPr>
        <p:spPr bwMode="auto">
          <a:xfrm>
            <a:off x="6136957" y="2195512"/>
            <a:ext cx="471488" cy="39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9,</a:t>
            </a:r>
            <a:endParaRPr lang="zh-CN" altLang="en-US" sz="2100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  <p:sp>
        <p:nvSpPr>
          <p:cNvPr id="15" name="TextBox 45"/>
          <p:cNvSpPr txBox="1">
            <a:spLocks noChangeArrowheads="1"/>
          </p:cNvSpPr>
          <p:nvPr/>
        </p:nvSpPr>
        <p:spPr bwMode="auto">
          <a:xfrm>
            <a:off x="3439298" y="3964457"/>
            <a:ext cx="226576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12</a:t>
            </a:r>
            <a:r>
              <a:rPr lang="zh-CN" altLang="en-US" sz="2100" b="1" dirty="0">
                <a:solidFill>
                  <a:prstClr val="black"/>
                </a:solidFill>
                <a:ea typeface="楷体" panose="02010609060101010101" pitchFamily="49" charset="-122"/>
              </a:rPr>
              <a:t>和</a:t>
            </a:r>
            <a:r>
              <a:rPr lang="en-US" altLang="zh-CN" sz="2100" dirty="0">
                <a:solidFill>
                  <a:prstClr val="black"/>
                </a:solidFill>
                <a:ea typeface="楷体" panose="02010609060101010101" pitchFamily="49" charset="-122"/>
              </a:rPr>
              <a:t>18</a:t>
            </a:r>
            <a:r>
              <a:rPr lang="zh-CN" altLang="en-US" sz="2100" b="1" dirty="0">
                <a:solidFill>
                  <a:prstClr val="black"/>
                </a:solidFill>
                <a:ea typeface="楷体" panose="02010609060101010101" pitchFamily="49" charset="-122"/>
              </a:rPr>
              <a:t>的公因数</a:t>
            </a:r>
          </a:p>
        </p:txBody>
      </p:sp>
      <p:sp>
        <p:nvSpPr>
          <p:cNvPr id="16" name="TextBox 48"/>
          <p:cNvSpPr txBox="1">
            <a:spLocks noChangeArrowheads="1"/>
          </p:cNvSpPr>
          <p:nvPr/>
        </p:nvSpPr>
        <p:spPr bwMode="auto">
          <a:xfrm>
            <a:off x="5094862" y="2021660"/>
            <a:ext cx="365522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1,</a:t>
            </a:r>
            <a:endParaRPr lang="zh-CN" altLang="en-US" sz="21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7" name="TextBox 49"/>
          <p:cNvSpPr txBox="1">
            <a:spLocks noChangeArrowheads="1"/>
          </p:cNvSpPr>
          <p:nvPr/>
        </p:nvSpPr>
        <p:spPr bwMode="auto">
          <a:xfrm>
            <a:off x="5404425" y="2028804"/>
            <a:ext cx="365522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2,</a:t>
            </a:r>
            <a:endParaRPr lang="zh-CN" altLang="en-US" sz="21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8" name="TextBox 50"/>
          <p:cNvSpPr txBox="1">
            <a:spLocks noChangeArrowheads="1"/>
          </p:cNvSpPr>
          <p:nvPr/>
        </p:nvSpPr>
        <p:spPr bwMode="auto">
          <a:xfrm>
            <a:off x="5405615" y="2394325"/>
            <a:ext cx="598884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6</a:t>
            </a:r>
            <a:endParaRPr lang="zh-CN" altLang="en-US" sz="21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9" name="TextBox 51"/>
          <p:cNvSpPr txBox="1">
            <a:spLocks noChangeArrowheads="1"/>
          </p:cNvSpPr>
          <p:nvPr/>
        </p:nvSpPr>
        <p:spPr bwMode="auto">
          <a:xfrm>
            <a:off x="5094862" y="2378848"/>
            <a:ext cx="365522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3,</a:t>
            </a:r>
            <a:endParaRPr lang="zh-CN" altLang="en-US" sz="21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3834578" y="2928174"/>
            <a:ext cx="0" cy="864394"/>
          </a:xfrm>
          <a:prstGeom prst="straightConnector1">
            <a:avLst/>
          </a:prstGeom>
          <a:noFill/>
          <a:ln w="31750" cap="flat" cmpd="sng" algn="ctr">
            <a:solidFill>
              <a:srgbClr val="FFC000"/>
            </a:solidFill>
            <a:prstDash val="solid"/>
            <a:tailEnd type="triangle" w="lg" len="lg"/>
          </a:ln>
          <a:effectLst/>
        </p:spPr>
      </p:cxnSp>
      <p:grpSp>
        <p:nvGrpSpPr>
          <p:cNvPr id="21" name="组合 13"/>
          <p:cNvGrpSpPr/>
          <p:nvPr/>
        </p:nvGrpSpPr>
        <p:grpSpPr bwMode="auto">
          <a:xfrm>
            <a:off x="709680" y="677117"/>
            <a:ext cx="7432504" cy="535439"/>
            <a:chOff x="1163" y="2095"/>
            <a:chExt cx="15605" cy="1123"/>
          </a:xfrm>
        </p:grpSpPr>
        <p:grpSp>
          <p:nvGrpSpPr>
            <p:cNvPr id="22" name="Group 36"/>
            <p:cNvGrpSpPr/>
            <p:nvPr/>
          </p:nvGrpSpPr>
          <p:grpSpPr bwMode="auto">
            <a:xfrm>
              <a:off x="1163" y="2234"/>
              <a:ext cx="626" cy="585"/>
              <a:chOff x="0" y="0"/>
              <a:chExt cx="739775" cy="690562"/>
            </a:xfrm>
            <a:solidFill>
              <a:srgbClr val="FFC000"/>
            </a:solidFill>
          </p:grpSpPr>
          <p:sp>
            <p:nvSpPr>
              <p:cNvPr id="24" name="Freeform 876"/>
              <p:cNvSpPr>
                <a:spLocks noChangeArrowheads="1"/>
              </p:cNvSpPr>
              <p:nvPr/>
            </p:nvSpPr>
            <p:spPr bwMode="auto">
              <a:xfrm>
                <a:off x="608013" y="71437"/>
                <a:ext cx="115888" cy="101600"/>
              </a:xfrm>
              <a:custGeom>
                <a:avLst/>
                <a:gdLst>
                  <a:gd name="T0" fmla="*/ 27951438 w 31"/>
                  <a:gd name="T1" fmla="*/ 353996978 h 27"/>
                  <a:gd name="T2" fmla="*/ 27951438 w 31"/>
                  <a:gd name="T3" fmla="*/ 382317037 h 27"/>
                  <a:gd name="T4" fmla="*/ 55899138 w 31"/>
                  <a:gd name="T5" fmla="*/ 382317037 h 27"/>
                  <a:gd name="T6" fmla="*/ 391301439 w 31"/>
                  <a:gd name="T7" fmla="*/ 127440267 h 27"/>
                  <a:gd name="T8" fmla="*/ 419252877 w 31"/>
                  <a:gd name="T9" fmla="*/ 84960178 h 27"/>
                  <a:gd name="T10" fmla="*/ 419252877 w 31"/>
                  <a:gd name="T11" fmla="*/ 42480089 h 27"/>
                  <a:gd name="T12" fmla="*/ 321424714 w 31"/>
                  <a:gd name="T13" fmla="*/ 14160030 h 27"/>
                  <a:gd name="T14" fmla="*/ 0 w 31"/>
                  <a:gd name="T15" fmla="*/ 254876770 h 27"/>
                  <a:gd name="T16" fmla="*/ 13973850 w 31"/>
                  <a:gd name="T17" fmla="*/ 283196830 h 27"/>
                  <a:gd name="T18" fmla="*/ 27951438 w 31"/>
                  <a:gd name="T19" fmla="*/ 353996978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27"/>
                  <a:gd name="T32" fmla="*/ 31 w 31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27">
                    <a:moveTo>
                      <a:pt x="2" y="25"/>
                    </a:moveTo>
                    <a:cubicBezTo>
                      <a:pt x="2" y="26"/>
                      <a:pt x="2" y="26"/>
                      <a:pt x="2" y="27"/>
                    </a:cubicBezTo>
                    <a:cubicBezTo>
                      <a:pt x="3" y="27"/>
                      <a:pt x="3" y="27"/>
                      <a:pt x="4" y="27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9" y="9"/>
                      <a:pt x="30" y="7"/>
                      <a:pt x="30" y="6"/>
                    </a:cubicBezTo>
                    <a:cubicBezTo>
                      <a:pt x="31" y="5"/>
                      <a:pt x="30" y="4"/>
                      <a:pt x="30" y="3"/>
                    </a:cubicBezTo>
                    <a:cubicBezTo>
                      <a:pt x="28" y="0"/>
                      <a:pt x="25" y="0"/>
                      <a:pt x="23" y="1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9"/>
                      <a:pt x="1" y="20"/>
                    </a:cubicBezTo>
                    <a:cubicBezTo>
                      <a:pt x="1" y="22"/>
                      <a:pt x="1" y="23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noProof="1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  <p:sp>
            <p:nvSpPr>
              <p:cNvPr id="25" name="Freeform 877"/>
              <p:cNvSpPr>
                <a:spLocks noChangeArrowheads="1"/>
              </p:cNvSpPr>
              <p:nvPr/>
            </p:nvSpPr>
            <p:spPr bwMode="auto">
              <a:xfrm>
                <a:off x="612775" y="225425"/>
                <a:ext cx="127000" cy="55563"/>
              </a:xfrm>
              <a:custGeom>
                <a:avLst/>
                <a:gdLst>
                  <a:gd name="T0" fmla="*/ 460431029 w 34"/>
                  <a:gd name="T1" fmla="*/ 96046202 h 15"/>
                  <a:gd name="T2" fmla="*/ 418573324 w 34"/>
                  <a:gd name="T3" fmla="*/ 68605488 h 15"/>
                  <a:gd name="T4" fmla="*/ 13951324 w 34"/>
                  <a:gd name="T5" fmla="*/ 0 h 15"/>
                  <a:gd name="T6" fmla="*/ 13951324 w 34"/>
                  <a:gd name="T7" fmla="*/ 41164775 h 15"/>
                  <a:gd name="T8" fmla="*/ 13951324 w 34"/>
                  <a:gd name="T9" fmla="*/ 96046202 h 15"/>
                  <a:gd name="T10" fmla="*/ 0 w 34"/>
                  <a:gd name="T11" fmla="*/ 137210976 h 15"/>
                  <a:gd name="T12" fmla="*/ 390666941 w 34"/>
                  <a:gd name="T13" fmla="*/ 205816465 h 15"/>
                  <a:gd name="T14" fmla="*/ 404622000 w 34"/>
                  <a:gd name="T15" fmla="*/ 205816465 h 15"/>
                  <a:gd name="T16" fmla="*/ 474382353 w 34"/>
                  <a:gd name="T17" fmla="*/ 150931333 h 15"/>
                  <a:gd name="T18" fmla="*/ 460431029 w 34"/>
                  <a:gd name="T19" fmla="*/ 96046202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"/>
                  <a:gd name="T31" fmla="*/ 0 h 15"/>
                  <a:gd name="T32" fmla="*/ 34 w 34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" h="15">
                    <a:moveTo>
                      <a:pt x="33" y="7"/>
                    </a:moveTo>
                    <a:cubicBezTo>
                      <a:pt x="32" y="6"/>
                      <a:pt x="31" y="5"/>
                      <a:pt x="30" y="5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4"/>
                      <a:pt x="1" y="6"/>
                      <a:pt x="1" y="7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9" y="15"/>
                    </a:cubicBezTo>
                    <a:cubicBezTo>
                      <a:pt x="31" y="15"/>
                      <a:pt x="33" y="13"/>
                      <a:pt x="34" y="11"/>
                    </a:cubicBezTo>
                    <a:cubicBezTo>
                      <a:pt x="34" y="10"/>
                      <a:pt x="33" y="8"/>
                      <a:pt x="3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noProof="1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  <p:sp>
            <p:nvSpPr>
              <p:cNvPr id="26" name="Freeform 878"/>
              <p:cNvSpPr>
                <a:spLocks noChangeArrowheads="1"/>
              </p:cNvSpPr>
              <p:nvPr/>
            </p:nvSpPr>
            <p:spPr bwMode="auto">
              <a:xfrm>
                <a:off x="585788" y="304800"/>
                <a:ext cx="93663" cy="127000"/>
              </a:xfrm>
              <a:custGeom>
                <a:avLst/>
                <a:gdLst>
                  <a:gd name="T0" fmla="*/ 84218023 w 25"/>
                  <a:gd name="T1" fmla="*/ 27906382 h 34"/>
                  <a:gd name="T2" fmla="*/ 56145349 w 25"/>
                  <a:gd name="T3" fmla="*/ 0 h 34"/>
                  <a:gd name="T4" fmla="*/ 42110885 w 25"/>
                  <a:gd name="T5" fmla="*/ 41857706 h 34"/>
                  <a:gd name="T6" fmla="*/ 14038210 w 25"/>
                  <a:gd name="T7" fmla="*/ 97666735 h 34"/>
                  <a:gd name="T8" fmla="*/ 0 w 25"/>
                  <a:gd name="T9" fmla="*/ 139524441 h 34"/>
                  <a:gd name="T10" fmla="*/ 224581395 w 25"/>
                  <a:gd name="T11" fmla="*/ 446475971 h 34"/>
                  <a:gd name="T12" fmla="*/ 266692280 w 25"/>
                  <a:gd name="T13" fmla="*/ 474382353 h 34"/>
                  <a:gd name="T14" fmla="*/ 280726744 w 25"/>
                  <a:gd name="T15" fmla="*/ 474382353 h 34"/>
                  <a:gd name="T16" fmla="*/ 308799418 w 25"/>
                  <a:gd name="T17" fmla="*/ 460431029 h 34"/>
                  <a:gd name="T18" fmla="*/ 336872092 w 25"/>
                  <a:gd name="T19" fmla="*/ 418573324 h 34"/>
                  <a:gd name="T20" fmla="*/ 336872092 w 25"/>
                  <a:gd name="T21" fmla="*/ 376715618 h 34"/>
                  <a:gd name="T22" fmla="*/ 84218023 w 25"/>
                  <a:gd name="T23" fmla="*/ 27906382 h 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34"/>
                  <a:gd name="T38" fmla="*/ 25 w 25"/>
                  <a:gd name="T39" fmla="*/ 34 h 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34">
                    <a:moveTo>
                      <a:pt x="6" y="2"/>
                    </a:moveTo>
                    <a:cubicBezTo>
                      <a:pt x="6" y="1"/>
                      <a:pt x="5" y="1"/>
                      <a:pt x="4" y="0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4"/>
                      <a:pt x="2" y="6"/>
                      <a:pt x="1" y="7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8" y="34"/>
                      <a:pt x="19" y="34"/>
                    </a:cubicBezTo>
                    <a:cubicBezTo>
                      <a:pt x="19" y="34"/>
                      <a:pt x="19" y="34"/>
                      <a:pt x="20" y="34"/>
                    </a:cubicBezTo>
                    <a:cubicBezTo>
                      <a:pt x="21" y="34"/>
                      <a:pt x="22" y="34"/>
                      <a:pt x="22" y="33"/>
                    </a:cubicBezTo>
                    <a:cubicBezTo>
                      <a:pt x="24" y="33"/>
                      <a:pt x="24" y="32"/>
                      <a:pt x="24" y="30"/>
                    </a:cubicBezTo>
                    <a:cubicBezTo>
                      <a:pt x="25" y="29"/>
                      <a:pt x="24" y="28"/>
                      <a:pt x="24" y="27"/>
                    </a:cubicBezTo>
                    <a:lnTo>
                      <a:pt x="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noProof="1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  <p:sp>
            <p:nvSpPr>
              <p:cNvPr id="27" name="Freeform 879"/>
              <p:cNvSpPr>
                <a:spLocks noChangeArrowheads="1"/>
              </p:cNvSpPr>
              <p:nvPr/>
            </p:nvSpPr>
            <p:spPr bwMode="auto">
              <a:xfrm>
                <a:off x="15875" y="71437"/>
                <a:ext cx="112713" cy="101600"/>
              </a:xfrm>
              <a:custGeom>
                <a:avLst/>
                <a:gdLst>
                  <a:gd name="T0" fmla="*/ 28230849 w 30"/>
                  <a:gd name="T1" fmla="*/ 127440267 h 27"/>
                  <a:gd name="T2" fmla="*/ 381127738 w 30"/>
                  <a:gd name="T3" fmla="*/ 382317037 h 27"/>
                  <a:gd name="T4" fmla="*/ 395243163 w 30"/>
                  <a:gd name="T5" fmla="*/ 382317037 h 27"/>
                  <a:gd name="T6" fmla="*/ 395243163 w 30"/>
                  <a:gd name="T7" fmla="*/ 339836948 h 27"/>
                  <a:gd name="T8" fmla="*/ 409358588 w 30"/>
                  <a:gd name="T9" fmla="*/ 283196830 h 27"/>
                  <a:gd name="T10" fmla="*/ 423474012 w 30"/>
                  <a:gd name="T11" fmla="*/ 240716741 h 27"/>
                  <a:gd name="T12" fmla="*/ 112927155 w 30"/>
                  <a:gd name="T13" fmla="*/ 14160030 h 27"/>
                  <a:gd name="T14" fmla="*/ 14115425 w 30"/>
                  <a:gd name="T15" fmla="*/ 42480089 h 27"/>
                  <a:gd name="T16" fmla="*/ 0 w 30"/>
                  <a:gd name="T17" fmla="*/ 84960178 h 27"/>
                  <a:gd name="T18" fmla="*/ 28230849 w 30"/>
                  <a:gd name="T19" fmla="*/ 127440267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27"/>
                  <a:gd name="T32" fmla="*/ 30 w 30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27">
                    <a:moveTo>
                      <a:pt x="2" y="9"/>
                    </a:move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7" y="27"/>
                      <a:pt x="28" y="27"/>
                    </a:cubicBezTo>
                    <a:cubicBezTo>
                      <a:pt x="28" y="26"/>
                      <a:pt x="28" y="25"/>
                      <a:pt x="28" y="24"/>
                    </a:cubicBezTo>
                    <a:cubicBezTo>
                      <a:pt x="28" y="23"/>
                      <a:pt x="29" y="21"/>
                      <a:pt x="29" y="20"/>
                    </a:cubicBezTo>
                    <a:cubicBezTo>
                      <a:pt x="29" y="19"/>
                      <a:pt x="30" y="18"/>
                      <a:pt x="30" y="17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5" y="0"/>
                      <a:pt x="2" y="0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7"/>
                      <a:pt x="1" y="9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noProof="1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  <p:sp>
            <p:nvSpPr>
              <p:cNvPr id="28" name="Freeform 880"/>
              <p:cNvSpPr>
                <a:spLocks noChangeArrowheads="1"/>
              </p:cNvSpPr>
              <p:nvPr/>
            </p:nvSpPr>
            <p:spPr bwMode="auto">
              <a:xfrm>
                <a:off x="0" y="225425"/>
                <a:ext cx="120650" cy="55563"/>
              </a:xfrm>
              <a:custGeom>
                <a:avLst/>
                <a:gdLst>
                  <a:gd name="T0" fmla="*/ 454888203 w 32"/>
                  <a:gd name="T1" fmla="*/ 96046202 h 15"/>
                  <a:gd name="T2" fmla="*/ 440674125 w 32"/>
                  <a:gd name="T3" fmla="*/ 41164775 h 15"/>
                  <a:gd name="T4" fmla="*/ 440674125 w 32"/>
                  <a:gd name="T5" fmla="*/ 0 h 15"/>
                  <a:gd name="T6" fmla="*/ 56860083 w 32"/>
                  <a:gd name="T7" fmla="*/ 68605488 h 15"/>
                  <a:gd name="T8" fmla="*/ 14214078 w 32"/>
                  <a:gd name="T9" fmla="*/ 96046202 h 15"/>
                  <a:gd name="T10" fmla="*/ 0 w 32"/>
                  <a:gd name="T11" fmla="*/ 150931333 h 15"/>
                  <a:gd name="T12" fmla="*/ 71077931 w 32"/>
                  <a:gd name="T13" fmla="*/ 205816465 h 15"/>
                  <a:gd name="T14" fmla="*/ 71077931 w 32"/>
                  <a:gd name="T15" fmla="*/ 205816465 h 15"/>
                  <a:gd name="T16" fmla="*/ 454888203 w 32"/>
                  <a:gd name="T17" fmla="*/ 137210976 h 15"/>
                  <a:gd name="T18" fmla="*/ 454888203 w 32"/>
                  <a:gd name="T19" fmla="*/ 96046202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"/>
                  <a:gd name="T31" fmla="*/ 0 h 15"/>
                  <a:gd name="T32" fmla="*/ 32 w 32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" h="15">
                    <a:moveTo>
                      <a:pt x="32" y="7"/>
                    </a:moveTo>
                    <a:cubicBezTo>
                      <a:pt x="32" y="6"/>
                      <a:pt x="31" y="5"/>
                      <a:pt x="31" y="3"/>
                    </a:cubicBezTo>
                    <a:cubicBezTo>
                      <a:pt x="31" y="2"/>
                      <a:pt x="31" y="1"/>
                      <a:pt x="31" y="0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1" y="6"/>
                      <a:pt x="1" y="7"/>
                    </a:cubicBezTo>
                    <a:cubicBezTo>
                      <a:pt x="0" y="8"/>
                      <a:pt x="0" y="10"/>
                      <a:pt x="0" y="11"/>
                    </a:cubicBezTo>
                    <a:cubicBezTo>
                      <a:pt x="0" y="13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2" y="8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noProof="1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  <p:sp>
            <p:nvSpPr>
              <p:cNvPr id="29" name="Freeform 881"/>
              <p:cNvSpPr>
                <a:spLocks noChangeArrowheads="1"/>
              </p:cNvSpPr>
              <p:nvPr/>
            </p:nvSpPr>
            <p:spPr bwMode="auto">
              <a:xfrm>
                <a:off x="60325" y="307975"/>
                <a:ext cx="90488" cy="123825"/>
              </a:xfrm>
              <a:custGeom>
                <a:avLst/>
                <a:gdLst>
                  <a:gd name="T0" fmla="*/ 298523682 w 24"/>
                  <a:gd name="T1" fmla="*/ 28160807 h 33"/>
                  <a:gd name="T2" fmla="*/ 284309526 w 24"/>
                  <a:gd name="T3" fmla="*/ 0 h 33"/>
                  <a:gd name="T4" fmla="*/ 255877442 w 24"/>
                  <a:gd name="T5" fmla="*/ 14078527 h 33"/>
                  <a:gd name="T6" fmla="*/ 14214157 w 24"/>
                  <a:gd name="T7" fmla="*/ 366067975 h 33"/>
                  <a:gd name="T8" fmla="*/ 0 w 24"/>
                  <a:gd name="T9" fmla="*/ 408307309 h 33"/>
                  <a:gd name="T10" fmla="*/ 28432084 w 24"/>
                  <a:gd name="T11" fmla="*/ 450546643 h 33"/>
                  <a:gd name="T12" fmla="*/ 71078324 w 24"/>
                  <a:gd name="T13" fmla="*/ 464625170 h 33"/>
                  <a:gd name="T14" fmla="*/ 85292481 w 24"/>
                  <a:gd name="T15" fmla="*/ 464625170 h 33"/>
                  <a:gd name="T16" fmla="*/ 127938721 w 24"/>
                  <a:gd name="T17" fmla="*/ 436464364 h 33"/>
                  <a:gd name="T18" fmla="*/ 341169923 w 24"/>
                  <a:gd name="T19" fmla="*/ 140796530 h 33"/>
                  <a:gd name="T20" fmla="*/ 326955766 w 24"/>
                  <a:gd name="T21" fmla="*/ 98557195 h 33"/>
                  <a:gd name="T22" fmla="*/ 298523682 w 24"/>
                  <a:gd name="T23" fmla="*/ 28160807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33"/>
                  <a:gd name="T38" fmla="*/ 24 w 24"/>
                  <a:gd name="T39" fmla="*/ 33 h 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33">
                    <a:moveTo>
                      <a:pt x="21" y="2"/>
                    </a:move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8" y="0"/>
                      <a:pt x="18" y="1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7"/>
                      <a:pt x="0" y="28"/>
                      <a:pt x="0" y="29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3" y="33"/>
                      <a:pt x="4" y="33"/>
                      <a:pt x="5" y="33"/>
                    </a:cubicBezTo>
                    <a:cubicBezTo>
                      <a:pt x="5" y="33"/>
                      <a:pt x="5" y="33"/>
                      <a:pt x="6" y="33"/>
                    </a:cubicBezTo>
                    <a:cubicBezTo>
                      <a:pt x="7" y="33"/>
                      <a:pt x="8" y="32"/>
                      <a:pt x="9" y="31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2" y="5"/>
                      <a:pt x="21" y="4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noProof="1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  <p:sp>
            <p:nvSpPr>
              <p:cNvPr id="30" name="Freeform 882"/>
              <p:cNvSpPr>
                <a:spLocks noEditPoints="1" noChangeArrowheads="1"/>
              </p:cNvSpPr>
              <p:nvPr/>
            </p:nvSpPr>
            <p:spPr bwMode="auto">
              <a:xfrm>
                <a:off x="158750" y="0"/>
                <a:ext cx="419100" cy="506413"/>
              </a:xfrm>
              <a:custGeom>
                <a:avLst/>
                <a:gdLst>
                  <a:gd name="T0" fmla="*/ 784128616 w 112"/>
                  <a:gd name="T1" fmla="*/ 0 h 135"/>
                  <a:gd name="T2" fmla="*/ 0 w 112"/>
                  <a:gd name="T3" fmla="*/ 788008638 h 135"/>
                  <a:gd name="T4" fmla="*/ 238037574 w 112"/>
                  <a:gd name="T5" fmla="*/ 1421227453 h 135"/>
                  <a:gd name="T6" fmla="*/ 252040004 w 112"/>
                  <a:gd name="T7" fmla="*/ 1421227453 h 135"/>
                  <a:gd name="T8" fmla="*/ 420069169 w 112"/>
                  <a:gd name="T9" fmla="*/ 1801160993 h 135"/>
                  <a:gd name="T10" fmla="*/ 518086181 w 112"/>
                  <a:gd name="T11" fmla="*/ 1899660197 h 135"/>
                  <a:gd name="T12" fmla="*/ 1036168621 w 112"/>
                  <a:gd name="T13" fmla="*/ 1899660197 h 135"/>
                  <a:gd name="T14" fmla="*/ 1036168621 w 112"/>
                  <a:gd name="T15" fmla="*/ 1899660197 h 135"/>
                  <a:gd name="T16" fmla="*/ 1078175912 w 112"/>
                  <a:gd name="T17" fmla="*/ 1885589418 h 135"/>
                  <a:gd name="T18" fmla="*/ 1134185633 w 112"/>
                  <a:gd name="T19" fmla="*/ 1801160993 h 135"/>
                  <a:gd name="T20" fmla="*/ 1316217228 w 112"/>
                  <a:gd name="T21" fmla="*/ 1421227453 h 135"/>
                  <a:gd name="T22" fmla="*/ 1330219658 w 112"/>
                  <a:gd name="T23" fmla="*/ 1407156674 h 135"/>
                  <a:gd name="T24" fmla="*/ 1568257232 w 112"/>
                  <a:gd name="T25" fmla="*/ 788008638 h 135"/>
                  <a:gd name="T26" fmla="*/ 784128616 w 112"/>
                  <a:gd name="T27" fmla="*/ 0 h 135"/>
                  <a:gd name="T28" fmla="*/ 1162190494 w 112"/>
                  <a:gd name="T29" fmla="*/ 1308653719 h 135"/>
                  <a:gd name="T30" fmla="*/ 1148188063 w 112"/>
                  <a:gd name="T31" fmla="*/ 1322724498 h 135"/>
                  <a:gd name="T32" fmla="*/ 952157780 w 112"/>
                  <a:gd name="T33" fmla="*/ 1702658037 h 135"/>
                  <a:gd name="T34" fmla="*/ 602097021 w 112"/>
                  <a:gd name="T35" fmla="*/ 1702658037 h 135"/>
                  <a:gd name="T36" fmla="*/ 406066738 w 112"/>
                  <a:gd name="T37" fmla="*/ 1308653719 h 135"/>
                  <a:gd name="T38" fmla="*/ 392064308 w 112"/>
                  <a:gd name="T39" fmla="*/ 1308653719 h 135"/>
                  <a:gd name="T40" fmla="*/ 196034025 w 112"/>
                  <a:gd name="T41" fmla="*/ 788008638 h 135"/>
                  <a:gd name="T42" fmla="*/ 784128616 w 112"/>
                  <a:gd name="T43" fmla="*/ 197002159 h 135"/>
                  <a:gd name="T44" fmla="*/ 1372226949 w 112"/>
                  <a:gd name="T45" fmla="*/ 788008638 h 135"/>
                  <a:gd name="T46" fmla="*/ 1162190494 w 112"/>
                  <a:gd name="T47" fmla="*/ 1308653719 h 1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2"/>
                  <a:gd name="T73" fmla="*/ 0 h 135"/>
                  <a:gd name="T74" fmla="*/ 112 w 112"/>
                  <a:gd name="T75" fmla="*/ 135 h 13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2" h="135">
                    <a:moveTo>
                      <a:pt x="56" y="0"/>
                    </a:moveTo>
                    <a:cubicBezTo>
                      <a:pt x="25" y="0"/>
                      <a:pt x="0" y="25"/>
                      <a:pt x="0" y="56"/>
                    </a:cubicBezTo>
                    <a:cubicBezTo>
                      <a:pt x="0" y="71"/>
                      <a:pt x="6" y="88"/>
                      <a:pt x="17" y="101"/>
                    </a:cubicBezTo>
                    <a:cubicBezTo>
                      <a:pt x="17" y="101"/>
                      <a:pt x="17" y="101"/>
                      <a:pt x="18" y="101"/>
                    </a:cubicBezTo>
                    <a:cubicBezTo>
                      <a:pt x="21" y="106"/>
                      <a:pt x="30" y="119"/>
                      <a:pt x="30" y="128"/>
                    </a:cubicBezTo>
                    <a:cubicBezTo>
                      <a:pt x="30" y="132"/>
                      <a:pt x="33" y="135"/>
                      <a:pt x="37" y="135"/>
                    </a:cubicBezTo>
                    <a:cubicBezTo>
                      <a:pt x="74" y="135"/>
                      <a:pt x="74" y="135"/>
                      <a:pt x="74" y="135"/>
                    </a:cubicBezTo>
                    <a:cubicBezTo>
                      <a:pt x="74" y="135"/>
                      <a:pt x="74" y="135"/>
                      <a:pt x="74" y="135"/>
                    </a:cubicBezTo>
                    <a:cubicBezTo>
                      <a:pt x="75" y="135"/>
                      <a:pt x="76" y="135"/>
                      <a:pt x="77" y="134"/>
                    </a:cubicBezTo>
                    <a:cubicBezTo>
                      <a:pt x="80" y="133"/>
                      <a:pt x="81" y="131"/>
                      <a:pt x="81" y="128"/>
                    </a:cubicBezTo>
                    <a:cubicBezTo>
                      <a:pt x="81" y="120"/>
                      <a:pt x="89" y="108"/>
                      <a:pt x="94" y="101"/>
                    </a:cubicBezTo>
                    <a:cubicBezTo>
                      <a:pt x="94" y="101"/>
                      <a:pt x="95" y="101"/>
                      <a:pt x="95" y="100"/>
                    </a:cubicBezTo>
                    <a:cubicBezTo>
                      <a:pt x="105" y="87"/>
                      <a:pt x="112" y="71"/>
                      <a:pt x="112" y="56"/>
                    </a:cubicBezTo>
                    <a:cubicBezTo>
                      <a:pt x="112" y="25"/>
                      <a:pt x="87" y="0"/>
                      <a:pt x="56" y="0"/>
                    </a:cubicBezTo>
                    <a:close/>
                    <a:moveTo>
                      <a:pt x="83" y="93"/>
                    </a:moveTo>
                    <a:cubicBezTo>
                      <a:pt x="83" y="93"/>
                      <a:pt x="83" y="94"/>
                      <a:pt x="82" y="94"/>
                    </a:cubicBezTo>
                    <a:cubicBezTo>
                      <a:pt x="79" y="98"/>
                      <a:pt x="71" y="110"/>
                      <a:pt x="68" y="121"/>
                    </a:cubicBezTo>
                    <a:cubicBezTo>
                      <a:pt x="43" y="121"/>
                      <a:pt x="43" y="121"/>
                      <a:pt x="43" y="121"/>
                    </a:cubicBezTo>
                    <a:cubicBezTo>
                      <a:pt x="40" y="109"/>
                      <a:pt x="31" y="97"/>
                      <a:pt x="29" y="93"/>
                    </a:cubicBezTo>
                    <a:cubicBezTo>
                      <a:pt x="29" y="93"/>
                      <a:pt x="28" y="93"/>
                      <a:pt x="28" y="93"/>
                    </a:cubicBezTo>
                    <a:cubicBezTo>
                      <a:pt x="19" y="82"/>
                      <a:pt x="14" y="68"/>
                      <a:pt x="14" y="56"/>
                    </a:cubicBezTo>
                    <a:cubicBezTo>
                      <a:pt x="14" y="33"/>
                      <a:pt x="32" y="14"/>
                      <a:pt x="56" y="14"/>
                    </a:cubicBezTo>
                    <a:cubicBezTo>
                      <a:pt x="79" y="14"/>
                      <a:pt x="98" y="33"/>
                      <a:pt x="98" y="56"/>
                    </a:cubicBezTo>
                    <a:cubicBezTo>
                      <a:pt x="98" y="68"/>
                      <a:pt x="92" y="82"/>
                      <a:pt x="83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noProof="1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  <p:sp>
            <p:nvSpPr>
              <p:cNvPr id="31" name="Freeform 883"/>
              <p:cNvSpPr>
                <a:spLocks noChangeArrowheads="1"/>
              </p:cNvSpPr>
              <p:nvPr/>
            </p:nvSpPr>
            <p:spPr bwMode="auto">
              <a:xfrm>
                <a:off x="288925" y="547687"/>
                <a:ext cx="158750" cy="142875"/>
              </a:xfrm>
              <a:custGeom>
                <a:avLst/>
                <a:gdLst>
                  <a:gd name="T0" fmla="*/ 514315982 w 42"/>
                  <a:gd name="T1" fmla="*/ 0 h 38"/>
                  <a:gd name="T2" fmla="*/ 71433720 w 42"/>
                  <a:gd name="T3" fmla="*/ 0 h 38"/>
                  <a:gd name="T4" fmla="*/ 0 w 42"/>
                  <a:gd name="T5" fmla="*/ 84818872 h 38"/>
                  <a:gd name="T6" fmla="*/ 0 w 42"/>
                  <a:gd name="T7" fmla="*/ 381686803 h 38"/>
                  <a:gd name="T8" fmla="*/ 71433720 w 42"/>
                  <a:gd name="T9" fmla="*/ 466509434 h 38"/>
                  <a:gd name="T10" fmla="*/ 142867440 w 42"/>
                  <a:gd name="T11" fmla="*/ 466509434 h 38"/>
                  <a:gd name="T12" fmla="*/ 185726161 w 42"/>
                  <a:gd name="T13" fmla="*/ 508916990 h 38"/>
                  <a:gd name="T14" fmla="*/ 242872381 w 42"/>
                  <a:gd name="T15" fmla="*/ 537191201 h 38"/>
                  <a:gd name="T16" fmla="*/ 342877321 w 42"/>
                  <a:gd name="T17" fmla="*/ 537191201 h 38"/>
                  <a:gd name="T18" fmla="*/ 400023542 w 42"/>
                  <a:gd name="T19" fmla="*/ 508916990 h 38"/>
                  <a:gd name="T20" fmla="*/ 442886042 w 42"/>
                  <a:gd name="T21" fmla="*/ 466509434 h 38"/>
                  <a:gd name="T22" fmla="*/ 514315982 w 42"/>
                  <a:gd name="T23" fmla="*/ 466509434 h 38"/>
                  <a:gd name="T24" fmla="*/ 600037202 w 42"/>
                  <a:gd name="T25" fmla="*/ 381686803 h 38"/>
                  <a:gd name="T26" fmla="*/ 600037202 w 42"/>
                  <a:gd name="T27" fmla="*/ 84818872 h 38"/>
                  <a:gd name="T28" fmla="*/ 514315982 w 42"/>
                  <a:gd name="T29" fmla="*/ 0 h 3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2"/>
                  <a:gd name="T46" fmla="*/ 0 h 38"/>
                  <a:gd name="T47" fmla="*/ 42 w 42"/>
                  <a:gd name="T48" fmla="*/ 38 h 3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2" h="38">
                    <a:moveTo>
                      <a:pt x="3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2" y="33"/>
                      <a:pt x="5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4" y="37"/>
                      <a:pt x="16" y="38"/>
                      <a:pt x="17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6" y="38"/>
                      <a:pt x="27" y="37"/>
                      <a:pt x="28" y="36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9" y="33"/>
                      <a:pt x="42" y="30"/>
                      <a:pt x="42" y="2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3"/>
                      <a:pt x="39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noProof="1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3" name="文本框 29"/>
            <p:cNvSpPr txBox="1">
              <a:spLocks noChangeArrowheads="1"/>
            </p:cNvSpPr>
            <p:nvPr/>
          </p:nvSpPr>
          <p:spPr bwMode="auto">
            <a:xfrm>
              <a:off x="1739" y="2095"/>
              <a:ext cx="15029" cy="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问题：</a:t>
              </a: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淘气是用下面的方法表示的，你能看懂吗？</a:t>
              </a:r>
              <a:endPara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68385 0.001574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687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687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687 0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687 0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687 0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9687 0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220 0.002963 L -0.190210 -0.000185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6686" y="216633"/>
            <a:ext cx="1369606" cy="4385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24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知识讲解</a:t>
            </a:r>
          </a:p>
        </p:txBody>
      </p:sp>
      <p:grpSp>
        <p:nvGrpSpPr>
          <p:cNvPr id="3" name="组合 13"/>
          <p:cNvGrpSpPr/>
          <p:nvPr/>
        </p:nvGrpSpPr>
        <p:grpSpPr bwMode="auto">
          <a:xfrm>
            <a:off x="566153" y="717366"/>
            <a:ext cx="5686425" cy="535296"/>
            <a:chOff x="1163" y="2095"/>
            <a:chExt cx="11939" cy="1122"/>
          </a:xfrm>
        </p:grpSpPr>
        <p:grpSp>
          <p:nvGrpSpPr>
            <p:cNvPr id="4" name="Group 36"/>
            <p:cNvGrpSpPr/>
            <p:nvPr/>
          </p:nvGrpSpPr>
          <p:grpSpPr bwMode="auto">
            <a:xfrm>
              <a:off x="1163" y="2234"/>
              <a:ext cx="626" cy="585"/>
              <a:chOff x="0" y="0"/>
              <a:chExt cx="739775" cy="690562"/>
            </a:xfrm>
            <a:solidFill>
              <a:srgbClr val="FFC000"/>
            </a:solidFill>
          </p:grpSpPr>
          <p:sp>
            <p:nvSpPr>
              <p:cNvPr id="6" name="Freeform 876"/>
              <p:cNvSpPr>
                <a:spLocks noChangeArrowheads="1"/>
              </p:cNvSpPr>
              <p:nvPr/>
            </p:nvSpPr>
            <p:spPr bwMode="auto">
              <a:xfrm>
                <a:off x="608013" y="71437"/>
                <a:ext cx="115888" cy="101600"/>
              </a:xfrm>
              <a:custGeom>
                <a:avLst/>
                <a:gdLst>
                  <a:gd name="T0" fmla="*/ 27951438 w 31"/>
                  <a:gd name="T1" fmla="*/ 353996978 h 27"/>
                  <a:gd name="T2" fmla="*/ 27951438 w 31"/>
                  <a:gd name="T3" fmla="*/ 382317037 h 27"/>
                  <a:gd name="T4" fmla="*/ 55899138 w 31"/>
                  <a:gd name="T5" fmla="*/ 382317037 h 27"/>
                  <a:gd name="T6" fmla="*/ 391301439 w 31"/>
                  <a:gd name="T7" fmla="*/ 127440267 h 27"/>
                  <a:gd name="T8" fmla="*/ 419252877 w 31"/>
                  <a:gd name="T9" fmla="*/ 84960178 h 27"/>
                  <a:gd name="T10" fmla="*/ 419252877 w 31"/>
                  <a:gd name="T11" fmla="*/ 42480089 h 27"/>
                  <a:gd name="T12" fmla="*/ 321424714 w 31"/>
                  <a:gd name="T13" fmla="*/ 14160030 h 27"/>
                  <a:gd name="T14" fmla="*/ 0 w 31"/>
                  <a:gd name="T15" fmla="*/ 254876770 h 27"/>
                  <a:gd name="T16" fmla="*/ 13973850 w 31"/>
                  <a:gd name="T17" fmla="*/ 283196830 h 27"/>
                  <a:gd name="T18" fmla="*/ 27951438 w 31"/>
                  <a:gd name="T19" fmla="*/ 353996978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27"/>
                  <a:gd name="T32" fmla="*/ 31 w 31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27">
                    <a:moveTo>
                      <a:pt x="2" y="25"/>
                    </a:moveTo>
                    <a:cubicBezTo>
                      <a:pt x="2" y="26"/>
                      <a:pt x="2" y="26"/>
                      <a:pt x="2" y="27"/>
                    </a:cubicBezTo>
                    <a:cubicBezTo>
                      <a:pt x="3" y="27"/>
                      <a:pt x="3" y="27"/>
                      <a:pt x="4" y="27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9" y="9"/>
                      <a:pt x="30" y="7"/>
                      <a:pt x="30" y="6"/>
                    </a:cubicBezTo>
                    <a:cubicBezTo>
                      <a:pt x="31" y="5"/>
                      <a:pt x="30" y="4"/>
                      <a:pt x="30" y="3"/>
                    </a:cubicBezTo>
                    <a:cubicBezTo>
                      <a:pt x="28" y="0"/>
                      <a:pt x="25" y="0"/>
                      <a:pt x="23" y="1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9"/>
                      <a:pt x="1" y="20"/>
                    </a:cubicBezTo>
                    <a:cubicBezTo>
                      <a:pt x="1" y="22"/>
                      <a:pt x="1" y="23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500" noProof="1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  <p:sp>
            <p:nvSpPr>
              <p:cNvPr id="7" name="Freeform 877"/>
              <p:cNvSpPr>
                <a:spLocks noChangeArrowheads="1"/>
              </p:cNvSpPr>
              <p:nvPr/>
            </p:nvSpPr>
            <p:spPr bwMode="auto">
              <a:xfrm>
                <a:off x="612775" y="225425"/>
                <a:ext cx="127000" cy="55563"/>
              </a:xfrm>
              <a:custGeom>
                <a:avLst/>
                <a:gdLst>
                  <a:gd name="T0" fmla="*/ 460431029 w 34"/>
                  <a:gd name="T1" fmla="*/ 96046202 h 15"/>
                  <a:gd name="T2" fmla="*/ 418573324 w 34"/>
                  <a:gd name="T3" fmla="*/ 68605488 h 15"/>
                  <a:gd name="T4" fmla="*/ 13951324 w 34"/>
                  <a:gd name="T5" fmla="*/ 0 h 15"/>
                  <a:gd name="T6" fmla="*/ 13951324 w 34"/>
                  <a:gd name="T7" fmla="*/ 41164775 h 15"/>
                  <a:gd name="T8" fmla="*/ 13951324 w 34"/>
                  <a:gd name="T9" fmla="*/ 96046202 h 15"/>
                  <a:gd name="T10" fmla="*/ 0 w 34"/>
                  <a:gd name="T11" fmla="*/ 137210976 h 15"/>
                  <a:gd name="T12" fmla="*/ 390666941 w 34"/>
                  <a:gd name="T13" fmla="*/ 205816465 h 15"/>
                  <a:gd name="T14" fmla="*/ 404622000 w 34"/>
                  <a:gd name="T15" fmla="*/ 205816465 h 15"/>
                  <a:gd name="T16" fmla="*/ 474382353 w 34"/>
                  <a:gd name="T17" fmla="*/ 150931333 h 15"/>
                  <a:gd name="T18" fmla="*/ 460431029 w 34"/>
                  <a:gd name="T19" fmla="*/ 96046202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4"/>
                  <a:gd name="T31" fmla="*/ 0 h 15"/>
                  <a:gd name="T32" fmla="*/ 34 w 34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4" h="15">
                    <a:moveTo>
                      <a:pt x="33" y="7"/>
                    </a:moveTo>
                    <a:cubicBezTo>
                      <a:pt x="32" y="6"/>
                      <a:pt x="31" y="5"/>
                      <a:pt x="30" y="5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4"/>
                      <a:pt x="1" y="6"/>
                      <a:pt x="1" y="7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9" y="15"/>
                    </a:cubicBezTo>
                    <a:cubicBezTo>
                      <a:pt x="31" y="15"/>
                      <a:pt x="33" y="13"/>
                      <a:pt x="34" y="11"/>
                    </a:cubicBezTo>
                    <a:cubicBezTo>
                      <a:pt x="34" y="10"/>
                      <a:pt x="33" y="8"/>
                      <a:pt x="3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500" noProof="1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  <p:sp>
            <p:nvSpPr>
              <p:cNvPr id="8" name="Freeform 878"/>
              <p:cNvSpPr>
                <a:spLocks noChangeArrowheads="1"/>
              </p:cNvSpPr>
              <p:nvPr/>
            </p:nvSpPr>
            <p:spPr bwMode="auto">
              <a:xfrm>
                <a:off x="585788" y="304800"/>
                <a:ext cx="93663" cy="127000"/>
              </a:xfrm>
              <a:custGeom>
                <a:avLst/>
                <a:gdLst>
                  <a:gd name="T0" fmla="*/ 84218023 w 25"/>
                  <a:gd name="T1" fmla="*/ 27906382 h 34"/>
                  <a:gd name="T2" fmla="*/ 56145349 w 25"/>
                  <a:gd name="T3" fmla="*/ 0 h 34"/>
                  <a:gd name="T4" fmla="*/ 42110885 w 25"/>
                  <a:gd name="T5" fmla="*/ 41857706 h 34"/>
                  <a:gd name="T6" fmla="*/ 14038210 w 25"/>
                  <a:gd name="T7" fmla="*/ 97666735 h 34"/>
                  <a:gd name="T8" fmla="*/ 0 w 25"/>
                  <a:gd name="T9" fmla="*/ 139524441 h 34"/>
                  <a:gd name="T10" fmla="*/ 224581395 w 25"/>
                  <a:gd name="T11" fmla="*/ 446475971 h 34"/>
                  <a:gd name="T12" fmla="*/ 266692280 w 25"/>
                  <a:gd name="T13" fmla="*/ 474382353 h 34"/>
                  <a:gd name="T14" fmla="*/ 280726744 w 25"/>
                  <a:gd name="T15" fmla="*/ 474382353 h 34"/>
                  <a:gd name="T16" fmla="*/ 308799418 w 25"/>
                  <a:gd name="T17" fmla="*/ 460431029 h 34"/>
                  <a:gd name="T18" fmla="*/ 336872092 w 25"/>
                  <a:gd name="T19" fmla="*/ 418573324 h 34"/>
                  <a:gd name="T20" fmla="*/ 336872092 w 25"/>
                  <a:gd name="T21" fmla="*/ 376715618 h 34"/>
                  <a:gd name="T22" fmla="*/ 84218023 w 25"/>
                  <a:gd name="T23" fmla="*/ 27906382 h 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34"/>
                  <a:gd name="T38" fmla="*/ 25 w 25"/>
                  <a:gd name="T39" fmla="*/ 34 h 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34">
                    <a:moveTo>
                      <a:pt x="6" y="2"/>
                    </a:moveTo>
                    <a:cubicBezTo>
                      <a:pt x="6" y="1"/>
                      <a:pt x="5" y="1"/>
                      <a:pt x="4" y="0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4"/>
                      <a:pt x="2" y="6"/>
                      <a:pt x="1" y="7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8" y="34"/>
                      <a:pt x="19" y="34"/>
                    </a:cubicBezTo>
                    <a:cubicBezTo>
                      <a:pt x="19" y="34"/>
                      <a:pt x="19" y="34"/>
                      <a:pt x="20" y="34"/>
                    </a:cubicBezTo>
                    <a:cubicBezTo>
                      <a:pt x="21" y="34"/>
                      <a:pt x="22" y="34"/>
                      <a:pt x="22" y="33"/>
                    </a:cubicBezTo>
                    <a:cubicBezTo>
                      <a:pt x="24" y="33"/>
                      <a:pt x="24" y="32"/>
                      <a:pt x="24" y="30"/>
                    </a:cubicBezTo>
                    <a:cubicBezTo>
                      <a:pt x="25" y="29"/>
                      <a:pt x="24" y="28"/>
                      <a:pt x="24" y="27"/>
                    </a:cubicBezTo>
                    <a:lnTo>
                      <a:pt x="6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500" noProof="1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  <p:sp>
            <p:nvSpPr>
              <p:cNvPr id="9" name="Freeform 879"/>
              <p:cNvSpPr>
                <a:spLocks noChangeArrowheads="1"/>
              </p:cNvSpPr>
              <p:nvPr/>
            </p:nvSpPr>
            <p:spPr bwMode="auto">
              <a:xfrm>
                <a:off x="15875" y="71437"/>
                <a:ext cx="112713" cy="101600"/>
              </a:xfrm>
              <a:custGeom>
                <a:avLst/>
                <a:gdLst>
                  <a:gd name="T0" fmla="*/ 28230849 w 30"/>
                  <a:gd name="T1" fmla="*/ 127440267 h 27"/>
                  <a:gd name="T2" fmla="*/ 381127738 w 30"/>
                  <a:gd name="T3" fmla="*/ 382317037 h 27"/>
                  <a:gd name="T4" fmla="*/ 395243163 w 30"/>
                  <a:gd name="T5" fmla="*/ 382317037 h 27"/>
                  <a:gd name="T6" fmla="*/ 395243163 w 30"/>
                  <a:gd name="T7" fmla="*/ 339836948 h 27"/>
                  <a:gd name="T8" fmla="*/ 409358588 w 30"/>
                  <a:gd name="T9" fmla="*/ 283196830 h 27"/>
                  <a:gd name="T10" fmla="*/ 423474012 w 30"/>
                  <a:gd name="T11" fmla="*/ 240716741 h 27"/>
                  <a:gd name="T12" fmla="*/ 112927155 w 30"/>
                  <a:gd name="T13" fmla="*/ 14160030 h 27"/>
                  <a:gd name="T14" fmla="*/ 14115425 w 30"/>
                  <a:gd name="T15" fmla="*/ 42480089 h 27"/>
                  <a:gd name="T16" fmla="*/ 0 w 30"/>
                  <a:gd name="T17" fmla="*/ 84960178 h 27"/>
                  <a:gd name="T18" fmla="*/ 28230849 w 30"/>
                  <a:gd name="T19" fmla="*/ 127440267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27"/>
                  <a:gd name="T32" fmla="*/ 30 w 30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27">
                    <a:moveTo>
                      <a:pt x="2" y="9"/>
                    </a:move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7" y="27"/>
                      <a:pt x="28" y="27"/>
                    </a:cubicBezTo>
                    <a:cubicBezTo>
                      <a:pt x="28" y="26"/>
                      <a:pt x="28" y="25"/>
                      <a:pt x="28" y="24"/>
                    </a:cubicBezTo>
                    <a:cubicBezTo>
                      <a:pt x="28" y="23"/>
                      <a:pt x="29" y="21"/>
                      <a:pt x="29" y="20"/>
                    </a:cubicBezTo>
                    <a:cubicBezTo>
                      <a:pt x="29" y="19"/>
                      <a:pt x="30" y="18"/>
                      <a:pt x="30" y="17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5" y="0"/>
                      <a:pt x="2" y="0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7"/>
                      <a:pt x="1" y="9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500" noProof="1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  <p:sp>
            <p:nvSpPr>
              <p:cNvPr id="10" name="Freeform 880"/>
              <p:cNvSpPr>
                <a:spLocks noChangeArrowheads="1"/>
              </p:cNvSpPr>
              <p:nvPr/>
            </p:nvSpPr>
            <p:spPr bwMode="auto">
              <a:xfrm>
                <a:off x="0" y="225425"/>
                <a:ext cx="120650" cy="55563"/>
              </a:xfrm>
              <a:custGeom>
                <a:avLst/>
                <a:gdLst>
                  <a:gd name="T0" fmla="*/ 454888203 w 32"/>
                  <a:gd name="T1" fmla="*/ 96046202 h 15"/>
                  <a:gd name="T2" fmla="*/ 440674125 w 32"/>
                  <a:gd name="T3" fmla="*/ 41164775 h 15"/>
                  <a:gd name="T4" fmla="*/ 440674125 w 32"/>
                  <a:gd name="T5" fmla="*/ 0 h 15"/>
                  <a:gd name="T6" fmla="*/ 56860083 w 32"/>
                  <a:gd name="T7" fmla="*/ 68605488 h 15"/>
                  <a:gd name="T8" fmla="*/ 14214078 w 32"/>
                  <a:gd name="T9" fmla="*/ 96046202 h 15"/>
                  <a:gd name="T10" fmla="*/ 0 w 32"/>
                  <a:gd name="T11" fmla="*/ 150931333 h 15"/>
                  <a:gd name="T12" fmla="*/ 71077931 w 32"/>
                  <a:gd name="T13" fmla="*/ 205816465 h 15"/>
                  <a:gd name="T14" fmla="*/ 71077931 w 32"/>
                  <a:gd name="T15" fmla="*/ 205816465 h 15"/>
                  <a:gd name="T16" fmla="*/ 454888203 w 32"/>
                  <a:gd name="T17" fmla="*/ 137210976 h 15"/>
                  <a:gd name="T18" fmla="*/ 454888203 w 32"/>
                  <a:gd name="T19" fmla="*/ 96046202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"/>
                  <a:gd name="T31" fmla="*/ 0 h 15"/>
                  <a:gd name="T32" fmla="*/ 32 w 32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" h="15">
                    <a:moveTo>
                      <a:pt x="32" y="7"/>
                    </a:moveTo>
                    <a:cubicBezTo>
                      <a:pt x="32" y="6"/>
                      <a:pt x="31" y="5"/>
                      <a:pt x="31" y="3"/>
                    </a:cubicBezTo>
                    <a:cubicBezTo>
                      <a:pt x="31" y="2"/>
                      <a:pt x="31" y="1"/>
                      <a:pt x="31" y="0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1" y="6"/>
                      <a:pt x="1" y="7"/>
                    </a:cubicBezTo>
                    <a:cubicBezTo>
                      <a:pt x="0" y="8"/>
                      <a:pt x="0" y="10"/>
                      <a:pt x="0" y="11"/>
                    </a:cubicBezTo>
                    <a:cubicBezTo>
                      <a:pt x="0" y="13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2" y="8"/>
                      <a:pt x="3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500" noProof="1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  <p:sp>
            <p:nvSpPr>
              <p:cNvPr id="11" name="Freeform 881"/>
              <p:cNvSpPr>
                <a:spLocks noChangeArrowheads="1"/>
              </p:cNvSpPr>
              <p:nvPr/>
            </p:nvSpPr>
            <p:spPr bwMode="auto">
              <a:xfrm>
                <a:off x="60325" y="307975"/>
                <a:ext cx="90488" cy="123825"/>
              </a:xfrm>
              <a:custGeom>
                <a:avLst/>
                <a:gdLst>
                  <a:gd name="T0" fmla="*/ 298523682 w 24"/>
                  <a:gd name="T1" fmla="*/ 28160807 h 33"/>
                  <a:gd name="T2" fmla="*/ 284309526 w 24"/>
                  <a:gd name="T3" fmla="*/ 0 h 33"/>
                  <a:gd name="T4" fmla="*/ 255877442 w 24"/>
                  <a:gd name="T5" fmla="*/ 14078527 h 33"/>
                  <a:gd name="T6" fmla="*/ 14214157 w 24"/>
                  <a:gd name="T7" fmla="*/ 366067975 h 33"/>
                  <a:gd name="T8" fmla="*/ 0 w 24"/>
                  <a:gd name="T9" fmla="*/ 408307309 h 33"/>
                  <a:gd name="T10" fmla="*/ 28432084 w 24"/>
                  <a:gd name="T11" fmla="*/ 450546643 h 33"/>
                  <a:gd name="T12" fmla="*/ 71078324 w 24"/>
                  <a:gd name="T13" fmla="*/ 464625170 h 33"/>
                  <a:gd name="T14" fmla="*/ 85292481 w 24"/>
                  <a:gd name="T15" fmla="*/ 464625170 h 33"/>
                  <a:gd name="T16" fmla="*/ 127938721 w 24"/>
                  <a:gd name="T17" fmla="*/ 436464364 h 33"/>
                  <a:gd name="T18" fmla="*/ 341169923 w 24"/>
                  <a:gd name="T19" fmla="*/ 140796530 h 33"/>
                  <a:gd name="T20" fmla="*/ 326955766 w 24"/>
                  <a:gd name="T21" fmla="*/ 98557195 h 33"/>
                  <a:gd name="T22" fmla="*/ 298523682 w 24"/>
                  <a:gd name="T23" fmla="*/ 28160807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33"/>
                  <a:gd name="T38" fmla="*/ 24 w 24"/>
                  <a:gd name="T39" fmla="*/ 33 h 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33">
                    <a:moveTo>
                      <a:pt x="21" y="2"/>
                    </a:moveTo>
                    <a:cubicBezTo>
                      <a:pt x="20" y="1"/>
                      <a:pt x="20" y="1"/>
                      <a:pt x="20" y="0"/>
                    </a:cubicBezTo>
                    <a:cubicBezTo>
                      <a:pt x="19" y="0"/>
                      <a:pt x="18" y="0"/>
                      <a:pt x="18" y="1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7"/>
                      <a:pt x="0" y="28"/>
                      <a:pt x="0" y="29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3" y="33"/>
                      <a:pt x="4" y="33"/>
                      <a:pt x="5" y="33"/>
                    </a:cubicBezTo>
                    <a:cubicBezTo>
                      <a:pt x="5" y="33"/>
                      <a:pt x="5" y="33"/>
                      <a:pt x="6" y="33"/>
                    </a:cubicBezTo>
                    <a:cubicBezTo>
                      <a:pt x="7" y="33"/>
                      <a:pt x="8" y="32"/>
                      <a:pt x="9" y="31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3" y="9"/>
                      <a:pt x="23" y="8"/>
                      <a:pt x="23" y="7"/>
                    </a:cubicBezTo>
                    <a:cubicBezTo>
                      <a:pt x="22" y="5"/>
                      <a:pt x="21" y="4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500" noProof="1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  <p:sp>
            <p:nvSpPr>
              <p:cNvPr id="12" name="Freeform 882"/>
              <p:cNvSpPr>
                <a:spLocks noEditPoints="1" noChangeArrowheads="1"/>
              </p:cNvSpPr>
              <p:nvPr/>
            </p:nvSpPr>
            <p:spPr bwMode="auto">
              <a:xfrm>
                <a:off x="158750" y="0"/>
                <a:ext cx="419100" cy="506413"/>
              </a:xfrm>
              <a:custGeom>
                <a:avLst/>
                <a:gdLst>
                  <a:gd name="T0" fmla="*/ 784128616 w 112"/>
                  <a:gd name="T1" fmla="*/ 0 h 135"/>
                  <a:gd name="T2" fmla="*/ 0 w 112"/>
                  <a:gd name="T3" fmla="*/ 788008638 h 135"/>
                  <a:gd name="T4" fmla="*/ 238037574 w 112"/>
                  <a:gd name="T5" fmla="*/ 1421227453 h 135"/>
                  <a:gd name="T6" fmla="*/ 252040004 w 112"/>
                  <a:gd name="T7" fmla="*/ 1421227453 h 135"/>
                  <a:gd name="T8" fmla="*/ 420069169 w 112"/>
                  <a:gd name="T9" fmla="*/ 1801160993 h 135"/>
                  <a:gd name="T10" fmla="*/ 518086181 w 112"/>
                  <a:gd name="T11" fmla="*/ 1899660197 h 135"/>
                  <a:gd name="T12" fmla="*/ 1036168621 w 112"/>
                  <a:gd name="T13" fmla="*/ 1899660197 h 135"/>
                  <a:gd name="T14" fmla="*/ 1036168621 w 112"/>
                  <a:gd name="T15" fmla="*/ 1899660197 h 135"/>
                  <a:gd name="T16" fmla="*/ 1078175912 w 112"/>
                  <a:gd name="T17" fmla="*/ 1885589418 h 135"/>
                  <a:gd name="T18" fmla="*/ 1134185633 w 112"/>
                  <a:gd name="T19" fmla="*/ 1801160993 h 135"/>
                  <a:gd name="T20" fmla="*/ 1316217228 w 112"/>
                  <a:gd name="T21" fmla="*/ 1421227453 h 135"/>
                  <a:gd name="T22" fmla="*/ 1330219658 w 112"/>
                  <a:gd name="T23" fmla="*/ 1407156674 h 135"/>
                  <a:gd name="T24" fmla="*/ 1568257232 w 112"/>
                  <a:gd name="T25" fmla="*/ 788008638 h 135"/>
                  <a:gd name="T26" fmla="*/ 784128616 w 112"/>
                  <a:gd name="T27" fmla="*/ 0 h 135"/>
                  <a:gd name="T28" fmla="*/ 1162190494 w 112"/>
                  <a:gd name="T29" fmla="*/ 1308653719 h 135"/>
                  <a:gd name="T30" fmla="*/ 1148188063 w 112"/>
                  <a:gd name="T31" fmla="*/ 1322724498 h 135"/>
                  <a:gd name="T32" fmla="*/ 952157780 w 112"/>
                  <a:gd name="T33" fmla="*/ 1702658037 h 135"/>
                  <a:gd name="T34" fmla="*/ 602097021 w 112"/>
                  <a:gd name="T35" fmla="*/ 1702658037 h 135"/>
                  <a:gd name="T36" fmla="*/ 406066738 w 112"/>
                  <a:gd name="T37" fmla="*/ 1308653719 h 135"/>
                  <a:gd name="T38" fmla="*/ 392064308 w 112"/>
                  <a:gd name="T39" fmla="*/ 1308653719 h 135"/>
                  <a:gd name="T40" fmla="*/ 196034025 w 112"/>
                  <a:gd name="T41" fmla="*/ 788008638 h 135"/>
                  <a:gd name="T42" fmla="*/ 784128616 w 112"/>
                  <a:gd name="T43" fmla="*/ 197002159 h 135"/>
                  <a:gd name="T44" fmla="*/ 1372226949 w 112"/>
                  <a:gd name="T45" fmla="*/ 788008638 h 135"/>
                  <a:gd name="T46" fmla="*/ 1162190494 w 112"/>
                  <a:gd name="T47" fmla="*/ 1308653719 h 1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2"/>
                  <a:gd name="T73" fmla="*/ 0 h 135"/>
                  <a:gd name="T74" fmla="*/ 112 w 112"/>
                  <a:gd name="T75" fmla="*/ 135 h 13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2" h="135">
                    <a:moveTo>
                      <a:pt x="56" y="0"/>
                    </a:moveTo>
                    <a:cubicBezTo>
                      <a:pt x="25" y="0"/>
                      <a:pt x="0" y="25"/>
                      <a:pt x="0" y="56"/>
                    </a:cubicBezTo>
                    <a:cubicBezTo>
                      <a:pt x="0" y="71"/>
                      <a:pt x="6" y="88"/>
                      <a:pt x="17" y="101"/>
                    </a:cubicBezTo>
                    <a:cubicBezTo>
                      <a:pt x="17" y="101"/>
                      <a:pt x="17" y="101"/>
                      <a:pt x="18" y="101"/>
                    </a:cubicBezTo>
                    <a:cubicBezTo>
                      <a:pt x="21" y="106"/>
                      <a:pt x="30" y="119"/>
                      <a:pt x="30" y="128"/>
                    </a:cubicBezTo>
                    <a:cubicBezTo>
                      <a:pt x="30" y="132"/>
                      <a:pt x="33" y="135"/>
                      <a:pt x="37" y="135"/>
                    </a:cubicBezTo>
                    <a:cubicBezTo>
                      <a:pt x="74" y="135"/>
                      <a:pt x="74" y="135"/>
                      <a:pt x="74" y="135"/>
                    </a:cubicBezTo>
                    <a:cubicBezTo>
                      <a:pt x="74" y="135"/>
                      <a:pt x="74" y="135"/>
                      <a:pt x="74" y="135"/>
                    </a:cubicBezTo>
                    <a:cubicBezTo>
                      <a:pt x="75" y="135"/>
                      <a:pt x="76" y="135"/>
                      <a:pt x="77" y="134"/>
                    </a:cubicBezTo>
                    <a:cubicBezTo>
                      <a:pt x="80" y="133"/>
                      <a:pt x="81" y="131"/>
                      <a:pt x="81" y="128"/>
                    </a:cubicBezTo>
                    <a:cubicBezTo>
                      <a:pt x="81" y="120"/>
                      <a:pt x="89" y="108"/>
                      <a:pt x="94" y="101"/>
                    </a:cubicBezTo>
                    <a:cubicBezTo>
                      <a:pt x="94" y="101"/>
                      <a:pt x="95" y="101"/>
                      <a:pt x="95" y="100"/>
                    </a:cubicBezTo>
                    <a:cubicBezTo>
                      <a:pt x="105" y="87"/>
                      <a:pt x="112" y="71"/>
                      <a:pt x="112" y="56"/>
                    </a:cubicBezTo>
                    <a:cubicBezTo>
                      <a:pt x="112" y="25"/>
                      <a:pt x="87" y="0"/>
                      <a:pt x="56" y="0"/>
                    </a:cubicBezTo>
                    <a:close/>
                    <a:moveTo>
                      <a:pt x="83" y="93"/>
                    </a:moveTo>
                    <a:cubicBezTo>
                      <a:pt x="83" y="93"/>
                      <a:pt x="83" y="94"/>
                      <a:pt x="82" y="94"/>
                    </a:cubicBezTo>
                    <a:cubicBezTo>
                      <a:pt x="79" y="98"/>
                      <a:pt x="71" y="110"/>
                      <a:pt x="68" y="121"/>
                    </a:cubicBezTo>
                    <a:cubicBezTo>
                      <a:pt x="43" y="121"/>
                      <a:pt x="43" y="121"/>
                      <a:pt x="43" y="121"/>
                    </a:cubicBezTo>
                    <a:cubicBezTo>
                      <a:pt x="40" y="109"/>
                      <a:pt x="31" y="97"/>
                      <a:pt x="29" y="93"/>
                    </a:cubicBezTo>
                    <a:cubicBezTo>
                      <a:pt x="29" y="93"/>
                      <a:pt x="28" y="93"/>
                      <a:pt x="28" y="93"/>
                    </a:cubicBezTo>
                    <a:cubicBezTo>
                      <a:pt x="19" y="82"/>
                      <a:pt x="14" y="68"/>
                      <a:pt x="14" y="56"/>
                    </a:cubicBezTo>
                    <a:cubicBezTo>
                      <a:pt x="14" y="33"/>
                      <a:pt x="32" y="14"/>
                      <a:pt x="56" y="14"/>
                    </a:cubicBezTo>
                    <a:cubicBezTo>
                      <a:pt x="79" y="14"/>
                      <a:pt x="98" y="33"/>
                      <a:pt x="98" y="56"/>
                    </a:cubicBezTo>
                    <a:cubicBezTo>
                      <a:pt x="98" y="68"/>
                      <a:pt x="92" y="82"/>
                      <a:pt x="83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500" noProof="1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  <p:sp>
            <p:nvSpPr>
              <p:cNvPr id="13" name="Freeform 883"/>
              <p:cNvSpPr>
                <a:spLocks noChangeArrowheads="1"/>
              </p:cNvSpPr>
              <p:nvPr/>
            </p:nvSpPr>
            <p:spPr bwMode="auto">
              <a:xfrm>
                <a:off x="288925" y="547687"/>
                <a:ext cx="158750" cy="142875"/>
              </a:xfrm>
              <a:custGeom>
                <a:avLst/>
                <a:gdLst>
                  <a:gd name="T0" fmla="*/ 514315982 w 42"/>
                  <a:gd name="T1" fmla="*/ 0 h 38"/>
                  <a:gd name="T2" fmla="*/ 71433720 w 42"/>
                  <a:gd name="T3" fmla="*/ 0 h 38"/>
                  <a:gd name="T4" fmla="*/ 0 w 42"/>
                  <a:gd name="T5" fmla="*/ 84818872 h 38"/>
                  <a:gd name="T6" fmla="*/ 0 w 42"/>
                  <a:gd name="T7" fmla="*/ 381686803 h 38"/>
                  <a:gd name="T8" fmla="*/ 71433720 w 42"/>
                  <a:gd name="T9" fmla="*/ 466509434 h 38"/>
                  <a:gd name="T10" fmla="*/ 142867440 w 42"/>
                  <a:gd name="T11" fmla="*/ 466509434 h 38"/>
                  <a:gd name="T12" fmla="*/ 185726161 w 42"/>
                  <a:gd name="T13" fmla="*/ 508916990 h 38"/>
                  <a:gd name="T14" fmla="*/ 242872381 w 42"/>
                  <a:gd name="T15" fmla="*/ 537191201 h 38"/>
                  <a:gd name="T16" fmla="*/ 342877321 w 42"/>
                  <a:gd name="T17" fmla="*/ 537191201 h 38"/>
                  <a:gd name="T18" fmla="*/ 400023542 w 42"/>
                  <a:gd name="T19" fmla="*/ 508916990 h 38"/>
                  <a:gd name="T20" fmla="*/ 442886042 w 42"/>
                  <a:gd name="T21" fmla="*/ 466509434 h 38"/>
                  <a:gd name="T22" fmla="*/ 514315982 w 42"/>
                  <a:gd name="T23" fmla="*/ 466509434 h 38"/>
                  <a:gd name="T24" fmla="*/ 600037202 w 42"/>
                  <a:gd name="T25" fmla="*/ 381686803 h 38"/>
                  <a:gd name="T26" fmla="*/ 600037202 w 42"/>
                  <a:gd name="T27" fmla="*/ 84818872 h 38"/>
                  <a:gd name="T28" fmla="*/ 514315982 w 42"/>
                  <a:gd name="T29" fmla="*/ 0 h 3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2"/>
                  <a:gd name="T46" fmla="*/ 0 h 38"/>
                  <a:gd name="T47" fmla="*/ 42 w 42"/>
                  <a:gd name="T48" fmla="*/ 38 h 3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2" h="38">
                    <a:moveTo>
                      <a:pt x="3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0"/>
                      <a:pt x="2" y="33"/>
                      <a:pt x="5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4" y="37"/>
                      <a:pt x="16" y="38"/>
                      <a:pt x="17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6" y="38"/>
                      <a:pt x="27" y="37"/>
                      <a:pt x="28" y="36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9" y="33"/>
                      <a:pt x="42" y="30"/>
                      <a:pt x="42" y="2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3"/>
                      <a:pt x="39" y="0"/>
                      <a:pt x="3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sz="1500" noProof="1">
                  <a:solidFill>
                    <a:prstClr val="black"/>
                  </a:solidFill>
                  <a:latin typeface="Times New Roman" panose="02020603050405020304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5" name="文本框 29"/>
            <p:cNvSpPr txBox="1">
              <a:spLocks noChangeArrowheads="1"/>
            </p:cNvSpPr>
            <p:nvPr/>
          </p:nvSpPr>
          <p:spPr bwMode="auto">
            <a:xfrm>
              <a:off x="1739" y="2095"/>
              <a:ext cx="11363" cy="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问题：</a:t>
              </a: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找出下列各组数的最大公因数。</a:t>
              </a:r>
              <a:endPara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黑体" panose="02010609060101010101" pitchFamily="49" charset="-122"/>
              </a:endParaRPr>
            </a:p>
          </p:txBody>
        </p:sp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471028" y="1465345"/>
            <a:ext cx="903685" cy="4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prstClr val="black"/>
                </a:solidFill>
                <a:ea typeface="楷体_GB2312" pitchFamily="49" charset="-122"/>
              </a:rPr>
              <a:t>6</a:t>
            </a:r>
            <a:r>
              <a:rPr lang="zh-CN" altLang="en-US" sz="2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100">
                <a:solidFill>
                  <a:prstClr val="black"/>
                </a:solidFill>
                <a:ea typeface="楷体_GB2312" pitchFamily="49" charset="-122"/>
              </a:rPr>
              <a:t>12</a:t>
            </a:r>
            <a:endParaRPr lang="zh-CN" altLang="en-US" sz="2100" b="1">
              <a:solidFill>
                <a:prstClr val="black"/>
              </a:solidFill>
              <a:ea typeface="楷体_GB2312" pitchFamily="49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185529" y="1465345"/>
            <a:ext cx="912019" cy="4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prstClr val="black"/>
                </a:solidFill>
                <a:ea typeface="楷体_GB2312" pitchFamily="49" charset="-122"/>
              </a:rPr>
              <a:t>3</a:t>
            </a:r>
            <a:r>
              <a:rPr lang="zh-CN" altLang="en-US" sz="2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100">
                <a:solidFill>
                  <a:prstClr val="black"/>
                </a:solidFill>
                <a:ea typeface="楷体_GB2312" pitchFamily="49" charset="-122"/>
              </a:rPr>
              <a:t>15</a:t>
            </a:r>
            <a:endParaRPr lang="zh-CN" altLang="en-US" sz="2100" b="1">
              <a:solidFill>
                <a:prstClr val="black"/>
              </a:solidFill>
              <a:ea typeface="楷体_GB2312" pitchFamily="49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909554" y="1467727"/>
            <a:ext cx="86915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>
                <a:solidFill>
                  <a:prstClr val="black"/>
                </a:solidFill>
                <a:ea typeface="楷体_GB2312" pitchFamily="49" charset="-122"/>
              </a:rPr>
              <a:t>7</a:t>
            </a:r>
            <a:r>
              <a:rPr lang="zh-CN" altLang="en-US" sz="2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100">
                <a:solidFill>
                  <a:prstClr val="black"/>
                </a:solidFill>
                <a:ea typeface="楷体_GB2312" pitchFamily="49" charset="-122"/>
              </a:rPr>
              <a:t>21</a:t>
            </a:r>
            <a:endParaRPr lang="zh-CN" altLang="en-US" sz="2100" b="1">
              <a:solidFill>
                <a:prstClr val="black"/>
              </a:solidFill>
              <a:ea typeface="楷体_GB2312" pitchFamily="49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707963" y="1848726"/>
            <a:ext cx="417909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6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3409366" y="1848726"/>
            <a:ext cx="4191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5134582" y="1842773"/>
            <a:ext cx="419100" cy="3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rgbClr val="FF0000"/>
                </a:solidFill>
                <a:ea typeface="楷体" panose="02010609060101010101" pitchFamily="49" charset="-122"/>
              </a:rPr>
              <a:t>7</a:t>
            </a:r>
          </a:p>
        </p:txBody>
      </p:sp>
      <p:grpSp>
        <p:nvGrpSpPr>
          <p:cNvPr id="20" name="组合 28"/>
          <p:cNvGrpSpPr/>
          <p:nvPr/>
        </p:nvGrpSpPr>
        <p:grpSpPr bwMode="auto">
          <a:xfrm>
            <a:off x="917389" y="2983391"/>
            <a:ext cx="2326481" cy="1014413"/>
            <a:chOff x="903" y="1500"/>
            <a:chExt cx="4885" cy="2130"/>
          </a:xfrm>
        </p:grpSpPr>
        <p:sp>
          <p:nvSpPr>
            <p:cNvPr id="21" name="圆角矩形标注 20"/>
            <p:cNvSpPr/>
            <p:nvPr/>
          </p:nvSpPr>
          <p:spPr>
            <a:xfrm>
              <a:off x="2528" y="2063"/>
              <a:ext cx="3260" cy="1395"/>
            </a:xfrm>
            <a:prstGeom prst="wedgeRoundRectCallout">
              <a:avLst>
                <a:gd name="adj1" fmla="val -54573"/>
                <a:gd name="adj2" fmla="val -15644"/>
                <a:gd name="adj3" fmla="val 16667"/>
              </a:avLst>
            </a:prstGeom>
            <a:solidFill>
              <a:srgbClr val="F79646">
                <a:lumMod val="20000"/>
                <a:lumOff val="80000"/>
              </a:srgbClr>
            </a:solidFill>
            <a:ln w="15875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00" b="1" kern="0" noProof="1">
                  <a:solidFill>
                    <a:srgbClr val="0000CC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每组数都是倍数关系。</a:t>
              </a:r>
            </a:p>
          </p:txBody>
        </p:sp>
        <p:pic>
          <p:nvPicPr>
            <p:cNvPr id="22" name="图片 1" descr="16男孩 女孩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03" y="1500"/>
              <a:ext cx="1515" cy="2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-512"/>
          <a:stretch>
            <a:fillRect/>
          </a:stretch>
        </p:blipFill>
        <p:spPr>
          <a:xfrm>
            <a:off x="847141" y="2218295"/>
            <a:ext cx="1084421" cy="781050"/>
          </a:xfrm>
          <a:prstGeom prst="snip2DiagRect">
            <a:avLst/>
          </a:prstGeom>
        </p:spPr>
      </p:pic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980616" y="2420226"/>
            <a:ext cx="4988719" cy="39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上面各组数的最大公因数有什么规律吗？</a:t>
            </a:r>
          </a:p>
        </p:txBody>
      </p:sp>
      <p:grpSp>
        <p:nvGrpSpPr>
          <p:cNvPr id="25" name="组合 24"/>
          <p:cNvGrpSpPr/>
          <p:nvPr/>
        </p:nvGrpSpPr>
        <p:grpSpPr bwMode="auto">
          <a:xfrm flipH="1">
            <a:off x="3667732" y="3020301"/>
            <a:ext cx="3236119" cy="970359"/>
            <a:chOff x="924" y="6128"/>
            <a:chExt cx="6790" cy="2037"/>
          </a:xfrm>
        </p:grpSpPr>
        <p:pic>
          <p:nvPicPr>
            <p:cNvPr id="26" name="图片 9" descr="1-10女孩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24" y="6128"/>
              <a:ext cx="2008" cy="2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圆角矩形标注 26"/>
            <p:cNvSpPr/>
            <p:nvPr/>
          </p:nvSpPr>
          <p:spPr>
            <a:xfrm>
              <a:off x="2698" y="6600"/>
              <a:ext cx="5016" cy="1450"/>
            </a:xfrm>
            <a:prstGeom prst="wedgeRoundRectCallout">
              <a:avLst>
                <a:gd name="adj1" fmla="val -56821"/>
                <a:gd name="adj2" fmla="val -17171"/>
                <a:gd name="adj3" fmla="val 16667"/>
              </a:avLst>
            </a:prstGeom>
            <a:solidFill>
              <a:srgbClr val="F79646">
                <a:lumMod val="20000"/>
                <a:lumOff val="80000"/>
              </a:srgbClr>
            </a:solidFill>
            <a:ln w="15875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00" b="1" kern="0" noProof="1">
                  <a:solidFill>
                    <a:srgbClr val="0000CC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而且较小的数是它们的最大公因数。</a:t>
              </a:r>
            </a:p>
          </p:txBody>
        </p:sp>
      </p:grpSp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1471136" y="4078605"/>
            <a:ext cx="5406390" cy="84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b="1" dirty="0">
                <a:ea typeface="楷体" panose="02010609060101010101" pitchFamily="49" charset="-122"/>
              </a:rPr>
              <a:t>发现</a:t>
            </a:r>
            <a:r>
              <a:rPr lang="zh-CN" altLang="en-US" sz="2100" b="1" dirty="0">
                <a:solidFill>
                  <a:srgbClr val="0000CC"/>
                </a:solidFill>
                <a:ea typeface="楷体" panose="02010609060101010101" pitchFamily="49" charset="-122"/>
              </a:rPr>
              <a:t>：成倍数关系的两个数中较小的那个数是它们的最大公因数。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4" grpId="0" bldLvl="0" animBg="1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6686" y="216633"/>
            <a:ext cx="1369606" cy="4385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2400" b="1" dirty="0">
                <a:ln w="0"/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知识讲解</a:t>
            </a:r>
          </a:p>
        </p:txBody>
      </p:sp>
      <p:grpSp>
        <p:nvGrpSpPr>
          <p:cNvPr id="28" name="组合 27"/>
          <p:cNvGrpSpPr/>
          <p:nvPr/>
        </p:nvGrpSpPr>
        <p:grpSpPr bwMode="auto">
          <a:xfrm>
            <a:off x="599424" y="757102"/>
            <a:ext cx="856059" cy="844154"/>
            <a:chOff x="7546" y="2101"/>
            <a:chExt cx="1798" cy="1772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546" y="2101"/>
              <a:ext cx="1799" cy="1772"/>
            </a:xfrm>
            <a:prstGeom prst="snip2SameRect">
              <a:avLst/>
            </a:prstGeom>
          </p:spPr>
        </p:pic>
        <p:pic>
          <p:nvPicPr>
            <p:cNvPr id="30" name="图片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719" y="2101"/>
              <a:ext cx="600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1462627" y="1007134"/>
            <a:ext cx="5110163" cy="45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prstClr val="black"/>
                </a:solidFill>
                <a:ea typeface="楷体" panose="02010609060101010101" pitchFamily="49" charset="-122"/>
              </a:rPr>
              <a:t>你能找出下面各组质数的最大公因数吗？</a:t>
            </a: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1394761" y="1696507"/>
            <a:ext cx="1693022" cy="5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>
                <a:solidFill>
                  <a:prstClr val="black"/>
                </a:solidFill>
                <a:ea typeface="楷体_GB2312" pitchFamily="49" charset="-122"/>
              </a:rPr>
              <a:t>2</a:t>
            </a:r>
            <a:r>
              <a:rPr lang="zh-CN" altLang="en-US" sz="27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700">
                <a:solidFill>
                  <a:prstClr val="black"/>
                </a:solidFill>
                <a:ea typeface="楷体_GB2312" pitchFamily="49" charset="-122"/>
              </a:rPr>
              <a:t>3</a:t>
            </a:r>
            <a:endParaRPr lang="zh-CN" altLang="en-US" sz="2700" b="1">
              <a:solidFill>
                <a:prstClr val="black"/>
              </a:solidFill>
              <a:ea typeface="楷体_GB2312" pitchFamily="49" charset="-122"/>
            </a:endParaRP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3110453" y="1696507"/>
            <a:ext cx="1708635" cy="5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>
                <a:solidFill>
                  <a:prstClr val="black"/>
                </a:solidFill>
                <a:ea typeface="楷体_GB2312" pitchFamily="49" charset="-122"/>
              </a:rPr>
              <a:t>5</a:t>
            </a:r>
            <a:r>
              <a:rPr lang="zh-CN" altLang="en-US" sz="27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en-US" sz="2700">
                <a:solidFill>
                  <a:prstClr val="black"/>
                </a:solidFill>
                <a:ea typeface="楷体_GB2312" pitchFamily="49" charset="-122"/>
              </a:rPr>
              <a:t>7</a:t>
            </a:r>
            <a:endParaRPr lang="en-US" altLang="en-US" sz="2700" b="1">
              <a:solidFill>
                <a:prstClr val="black"/>
              </a:solidFill>
              <a:ea typeface="楷体_GB2312" pitchFamily="49" charset="-122"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4833286" y="1698888"/>
            <a:ext cx="2005304" cy="5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>
                <a:solidFill>
                  <a:prstClr val="black"/>
                </a:solidFill>
                <a:ea typeface="楷体_GB2312" pitchFamily="49" charset="-122"/>
              </a:rPr>
              <a:t>11</a:t>
            </a:r>
            <a:r>
              <a:rPr lang="zh-CN" altLang="en-US" sz="27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en-US" sz="2700">
                <a:solidFill>
                  <a:prstClr val="black"/>
                </a:solidFill>
                <a:ea typeface="楷体_GB2312" pitchFamily="49" charset="-122"/>
              </a:rPr>
              <a:t>19</a:t>
            </a:r>
            <a:endParaRPr lang="en-US" altLang="en-US" sz="2700" b="1">
              <a:solidFill>
                <a:prstClr val="black"/>
              </a:solidFill>
              <a:ea typeface="楷体_GB2312" pitchFamily="49" charset="-122"/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1714226" y="2171371"/>
            <a:ext cx="78517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 dirty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3432298" y="2171371"/>
            <a:ext cx="78517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 dirty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5273004" y="2171371"/>
            <a:ext cx="78517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700" dirty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</a:p>
        </p:txBody>
      </p:sp>
      <p:grpSp>
        <p:nvGrpSpPr>
          <p:cNvPr id="38" name="组合 37"/>
          <p:cNvGrpSpPr/>
          <p:nvPr/>
        </p:nvGrpSpPr>
        <p:grpSpPr bwMode="auto">
          <a:xfrm flipH="1">
            <a:off x="5414215" y="2461259"/>
            <a:ext cx="2873194" cy="1095375"/>
            <a:chOff x="1742" y="1204"/>
            <a:chExt cx="6030" cy="2300"/>
          </a:xfrm>
        </p:grpSpPr>
        <p:grpSp>
          <p:nvGrpSpPr>
            <p:cNvPr id="39" name="组合 2"/>
            <p:cNvGrpSpPr/>
            <p:nvPr/>
          </p:nvGrpSpPr>
          <p:grpSpPr bwMode="auto">
            <a:xfrm flipH="1">
              <a:off x="1742" y="1204"/>
              <a:ext cx="1667" cy="2300"/>
              <a:chOff x="3138" y="2659"/>
              <a:chExt cx="1062" cy="1466"/>
            </a:xfrm>
          </p:grpSpPr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3138" y="2659"/>
                <a:ext cx="981" cy="1466"/>
              </a:xfrm>
              <a:prstGeom prst="ellipse">
                <a:avLst/>
              </a:prstGeom>
            </p:spPr>
          </p:pic>
          <p:pic>
            <p:nvPicPr>
              <p:cNvPr id="42" name="图片 4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31" y="3146"/>
                <a:ext cx="269" cy="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0" name="圆角矩形标注 39"/>
            <p:cNvSpPr/>
            <p:nvPr/>
          </p:nvSpPr>
          <p:spPr>
            <a:xfrm>
              <a:off x="3409" y="2383"/>
              <a:ext cx="4363" cy="837"/>
            </a:xfrm>
            <a:prstGeom prst="wedgeRoundRectCallout">
              <a:avLst>
                <a:gd name="adj1" fmla="val -57756"/>
                <a:gd name="adj2" fmla="val -20117"/>
                <a:gd name="adj3" fmla="val 16667"/>
              </a:avLst>
            </a:prstGeom>
            <a:solidFill>
              <a:srgbClr val="F79646">
                <a:lumMod val="20000"/>
                <a:lumOff val="80000"/>
              </a:srgbClr>
            </a:solidFill>
            <a:ln w="127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00" b="1" kern="0" noProof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你有什么发现？</a:t>
              </a:r>
            </a:p>
          </p:txBody>
        </p:sp>
      </p:grpSp>
      <p:grpSp>
        <p:nvGrpSpPr>
          <p:cNvPr id="43" name="组合 28"/>
          <p:cNvGrpSpPr/>
          <p:nvPr/>
        </p:nvGrpSpPr>
        <p:grpSpPr bwMode="auto">
          <a:xfrm>
            <a:off x="721910" y="2756890"/>
            <a:ext cx="4274344" cy="1014413"/>
            <a:chOff x="875" y="1665"/>
            <a:chExt cx="8973" cy="2130"/>
          </a:xfrm>
        </p:grpSpPr>
        <p:sp>
          <p:nvSpPr>
            <p:cNvPr id="44" name="圆角矩形标注 43"/>
            <p:cNvSpPr/>
            <p:nvPr/>
          </p:nvSpPr>
          <p:spPr>
            <a:xfrm>
              <a:off x="2652" y="2108"/>
              <a:ext cx="7196" cy="1395"/>
            </a:xfrm>
            <a:prstGeom prst="wedgeRoundRectCallout">
              <a:avLst>
                <a:gd name="adj1" fmla="val -54573"/>
                <a:gd name="adj2" fmla="val -15644"/>
                <a:gd name="adj3" fmla="val 16667"/>
              </a:avLst>
            </a:prstGeom>
            <a:solidFill>
              <a:srgbClr val="F79646">
                <a:lumMod val="20000"/>
                <a:lumOff val="80000"/>
              </a:srgbClr>
            </a:solidFill>
            <a:ln w="15875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00" b="1" kern="0" noProof="1">
                  <a:solidFill>
                    <a:srgbClr val="0000CC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如果两个数是不相等的质数，它们的最大公因数是</a:t>
              </a:r>
              <a:r>
                <a:rPr lang="en-US" altLang="zh-CN" sz="2100" kern="0" noProof="1">
                  <a:solidFill>
                    <a:srgbClr val="0000CC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1</a:t>
              </a:r>
              <a:r>
                <a:rPr lang="zh-CN" altLang="en-US" sz="2100" kern="0" noProof="1">
                  <a:solidFill>
                    <a:srgbClr val="0000CC"/>
                  </a:solidFill>
                  <a:latin typeface="Arial" panose="020B0604020202020204" pitchFamily="34" charset="0"/>
                  <a:ea typeface="楷体" panose="02010609060101010101" pitchFamily="49" charset="-122"/>
                </a:rPr>
                <a:t>。</a:t>
              </a:r>
            </a:p>
          </p:txBody>
        </p:sp>
        <p:pic>
          <p:nvPicPr>
            <p:cNvPr id="45" name="图片 1" descr="16男孩 女孩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75" y="1665"/>
              <a:ext cx="1515" cy="2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1384459" y="3876199"/>
            <a:ext cx="5406390" cy="45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b="1" dirty="0">
                <a:ea typeface="楷体" panose="02010609060101010101" pitchFamily="49" charset="-122"/>
              </a:rPr>
              <a:t>发现：</a:t>
            </a:r>
            <a:r>
              <a:rPr lang="zh-CN" altLang="en-US" sz="2100" b="1" dirty="0">
                <a:solidFill>
                  <a:srgbClr val="0000CC"/>
                </a:solidFill>
                <a:ea typeface="楷体" panose="02010609060101010101" pitchFamily="49" charset="-122"/>
              </a:rPr>
              <a:t>两个不相等的质数的最大公因数是</a:t>
            </a:r>
            <a:r>
              <a:rPr lang="en-US" altLang="zh-CN" sz="2100" dirty="0">
                <a:solidFill>
                  <a:srgbClr val="0000CC"/>
                </a:solidFill>
                <a:ea typeface="楷体" panose="02010609060101010101" pitchFamily="49" charset="-122"/>
              </a:rPr>
              <a:t>1</a:t>
            </a:r>
            <a:r>
              <a:rPr lang="zh-CN" altLang="en-US" sz="2100" b="1" dirty="0">
                <a:solidFill>
                  <a:srgbClr val="0000CC"/>
                </a:solidFill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2" grpId="0"/>
      <p:bldP spid="33" grpId="0"/>
      <p:bldP spid="34" grpId="0"/>
      <p:bldP spid="35" grpId="0"/>
      <p:bldP spid="36" grpId="0"/>
      <p:bldP spid="37" grpId="0"/>
      <p:bldP spid="49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Microsoft Office PowerPoint</Application>
  <PresentationFormat>全屏显示(16:9)</PresentationFormat>
  <Paragraphs>200</Paragraphs>
  <Slides>16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黑体</vt:lpstr>
      <vt:lpstr>楷体</vt:lpstr>
      <vt:lpstr>楷体_GB2312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2016-02-25T11:28:00Z</dcterms:created>
  <dcterms:modified xsi:type="dcterms:W3CDTF">2023-01-16T19:39:00Z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E55F95C024E14F01A9E2769DD0CD5FFA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