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07" r:id="rId3"/>
    <p:sldId id="473" r:id="rId4"/>
    <p:sldId id="475" r:id="rId5"/>
    <p:sldId id="474" r:id="rId6"/>
    <p:sldId id="422" r:id="rId7"/>
    <p:sldId id="461" r:id="rId8"/>
    <p:sldId id="476" r:id="rId9"/>
    <p:sldId id="399" r:id="rId10"/>
    <p:sldId id="423" r:id="rId11"/>
    <p:sldId id="365" r:id="rId12"/>
    <p:sldId id="478" r:id="rId13"/>
    <p:sldId id="460" r:id="rId14"/>
    <p:sldId id="477" r:id="rId15"/>
    <p:sldId id="469" r:id="rId16"/>
    <p:sldId id="462" r:id="rId17"/>
    <p:sldId id="463" r:id="rId1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黑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幼圆" panose="02010509060101010101" pitchFamily="49" charset="-122"/>
      <p:regular r:id="rId34"/>
    </p:embeddedFont>
    <p:embeddedFont>
      <p:font typeface="MingLiU_HKSCS-ExtB" panose="02020500000000000000" pitchFamily="18" charset="-120"/>
      <p:regular r:id="rId35"/>
    </p:embeddedFont>
    <p:embeddedFont>
      <p:font typeface="Arial Black" panose="020B0A04020102020204" pitchFamily="34" charset="0"/>
      <p:bold r:id="rId36"/>
    </p:embeddedFont>
  </p:embeddedFontLst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960" autoAdjust="0"/>
  </p:normalViewPr>
  <p:slideViewPr>
    <p:cSldViewPr>
      <p:cViewPr>
        <p:scale>
          <a:sx n="100" d="100"/>
          <a:sy n="100" d="100"/>
        </p:scale>
        <p:origin x="-52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3BA927-64BC-4A9C-91FF-87AA7B87B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F38B10C-E773-4573-ADEE-CBB37322522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9F6268-472D-4400-B25F-307E0F2097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A683A4A-3D0A-4B86-9C76-42E87AD92AD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3EA6DF3-219D-43E0-9660-81AEDFA7536F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95A34D4-FAEE-4D57-86E7-44272555898B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2B98D19-785E-483D-9C08-8BDE9AB44035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E82CFFC-2934-4185-BD80-EFC8D9EF4FCC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5F701FD-F949-47E5-9F58-94EBFED93832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7C65DFC-DDA4-4723-A523-1818737B7727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8"/>
          <p:cNvSpPr txBox="1"/>
          <p:nvPr userDrawn="1"/>
        </p:nvSpPr>
        <p:spPr>
          <a:xfrm>
            <a:off x="179512" y="6416983"/>
            <a:ext cx="1368152" cy="25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800" dirty="0">
                <a:noFill/>
                <a:latin typeface="优教通专用字体logo" panose="02000500000000000000" pitchFamily="2" charset="0"/>
                <a:ea typeface="微软雅黑" panose="020B0503020204020204" pitchFamily="34" charset="-122"/>
              </a:rPr>
              <a:t>0</a:t>
            </a:r>
            <a:endParaRPr lang="zh-CN" altLang="en-US" sz="800" dirty="0">
              <a:noFill/>
              <a:latin typeface="优教通专用字体logo" panose="020005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5B0A6CE-1A5D-40DE-AB7F-0B99DCDE65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65B77F7-5D29-424B-A6A7-EC2C464F32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0"/>
          <p:cNvSpPr txBox="1"/>
          <p:nvPr userDrawn="1"/>
        </p:nvSpPr>
        <p:spPr>
          <a:xfrm>
            <a:off x="179512" y="6416983"/>
            <a:ext cx="1368152" cy="25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800" dirty="0">
                <a:noFill/>
                <a:latin typeface="优教通专用字体logo" panose="02000500000000000000" pitchFamily="2" charset="0"/>
                <a:ea typeface="微软雅黑" panose="020B0503020204020204" pitchFamily="34" charset="-122"/>
              </a:rPr>
              <a:t>0</a:t>
            </a:r>
            <a:endParaRPr lang="zh-CN" altLang="en-US" sz="800" dirty="0">
              <a:noFill/>
              <a:latin typeface="优教通专用字体logo" panose="020005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57C5-2732-4484-9F91-6F04F6CD73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C9FD-25C3-4731-A3A2-BB2649F651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Lesson33__Let&#65287;s__play&#35838;&#25991;&#21160;&#30011;.swf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file:///E:\&#20154;&#25945;&#26032;&#29256;4&#19978;\U6\Lesson33%20&#25945;&#23398;&#35838;&#20214;\CHANT.MP3" TargetMode="External"/><Relationship Id="rId1" Type="http://schemas.microsoft.com/office/2007/relationships/media" Target="file:///E:\&#20154;&#25945;&#26032;&#29256;4&#19978;\U6\Lesson33%20&#25945;&#23398;&#35838;&#20214;\CHANT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file:///E:\&#20154;&#25945;&#26032;&#29256;4&#19978;\U6\Lesson33%20&#25945;&#23398;&#35838;&#20214;\tall.MP3" TargetMode="External"/><Relationship Id="rId1" Type="http://schemas.microsoft.com/office/2007/relationships/media" Target="file:///E:\&#20154;&#25945;&#26032;&#29256;4&#19978;\U6\Lesson33%20&#25945;&#23398;&#35838;&#20214;\tall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file:///E:\&#20154;&#25945;&#26032;&#29256;4&#19978;\U6\Lesson33%20&#25945;&#23398;&#35838;&#20214;\short.MP3" TargetMode="External"/><Relationship Id="rId1" Type="http://schemas.microsoft.com/office/2007/relationships/media" Target="file:///E:\&#20154;&#25945;&#26032;&#29256;4&#19978;\U6\Lesson33%20&#25945;&#23398;&#35838;&#20214;\short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hyperlink" Target="Lesson33Justtalk&#35838;&#25991;&#21160;&#30011;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6\Lesson33%20&#25945;&#23398;&#35838;&#20214;\&#21477;4_128k.mp3" TargetMode="Externa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3.png"/><Relationship Id="rId3" Type="http://schemas.microsoft.com/office/2007/relationships/media" Target="file:///E:\&#20154;&#25945;&#26032;&#29256;4&#19978;\U6\Lesson33%20&#25945;&#23398;&#35838;&#20214;\&#21477;2_128k.mp3" TargetMode="External"/><Relationship Id="rId7" Type="http://schemas.microsoft.com/office/2007/relationships/media" Target="file:///E:\&#20154;&#25945;&#26032;&#29256;4&#19978;\U6\Lesson33%20&#25945;&#23398;&#35838;&#20214;\&#21477;4_128k.mp3" TargetMode="External"/><Relationship Id="rId12" Type="http://schemas.openxmlformats.org/officeDocument/2006/relationships/audio" Target="file:///E:\&#20154;&#25945;&#26032;&#29256;4&#19978;\U6\Lesson33%20&#25945;&#23398;&#35838;&#20214;\&#21477;6_128k.mp3" TargetMode="External"/><Relationship Id="rId17" Type="http://schemas.openxmlformats.org/officeDocument/2006/relationships/image" Target="../media/image9.png"/><Relationship Id="rId2" Type="http://schemas.openxmlformats.org/officeDocument/2006/relationships/audio" Target="file:///E:\&#20154;&#25945;&#26032;&#29256;4&#19978;\U6\Lesson33%20&#25945;&#23398;&#35838;&#20214;\&#21477;1_128k.mp3" TargetMode="External"/><Relationship Id="rId16" Type="http://schemas.openxmlformats.org/officeDocument/2006/relationships/image" Target="../media/image13.png"/><Relationship Id="rId1" Type="http://schemas.microsoft.com/office/2007/relationships/media" Target="file:///E:\&#20154;&#25945;&#26032;&#29256;4&#19978;\U6\Lesson33%20&#25945;&#23398;&#35838;&#20214;\&#21477;1_128k.mp3" TargetMode="External"/><Relationship Id="rId6" Type="http://schemas.openxmlformats.org/officeDocument/2006/relationships/audio" Target="file:///E:\&#20154;&#25945;&#26032;&#29256;4&#19978;\U6\Lesson33%20&#25945;&#23398;&#35838;&#20214;\&#21477;3_128k.mp3" TargetMode="External"/><Relationship Id="rId11" Type="http://schemas.microsoft.com/office/2007/relationships/media" Target="file:///E:\&#20154;&#25945;&#26032;&#29256;4&#19978;\U6\Lesson33%20&#25945;&#23398;&#35838;&#20214;\&#21477;6_128k.mp3" TargetMode="External"/><Relationship Id="rId5" Type="http://schemas.microsoft.com/office/2007/relationships/media" Target="file:///E:\&#20154;&#25945;&#26032;&#29256;4&#19978;\U6\Lesson33%20&#25945;&#23398;&#35838;&#20214;\&#21477;3_128k.mp3" TargetMode="External"/><Relationship Id="rId15" Type="http://schemas.openxmlformats.org/officeDocument/2006/relationships/image" Target="../media/image22.png"/><Relationship Id="rId10" Type="http://schemas.openxmlformats.org/officeDocument/2006/relationships/audio" Target="file:///E:\&#20154;&#25945;&#26032;&#29256;4&#19978;\U6\Lesson33%20&#25945;&#23398;&#35838;&#20214;\&#21477;5_128k.mp3" TargetMode="External"/><Relationship Id="rId4" Type="http://schemas.openxmlformats.org/officeDocument/2006/relationships/audio" Target="file:///E:\&#20154;&#25945;&#26032;&#29256;4&#19978;\U6\Lesson33%20&#25945;&#23398;&#35838;&#20214;\&#21477;2_128k.mp3" TargetMode="External"/><Relationship Id="rId9" Type="http://schemas.microsoft.com/office/2007/relationships/media" Target="file:///E:\&#20154;&#25945;&#26032;&#29256;4&#19978;\U6\Lesson33%20&#25945;&#23398;&#35838;&#20214;\&#21477;5_128k.mp3" TargetMode="Externa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67544" y="2420888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/>
            <a:r>
              <a:rPr lang="en-US" altLang="zh-CN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Unit6  I’m tall.</a:t>
            </a:r>
            <a:endParaRPr lang="zh-CN" altLang="en-US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1680" y="1268760"/>
            <a:ext cx="5976664" cy="576064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/>
              <a:t>人教精通版四年级上册</a:t>
            </a:r>
            <a:endParaRPr lang="zh-CN" altLang="en-US" sz="3600" b="1" dirty="0"/>
          </a:p>
        </p:txBody>
      </p:sp>
      <p:pic>
        <p:nvPicPr>
          <p:cNvPr id="1741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66555" y="525058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1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2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2767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3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27670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6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7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2766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765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661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62" name="组合 1"/>
          <p:cNvGrpSpPr/>
          <p:nvPr/>
        </p:nvGrpSpPr>
        <p:grpSpPr bwMode="auto">
          <a:xfrm>
            <a:off x="5864225" y="908050"/>
            <a:ext cx="2066925" cy="2103438"/>
            <a:chOff x="2299175" y="884130"/>
            <a:chExt cx="3064914" cy="3552982"/>
          </a:xfrm>
        </p:grpSpPr>
        <p:pic>
          <p:nvPicPr>
            <p:cNvPr id="28" name="图片 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304401" y="2650631"/>
              <a:ext cx="3059688" cy="1786481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99175" y="884130"/>
              <a:ext cx="3063183" cy="178398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3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869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869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869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两人一组试着来表演，其他同学来评价。</a:t>
            </a:r>
          </a:p>
        </p:txBody>
      </p:sp>
      <p:pic>
        <p:nvPicPr>
          <p:cNvPr id="28703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 txBox="1"/>
          <p:nvPr/>
        </p:nvSpPr>
        <p:spPr bwMode="auto">
          <a:xfrm>
            <a:off x="3348038" y="368300"/>
            <a:ext cx="285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Act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1209675" y="12223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39016" y="982665"/>
            <a:ext cx="2299644" cy="5276704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3804" y="982664"/>
            <a:ext cx="1479617" cy="5276705"/>
          </a:xfrm>
          <a:prstGeom prst="ellipse">
            <a:avLst/>
          </a:prstGeom>
        </p:spPr>
      </p:pic>
      <p:sp>
        <p:nvSpPr>
          <p:cNvPr id="30727" name="矩形 9"/>
          <p:cNvSpPr>
            <a:spLocks noChangeArrowheads="1"/>
          </p:cNvSpPr>
          <p:nvPr/>
        </p:nvSpPr>
        <p:spPr bwMode="auto">
          <a:xfrm>
            <a:off x="2320925" y="1700213"/>
            <a:ext cx="40671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</a:rPr>
              <a:t>I’m ... (tall/short).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</a:rPr>
              <a:t>Look at ... 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</a:rPr>
              <a:t>How … I am.</a:t>
            </a:r>
          </a:p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</a:rPr>
              <a:t>Guess, who am I?</a:t>
            </a:r>
            <a:endParaRPr lang="en-US" altLang="zh-CN"/>
          </a:p>
        </p:txBody>
      </p:sp>
      <p:pic>
        <p:nvPicPr>
          <p:cNvPr id="30728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762" y="908720"/>
            <a:ext cx="7805670" cy="5378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1" name="标题 1"/>
          <p:cNvSpPr txBox="1"/>
          <p:nvPr/>
        </p:nvSpPr>
        <p:spPr bwMode="auto">
          <a:xfrm>
            <a:off x="3513138" y="368300"/>
            <a:ext cx="2303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5"/>
          <p:cNvSpPr txBox="1">
            <a:spLocks noChangeArrowheads="1"/>
          </p:cNvSpPr>
          <p:nvPr/>
        </p:nvSpPr>
        <p:spPr bwMode="auto">
          <a:xfrm>
            <a:off x="1209675" y="12223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774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5157788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82650" y="1125538"/>
            <a:ext cx="7416800" cy="1771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找朋友游戏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学生分为六人一组，找身高类似的同学作为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partner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，并用上本课所学的句子进行对话。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6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23850" y="765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4400" dirty="0" smtClean="0">
              <a:solidFill>
                <a:srgbClr val="CC0099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4400" dirty="0" smtClean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1. big                  2. tall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4400" dirty="0" smtClean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4400" dirty="0" smtClean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3. long                4. black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4400" dirty="0" smtClean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4400" dirty="0" smtClean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5. yes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2411413" y="1412875"/>
            <a:ext cx="15732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small</a:t>
            </a:r>
          </a:p>
        </p:txBody>
      </p:sp>
      <p:grpSp>
        <p:nvGrpSpPr>
          <p:cNvPr id="34820" name="Group 27"/>
          <p:cNvGrpSpPr/>
          <p:nvPr/>
        </p:nvGrpSpPr>
        <p:grpSpPr bwMode="auto">
          <a:xfrm>
            <a:off x="6684963" y="1479550"/>
            <a:ext cx="1990725" cy="865188"/>
            <a:chOff x="1746" y="1207"/>
            <a:chExt cx="1179" cy="545"/>
          </a:xfrm>
        </p:grpSpPr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746" y="1207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746" y="1389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746" y="1570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746" y="1752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21" name="Group 32"/>
          <p:cNvGrpSpPr/>
          <p:nvPr/>
        </p:nvGrpSpPr>
        <p:grpSpPr bwMode="auto">
          <a:xfrm>
            <a:off x="2339975" y="2925763"/>
            <a:ext cx="1871663" cy="865187"/>
            <a:chOff x="1746" y="1207"/>
            <a:chExt cx="1179" cy="545"/>
          </a:xfrm>
        </p:grpSpPr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746" y="1207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746" y="1389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746" y="1570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746" y="1752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22" name="Group 37"/>
          <p:cNvGrpSpPr/>
          <p:nvPr/>
        </p:nvGrpSpPr>
        <p:grpSpPr bwMode="auto">
          <a:xfrm>
            <a:off x="2266950" y="4510088"/>
            <a:ext cx="1871663" cy="865187"/>
            <a:chOff x="1746" y="1207"/>
            <a:chExt cx="1179" cy="545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46" y="1207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746" y="1389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746" y="1570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1746" y="1752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23" name="Group 21"/>
          <p:cNvGrpSpPr/>
          <p:nvPr/>
        </p:nvGrpSpPr>
        <p:grpSpPr bwMode="auto">
          <a:xfrm>
            <a:off x="2266950" y="1484313"/>
            <a:ext cx="1871663" cy="865187"/>
            <a:chOff x="1746" y="1207"/>
            <a:chExt cx="1179" cy="545"/>
          </a:xfrm>
        </p:grpSpPr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1746" y="1207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746" y="1389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1746" y="1570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1746" y="1752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2484438" y="2852738"/>
            <a:ext cx="15382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short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6804025" y="1406525"/>
            <a:ext cx="1606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short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6843713" y="2852738"/>
            <a:ext cx="16065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white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771775" y="4437063"/>
            <a:ext cx="8286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no</a:t>
            </a:r>
          </a:p>
        </p:txBody>
      </p:sp>
      <p:grpSp>
        <p:nvGrpSpPr>
          <p:cNvPr id="34828" name="Group 27"/>
          <p:cNvGrpSpPr/>
          <p:nvPr/>
        </p:nvGrpSpPr>
        <p:grpSpPr bwMode="auto">
          <a:xfrm>
            <a:off x="6659563" y="2924175"/>
            <a:ext cx="1990725" cy="865188"/>
            <a:chOff x="1746" y="1207"/>
            <a:chExt cx="1179" cy="545"/>
          </a:xfrm>
        </p:grpSpPr>
        <p:sp>
          <p:nvSpPr>
            <p:cNvPr id="64" name="Line 28"/>
            <p:cNvSpPr>
              <a:spLocks noChangeShapeType="1"/>
            </p:cNvSpPr>
            <p:nvPr/>
          </p:nvSpPr>
          <p:spPr bwMode="auto">
            <a:xfrm>
              <a:off x="1746" y="1207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1746" y="1389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1746" y="1570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Line 31"/>
            <p:cNvSpPr>
              <a:spLocks noChangeShapeType="1"/>
            </p:cNvSpPr>
            <p:nvPr/>
          </p:nvSpPr>
          <p:spPr bwMode="auto">
            <a:xfrm>
              <a:off x="1746" y="1752"/>
              <a:ext cx="11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29" name="标题 1"/>
          <p:cNvSpPr txBox="1"/>
          <p:nvPr/>
        </p:nvSpPr>
        <p:spPr bwMode="auto">
          <a:xfrm>
            <a:off x="3203575" y="368300"/>
            <a:ext cx="3336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83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文本框 5"/>
          <p:cNvSpPr txBox="1">
            <a:spLocks noChangeArrowheads="1"/>
          </p:cNvSpPr>
          <p:nvPr/>
        </p:nvSpPr>
        <p:spPr bwMode="auto">
          <a:xfrm>
            <a:off x="1209675" y="12223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483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3203575" y="206375"/>
            <a:ext cx="34559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Look and write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3584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209675" y="12223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600075" y="1501775"/>
            <a:ext cx="62150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Who’s this _____?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He’s my father.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How ____ he is!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Yes, he’s a basketball player.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____ the boy your brother?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Yes, he’s my little brother.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He’s _____.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Right.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584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4988" y="1412875"/>
            <a:ext cx="1500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4975" y="4140200"/>
            <a:ext cx="1800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33738" y="1519238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man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82813" y="2505075"/>
            <a:ext cx="708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tall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358900" y="3956050"/>
            <a:ext cx="503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Is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108200" y="4945063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short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852" name="矩形 5"/>
          <p:cNvSpPr>
            <a:spLocks noChangeArrowheads="1"/>
          </p:cNvSpPr>
          <p:nvPr/>
        </p:nvSpPr>
        <p:spPr bwMode="auto">
          <a:xfrm>
            <a:off x="590550" y="906463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看图补全对话。</a:t>
            </a:r>
            <a:endParaRPr lang="en-US" altLang="zh-CN" sz="3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53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625600"/>
            <a:ext cx="6937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6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8" y="179388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2036763" y="1641475"/>
            <a:ext cx="5922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本课所学的重点单词和句型是：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3516313" y="2613025"/>
            <a:ext cx="2003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kumimoji="1" lang="en-US" altLang="zh-CN" sz="36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I’m …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36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You’re …</a:t>
            </a:r>
          </a:p>
        </p:txBody>
      </p:sp>
      <p:pic>
        <p:nvPicPr>
          <p:cNvPr id="36872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4038" y="2543175"/>
            <a:ext cx="1500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2570163"/>
            <a:ext cx="19383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22925" y="4940300"/>
            <a:ext cx="1612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</a:t>
            </a:r>
            <a:endParaRPr lang="en-US" altLang="zh-CN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89138" y="4940300"/>
            <a:ext cx="1168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tall</a:t>
            </a:r>
            <a:endParaRPr lang="en-US" altLang="zh-CN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6876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/>
          </p:nvPr>
        </p:nvSpPr>
        <p:spPr bwMode="auto">
          <a:xfrm>
            <a:off x="757237" y="567013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27746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3" y="1718670"/>
            <a:ext cx="80248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用本课所学的知识，试着给自己的家人描述一下你的同桌或其他朋友。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Lesson34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7" name="五角星 6"/>
          <p:cNvSpPr/>
          <p:nvPr/>
        </p:nvSpPr>
        <p:spPr>
          <a:xfrm>
            <a:off x="4152900" y="416818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4498975" y="416818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79242" y="4914307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98330" y="4914307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11067" y="4914307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31800" y="1478957"/>
            <a:ext cx="82804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23895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五角星 12"/>
          <p:cNvSpPr/>
          <p:nvPr/>
        </p:nvSpPr>
        <p:spPr>
          <a:xfrm>
            <a:off x="2771800" y="272725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892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34707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76350" y="112713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460" name="Picture 3" descr="20140508_16283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A7B2B4"/>
              </a:clrFrom>
              <a:clrTo>
                <a:srgbClr val="A7B2B4">
                  <a:alpha val="0"/>
                </a:srgbClr>
              </a:clrTo>
            </a:clrChange>
            <a:lum contrast="66000"/>
          </a:blip>
          <a:srcRect/>
          <a:stretch>
            <a:fillRect/>
          </a:stretch>
        </p:blipFill>
        <p:spPr bwMode="auto">
          <a:xfrm>
            <a:off x="7383463" y="1316038"/>
            <a:ext cx="1550987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 descr="20140508_16420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B4C2C2"/>
              </a:clrFrom>
              <a:clrTo>
                <a:srgbClr val="B4C2C2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228600" y="3906838"/>
            <a:ext cx="1270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 txBox="1">
            <a:spLocks noChangeArrowheads="1"/>
          </p:cNvSpPr>
          <p:nvPr/>
        </p:nvSpPr>
        <p:spPr bwMode="auto">
          <a:xfrm>
            <a:off x="1947863" y="1844675"/>
            <a:ext cx="522287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 elephant has big ears.</a:t>
            </a:r>
          </a:p>
          <a:p>
            <a:pPr eaLnBrk="1" hangingPunct="1">
              <a:buFontTx/>
              <a:buChar char="•"/>
            </a:pPr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cat has small ears.</a:t>
            </a: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monkey has a long tail.</a:t>
            </a:r>
          </a:p>
          <a:p>
            <a:pPr eaLnBrk="1" hangingPunct="1"/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rabbit has a short tail.</a:t>
            </a:r>
          </a:p>
        </p:txBody>
      </p:sp>
      <p:sp>
        <p:nvSpPr>
          <p:cNvPr id="19463" name="WordArt 14"/>
          <p:cNvSpPr>
            <a:spLocks noChangeArrowheads="1" noChangeShapeType="1" noTextEdit="1"/>
          </p:cNvSpPr>
          <p:nvPr/>
        </p:nvSpPr>
        <p:spPr bwMode="auto">
          <a:xfrm>
            <a:off x="2720975" y="687388"/>
            <a:ext cx="3733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i="1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3399FF">
                    <a:alpha val="81175"/>
                  </a:srgbClr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Comic Sans MS" panose="030F0702030302020204"/>
              </a:rPr>
              <a:t>Let's chant!</a:t>
            </a:r>
            <a:endParaRPr lang="zh-CN" altLang="en-US" sz="4000" b="1" i="1" kern="10" dirty="0">
              <a:ln w="9525">
                <a:solidFill>
                  <a:srgbClr val="CC99FF"/>
                </a:solidFill>
                <a:round/>
              </a:ln>
              <a:solidFill>
                <a:srgbClr val="3399FF">
                  <a:alpha val="81175"/>
                </a:srgbClr>
              </a:solidFill>
              <a:effectLst>
                <a:outerShdw dist="53882" dir="2700000" algn="ctr" rotWithShape="0">
                  <a:srgbClr val="C0C0C0">
                    <a:alpha val="78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9464" name="Picture 11" descr="20140508_162850"/>
          <p:cNvPicPr>
            <a:picLocks noChangeAspect="1" noChangeArrowheads="1"/>
          </p:cNvPicPr>
          <p:nvPr/>
        </p:nvPicPr>
        <p:blipFill>
          <a:blip r:embed="rId7" cstate="email">
            <a:lum bright="-6000" contrast="60000"/>
          </a:blip>
          <a:srcRect/>
          <a:stretch>
            <a:fillRect/>
          </a:stretch>
        </p:blipFill>
        <p:spPr bwMode="auto">
          <a:xfrm>
            <a:off x="152400" y="1163638"/>
            <a:ext cx="16573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20140508_16284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5038" y="4254500"/>
            <a:ext cx="16573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AN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56340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4539065474436169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82700"/>
            <a:ext cx="2816225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/>
          <p:nvPr/>
        </p:nvSpPr>
        <p:spPr bwMode="auto">
          <a:xfrm>
            <a:off x="3200400" y="206375"/>
            <a:ext cx="28082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1A93C8"/>
                </a:solidFill>
              </a:rPr>
              <a:t>Look and say</a:t>
            </a:r>
            <a:endParaRPr lang="zh-CN" altLang="en-US" sz="3200" dirty="0" smtClean="0">
              <a:solidFill>
                <a:srgbClr val="1A93C8"/>
              </a:solidFill>
            </a:endParaRPr>
          </a:p>
        </p:txBody>
      </p:sp>
      <p:pic>
        <p:nvPicPr>
          <p:cNvPr id="20484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7250" y="1319213"/>
            <a:ext cx="2960688" cy="30321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3" descr="1411901727_L8tPqg3h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563" y="1282700"/>
            <a:ext cx="29019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4364038"/>
            <a:ext cx="26638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 has…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049588" y="4364038"/>
            <a:ext cx="26638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She has…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084888" y="4351338"/>
            <a:ext cx="26638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 has…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</a:t>
            </a:r>
          </a:p>
        </p:txBody>
      </p:sp>
      <p:pic>
        <p:nvPicPr>
          <p:cNvPr id="20489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文本框 5"/>
          <p:cNvSpPr txBox="1">
            <a:spLocks noChangeArrowheads="1"/>
          </p:cNvSpPr>
          <p:nvPr/>
        </p:nvSpPr>
        <p:spPr bwMode="auto">
          <a:xfrm>
            <a:off x="1276350" y="112713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91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49350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>
            <a:spLocks noGrp="1"/>
          </p:cNvSpPr>
          <p:nvPr>
            <p:ph type="title"/>
          </p:nvPr>
        </p:nvSpPr>
        <p:spPr bwMode="auto">
          <a:xfrm>
            <a:off x="3203575" y="187325"/>
            <a:ext cx="31686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grpSp>
        <p:nvGrpSpPr>
          <p:cNvPr id="21509" name="组合 2"/>
          <p:cNvGrpSpPr/>
          <p:nvPr/>
        </p:nvGrpSpPr>
        <p:grpSpPr bwMode="auto">
          <a:xfrm>
            <a:off x="1695450" y="1196975"/>
            <a:ext cx="3384550" cy="4535488"/>
            <a:chOff x="1298085" y="1412776"/>
            <a:chExt cx="3202478" cy="4320480"/>
          </a:xfrm>
        </p:grpSpPr>
        <p:pic>
          <p:nvPicPr>
            <p:cNvPr id="21514" name="图片 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98085" y="1412776"/>
              <a:ext cx="3202478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204251" y="2348855"/>
              <a:ext cx="935808" cy="57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" name="左箭头 8"/>
          <p:cNvSpPr/>
          <p:nvPr/>
        </p:nvSpPr>
        <p:spPr>
          <a:xfrm>
            <a:off x="4168775" y="2276475"/>
            <a:ext cx="720725" cy="431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65800" y="1866900"/>
            <a:ext cx="16144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tall</a:t>
            </a:r>
            <a:endParaRPr lang="en-US" altLang="zh-CN" sz="5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1" name="ta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1416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49350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>
            <a:spLocks noGrp="1"/>
          </p:cNvSpPr>
          <p:nvPr>
            <p:ph type="title"/>
          </p:nvPr>
        </p:nvSpPr>
        <p:spPr bwMode="auto">
          <a:xfrm>
            <a:off x="3203575" y="187325"/>
            <a:ext cx="31686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grpSp>
        <p:nvGrpSpPr>
          <p:cNvPr id="22533" name="组合 9"/>
          <p:cNvGrpSpPr/>
          <p:nvPr/>
        </p:nvGrpSpPr>
        <p:grpSpPr bwMode="auto">
          <a:xfrm>
            <a:off x="1042988" y="1196975"/>
            <a:ext cx="4083050" cy="4549775"/>
            <a:chOff x="1172947" y="1268759"/>
            <a:chExt cx="4083141" cy="4549451"/>
          </a:xfrm>
        </p:grpSpPr>
        <p:pic>
          <p:nvPicPr>
            <p:cNvPr id="22538" name="图片 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72947" y="1268759"/>
              <a:ext cx="3975117" cy="454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319442" y="3932394"/>
              <a:ext cx="936646" cy="57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左箭头 10"/>
          <p:cNvSpPr/>
          <p:nvPr/>
        </p:nvSpPr>
        <p:spPr>
          <a:xfrm>
            <a:off x="4449763" y="3500438"/>
            <a:ext cx="720725" cy="43338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62613" y="2924175"/>
            <a:ext cx="23764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</a:t>
            </a:r>
            <a:endParaRPr lang="en-US" altLang="zh-CN" sz="5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3" name="shor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165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49350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>
            <a:spLocks noGrp="1"/>
          </p:cNvSpPr>
          <p:nvPr>
            <p:ph type="title"/>
          </p:nvPr>
        </p:nvSpPr>
        <p:spPr bwMode="auto">
          <a:xfrm>
            <a:off x="3203575" y="187325"/>
            <a:ext cx="316865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663" y="1244600"/>
            <a:ext cx="28765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 bwMode="auto">
          <a:xfrm>
            <a:off x="557213" y="3849688"/>
            <a:ext cx="4230687" cy="1646237"/>
            <a:chOff x="392951" y="4086730"/>
            <a:chExt cx="4230784" cy="1646527"/>
          </a:xfrm>
        </p:grpSpPr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392951" y="4086730"/>
              <a:ext cx="4230784" cy="1646527"/>
            </a:xfrm>
            <a:prstGeom prst="cloudCallout">
              <a:avLst>
                <a:gd name="adj1" fmla="val -15228"/>
                <a:gd name="adj2" fmla="val -99382"/>
              </a:avLst>
            </a:prstGeom>
            <a:solidFill>
              <a:schemeClr val="bg2"/>
            </a:solidFill>
            <a:ln w="12700">
              <a:solidFill>
                <a:schemeClr val="accent6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kern="0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6022" y="4218515"/>
              <a:ext cx="3497343" cy="1386132"/>
            </a:xfrm>
            <a:prstGeom prst="rect">
              <a:avLst/>
            </a:prstGeom>
            <a:ln w="127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Look at me.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How tall I am! </a:t>
              </a:r>
              <a:r>
                <a:rPr lang="en-US" altLang="zh-CN" sz="2800" kern="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You are short.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990975" y="2276475"/>
            <a:ext cx="4419600" cy="1401763"/>
            <a:chOff x="3779838" y="2753023"/>
            <a:chExt cx="4419463" cy="1401763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3779838" y="2753023"/>
              <a:ext cx="4419463" cy="1401763"/>
            </a:xfrm>
            <a:prstGeom prst="cloudCallout">
              <a:avLst>
                <a:gd name="adj1" fmla="val -64776"/>
                <a:gd name="adj2" fmla="val -3781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2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84647" y="2953048"/>
              <a:ext cx="3652725" cy="9540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Look at me. </a:t>
              </a:r>
              <a:r>
                <a:rPr lang="en-US" altLang="zh-CN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 am tall.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Ha! Ha! How funny!</a:t>
              </a:r>
              <a:endPara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6375400" y="3522663"/>
            <a:ext cx="2300288" cy="1152525"/>
            <a:chOff x="5870575" y="3984625"/>
            <a:chExt cx="2300745" cy="1152525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870575" y="3984625"/>
              <a:ext cx="2300745" cy="1152525"/>
            </a:xfrm>
            <a:prstGeom prst="cloudCallout">
              <a:avLst>
                <a:gd name="adj1" fmla="val -28630"/>
                <a:gd name="adj2" fmla="val 6745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2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3511" y="4065587"/>
              <a:ext cx="1791056" cy="9540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OK. I’m coming.</a:t>
              </a:r>
              <a:endPara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059113" y="931863"/>
            <a:ext cx="3559175" cy="1335087"/>
            <a:chOff x="2884925" y="1247472"/>
            <a:chExt cx="3559283" cy="1335148"/>
          </a:xfrm>
        </p:grpSpPr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2884925" y="1247472"/>
              <a:ext cx="3559283" cy="1335148"/>
            </a:xfrm>
            <a:prstGeom prst="cloudCallout">
              <a:avLst>
                <a:gd name="adj1" fmla="val -65128"/>
                <a:gd name="adj2" fmla="val 64595"/>
              </a:avLst>
            </a:prstGeom>
            <a:solidFill>
              <a:schemeClr val="bg2"/>
            </a:solidFill>
            <a:ln w="12700">
              <a:solidFill>
                <a:schemeClr val="accent6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65937" y="1425280"/>
              <a:ext cx="2862349" cy="9541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3D3F41">
                      <a:lumMod val="50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Hi, little mouse. Come here.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0313" y="4724400"/>
            <a:ext cx="9921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292 L -8.33333E-7 -0.02269 C -0.00364 -0.02454 -0.00729 -0.02593 -0.01076 -0.02778 C -0.0125 -0.0287 -0.01389 -0.03009 -0.01562 -0.03102 C -0.0184 -0.03241 -0.025 -0.03356 -0.02743 -0.03426 C -0.02899 -0.03519 -0.03055 -0.03657 -0.03229 -0.03727 C -0.03368 -0.03819 -0.03542 -0.03796 -0.03698 -0.03889 C -0.04184 -0.04167 -0.04635 -0.04583 -0.05121 -0.04838 C -0.0533 -0.04954 -0.05538 -0.05023 -0.05729 -0.05162 C -0.0592 -0.05301 -0.06111 -0.05509 -0.06319 -0.05648 C -0.0684 -0.05995 -0.07066 -0.05972 -0.07621 -0.06273 C -0.08299 -0.06644 -0.08055 -0.06667 -0.08819 -0.07222 C -0.0901 -0.07361 -0.09219 -0.07407 -0.0941 -0.07546 C -0.09583 -0.07662 -0.09722 -0.0787 -0.09896 -0.08009 C -0.10035 -0.08148 -0.10208 -0.08218 -0.10364 -0.08333 C -0.10538 -0.08472 -0.1066 -0.08681 -0.10833 -0.08819 C -0.11476 -0.09306 -0.11233 -0.0838 -0.12153 -0.09606 C -0.12621 -0.10231 -0.12344 -0.10023 -0.12986 -0.10255 C -0.13142 -0.10394 -0.13281 -0.10579 -0.13455 -0.10718 C -0.13559 -0.1081 -0.13715 -0.10787 -0.13819 -0.1088 C -0.1408 -0.11157 -0.14288 -0.11505 -0.14531 -0.11829 C -0.14653 -0.11991 -0.14792 -0.1213 -0.14878 -0.12315 C -0.15312 -0.13056 -0.15104 -0.12755 -0.15486 -0.13264 C -0.15555 -0.13542 -0.15694 -0.14097 -0.15712 -0.14375 C -0.15781 -0.15278 -0.15781 -0.16181 -0.15833 -0.1706 C -0.15903 -0.18125 -0.16024 -0.1919 -0.16076 -0.20255 C -0.16128 -0.2125 -0.16042 -0.22083 -0.16319 -0.2294 C -0.16389 -0.23171 -0.16424 -0.23426 -0.16545 -0.23588 C -0.16719 -0.23796 -0.16944 -0.23889 -0.17153 -0.24051 C -0.17691 -0.24514 -0.17309 -0.24306 -0.17986 -0.24537 C -0.18177 -0.24745 -0.18351 -0.25 -0.18576 -0.25162 C -0.18802 -0.25324 -0.19045 -0.2537 -0.19288 -0.25486 C -0.20017 -0.2581 -0.19358 -0.25556 -0.20608 -0.2581 C -0.2118 -0.25926 -0.21146 -0.25972 -0.21667 -0.26134 C -0.21875 -0.26181 -0.22066 -0.26273 -0.22274 -0.26273 C -0.23698 -0.26366 -0.25121 -0.26389 -0.26545 -0.26435 C -0.26788 -0.26644 -0.27101 -0.26759 -0.27257 -0.27083 C -0.2783 -0.28194 -0.27101 -0.26852 -0.27986 -0.28032 C -0.28524 -0.2875 -0.27882 -0.28356 -0.28576 -0.28657 C -0.28646 -0.28773 -0.2875 -0.28843 -0.28819 -0.28981 C -0.28871 -0.2912 -0.28871 -0.29306 -0.28924 -0.29468 C -0.28993 -0.2963 -0.29097 -0.29769 -0.29167 -0.29931 C -0.29201 -0.30208 -0.29253 -0.30463 -0.29288 -0.30718 C -0.29323 -0.31042 -0.29323 -0.31366 -0.2941 -0.3169 C -0.29444 -0.31852 -0.29566 -0.31991 -0.29653 -0.32153 C -0.30052 -0.33796 -0.29583 -0.31829 -0.30121 -0.35972 C -0.30174 -0.36389 -0.30278 -0.36806 -0.30364 -0.37245 L -0.3059 -0.38519 C -0.30642 -0.38727 -0.30642 -0.38958 -0.30712 -0.39144 C -0.30799 -0.39352 -0.30885 -0.3956 -0.30955 -0.39769 C -0.31146 -0.40417 -0.31406 -0.42014 -0.3191 -0.42801 C -0.32014 -0.42963 -0.32118 -0.43148 -0.32257 -0.43264 C -0.32361 -0.43356 -0.325 -0.4338 -0.32621 -0.43426 C -0.33021 -0.43981 -0.32708 -0.43657 -0.33455 -0.43912 C -0.33576 -0.43958 -0.33698 -0.44028 -0.33819 -0.44074 C -0.34132 -0.4419 -0.34444 -0.44282 -0.34757 -0.44375 C -0.35035 -0.44491 -0.35312 -0.44606 -0.3559 -0.44699 C -0.3651 -0.44653 -0.3743 -0.4463 -0.38333 -0.44537 C -0.38559 -0.44514 -0.38993 -0.44167 -0.39167 -0.44074 C -0.39288 -0.44005 -0.3941 -0.43958 -0.39531 -0.43912 C -0.4059 -0.43958 -0.41684 -0.43866 -0.42743 -0.44074 C -0.42864 -0.44097 -0.42864 -0.44375 -0.42864 -0.44537 C -0.42864 -0.44977 -0.42778 -0.45394 -0.42743 -0.4581 C -0.42778 -0.46551 -0.42795 -0.47292 -0.42864 -0.48032 C -0.43003 -0.49676 -0.42969 -0.47685 -0.42969 -0.48819 L -0.42969 -0.48796 " pathEditMode="relative" rAng="0" ptsTypes="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7532" y="1609951"/>
            <a:ext cx="6312820" cy="440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36650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1" name="标题 1"/>
          <p:cNvSpPr>
            <a:spLocks noGrp="1"/>
          </p:cNvSpPr>
          <p:nvPr>
            <p:ph type="title"/>
          </p:nvPr>
        </p:nvSpPr>
        <p:spPr bwMode="auto">
          <a:xfrm>
            <a:off x="3203575" y="195263"/>
            <a:ext cx="324008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7838" y="3181350"/>
            <a:ext cx="7921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79575" y="936625"/>
            <a:ext cx="601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are they talking about?</a:t>
            </a:r>
            <a:endParaRPr lang="zh-CN" altLang="en-US" sz="2000">
              <a:solidFill>
                <a:srgbClr val="3D3F41"/>
              </a:solidFill>
            </a:endParaRPr>
          </a:p>
        </p:txBody>
      </p:sp>
      <p:pic>
        <p:nvPicPr>
          <p:cNvPr id="2458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2133600"/>
            <a:ext cx="5784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6650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标题 1"/>
          <p:cNvSpPr>
            <a:spLocks noGrp="1"/>
          </p:cNvSpPr>
          <p:nvPr>
            <p:ph type="title"/>
          </p:nvPr>
        </p:nvSpPr>
        <p:spPr bwMode="auto">
          <a:xfrm>
            <a:off x="3203575" y="195263"/>
            <a:ext cx="324008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90675" y="992188"/>
            <a:ext cx="655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Who is tall, Peter or Gao Wei?</a:t>
            </a:r>
            <a:endParaRPr lang="zh-CN" altLang="en-US" sz="2000">
              <a:solidFill>
                <a:srgbClr val="3D3F41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77975" y="1606550"/>
            <a:ext cx="6554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They’re both tall.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2560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98700" y="884238"/>
            <a:ext cx="4579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05050" y="3535363"/>
            <a:ext cx="45735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6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0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38175" y="844550"/>
            <a:ext cx="3779838" cy="803275"/>
            <a:chOff x="366031" y="1024514"/>
            <a:chExt cx="3779614" cy="804193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366031" y="1231125"/>
              <a:ext cx="3779614" cy="597582"/>
            </a:xfrm>
            <a:prstGeom prst="wedgeRoundRectCallout">
              <a:avLst>
                <a:gd name="adj1" fmla="val 39129"/>
                <a:gd name="adj2" fmla="val 8092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Hi, Peter. Come here.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139164" y="1024514"/>
              <a:ext cx="322243" cy="3273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2051050" y="3284538"/>
            <a:ext cx="2614613" cy="1092200"/>
            <a:chOff x="251521" y="2969005"/>
            <a:chExt cx="2613679" cy="1092501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1" y="3191316"/>
              <a:ext cx="2613679" cy="870190"/>
            </a:xfrm>
            <a:prstGeom prst="wedgeRoundRectCallout">
              <a:avLst>
                <a:gd name="adj1" fmla="val 40292"/>
                <a:gd name="adj2" fmla="val 7377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 at me. How tall I am.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381417" y="2969005"/>
              <a:ext cx="353887" cy="3445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 bwMode="auto">
          <a:xfrm>
            <a:off x="5437023" y="3302010"/>
            <a:ext cx="2160240" cy="1104868"/>
            <a:chOff x="568216" y="799432"/>
            <a:chExt cx="2159144" cy="1102604"/>
          </a:xfrm>
          <a:solidFill>
            <a:schemeClr val="bg1"/>
          </a:solidFill>
        </p:grpSpPr>
        <p:sp>
          <p:nvSpPr>
            <p:cNvPr id="22" name="圆角矩形标注 21"/>
            <p:cNvSpPr/>
            <p:nvPr/>
          </p:nvSpPr>
          <p:spPr>
            <a:xfrm>
              <a:off x="568216" y="1032328"/>
              <a:ext cx="2159144" cy="869708"/>
            </a:xfrm>
            <a:prstGeom prst="wedgeRoundRectCallout">
              <a:avLst>
                <a:gd name="adj1" fmla="val -45379"/>
                <a:gd name="adj2" fmla="val 74259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Ha, Ha! How funny!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27252" y="799432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5548313" y="765175"/>
            <a:ext cx="2895600" cy="835025"/>
            <a:chOff x="4132228" y="798238"/>
            <a:chExt cx="2897164" cy="836452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4132228" y="985883"/>
              <a:ext cx="2897164" cy="648807"/>
            </a:xfrm>
            <a:prstGeom prst="wedgeRoundRectCallout">
              <a:avLst>
                <a:gd name="adj1" fmla="val -45309"/>
                <a:gd name="adj2" fmla="val 8135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OK. I’m coming.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379088" y="798238"/>
              <a:ext cx="352615" cy="343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组合 18"/>
          <p:cNvGrpSpPr/>
          <p:nvPr/>
        </p:nvGrpSpPr>
        <p:grpSpPr bwMode="auto">
          <a:xfrm>
            <a:off x="1835696" y="4868436"/>
            <a:ext cx="2316861" cy="1161518"/>
            <a:chOff x="568215" y="975566"/>
            <a:chExt cx="2315686" cy="1159137"/>
          </a:xfrm>
          <a:solidFill>
            <a:schemeClr val="bg1"/>
          </a:solidFill>
        </p:grpSpPr>
        <p:sp>
          <p:nvSpPr>
            <p:cNvPr id="27" name="圆角矩形标注 26"/>
            <p:cNvSpPr/>
            <p:nvPr/>
          </p:nvSpPr>
          <p:spPr>
            <a:xfrm>
              <a:off x="568215" y="975566"/>
              <a:ext cx="2315686" cy="926469"/>
            </a:xfrm>
            <a:prstGeom prst="wedgeRoundRectCallout">
              <a:avLst>
                <a:gd name="adj1" fmla="val 60921"/>
                <a:gd name="adj2" fmla="val -35271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Look! You’re tall, too.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613515" y="1790920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组合 18"/>
          <p:cNvGrpSpPr/>
          <p:nvPr/>
        </p:nvGrpSpPr>
        <p:grpSpPr bwMode="auto">
          <a:xfrm>
            <a:off x="5714449" y="4881202"/>
            <a:ext cx="2601967" cy="1118314"/>
            <a:chOff x="568215" y="1032328"/>
            <a:chExt cx="2600647" cy="1116022"/>
          </a:xfrm>
          <a:solidFill>
            <a:schemeClr val="bg1"/>
          </a:solidFill>
        </p:grpSpPr>
        <p:sp>
          <p:nvSpPr>
            <p:cNvPr id="31" name="圆角矩形标注 30"/>
            <p:cNvSpPr/>
            <p:nvPr/>
          </p:nvSpPr>
          <p:spPr>
            <a:xfrm>
              <a:off x="568215" y="1032328"/>
              <a:ext cx="2600647" cy="869707"/>
            </a:xfrm>
            <a:prstGeom prst="wedgeRoundRectCallout">
              <a:avLst>
                <a:gd name="adj1" fmla="val -56758"/>
                <a:gd name="adj2" fmla="val -38917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Ha, Ha! We’re both tall!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780255" y="1804567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1239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0318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7179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7480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137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句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50942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图片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112713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  <p:tag name="ISPRING_RESOURCE_PATHS_HASH_PRESENTER" val="ea7e77fe1785def4643c17c4f6df9e8794012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全屏显示(4:3)</PresentationFormat>
  <Paragraphs>132</Paragraphs>
  <Slides>17</Slides>
  <Notes>6</Notes>
  <HiddenSlides>0</HiddenSlides>
  <MMClips>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宋体</vt:lpstr>
      <vt:lpstr>Comic Sans MS</vt:lpstr>
      <vt:lpstr>Tahoma</vt:lpstr>
      <vt:lpstr>Times New Roman</vt:lpstr>
      <vt:lpstr>黑体</vt:lpstr>
      <vt:lpstr>微软雅黑</vt:lpstr>
      <vt:lpstr>Calibri</vt:lpstr>
      <vt:lpstr>Wingdings</vt:lpstr>
      <vt:lpstr>Arial</vt:lpstr>
      <vt:lpstr>幼圆</vt:lpstr>
      <vt:lpstr>优教通专用字体logo</vt:lpstr>
      <vt:lpstr>MingLiU_HKSCS-ExtB</vt:lpstr>
      <vt:lpstr>Arial Black</vt:lpstr>
      <vt:lpstr>WWW.2PPT.COM
</vt:lpstr>
      <vt:lpstr>Unit6  I’m tall.</vt:lpstr>
      <vt:lpstr>PowerPoint 演示文稿</vt:lpstr>
      <vt:lpstr>PowerPoint 演示文稿</vt:lpstr>
      <vt:lpstr>Let’s learn</vt:lpstr>
      <vt:lpstr>Let’s learn</vt:lpstr>
      <vt:lpstr>Look and say</vt:lpstr>
      <vt:lpstr>Look and say</vt:lpstr>
      <vt:lpstr>Look and say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8889484798AF4A409CE644203ABFC96B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