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54" r:id="rId2"/>
    <p:sldId id="322" r:id="rId3"/>
    <p:sldId id="306" r:id="rId4"/>
    <p:sldId id="344" r:id="rId5"/>
    <p:sldId id="346" r:id="rId6"/>
    <p:sldId id="325" r:id="rId7"/>
    <p:sldId id="343" r:id="rId8"/>
    <p:sldId id="339" r:id="rId9"/>
    <p:sldId id="342" r:id="rId10"/>
  </p:sldIdLst>
  <p:sldSz cx="9144000" cy="6858000" type="screen4x3"/>
  <p:notesSz cx="6858000" cy="9144000"/>
  <p:defaultTextStyle>
    <a:defPPr>
      <a:defRPr lang="zh-CN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kb1.com" initials="x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8000"/>
    <a:srgbClr val="38C928"/>
    <a:srgbClr val="0000FF"/>
    <a:srgbClr val="DBE13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644" y="-72"/>
      </p:cViewPr>
      <p:guideLst>
        <p:guide orient="horz" pos="213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292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‹#›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350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</p:spPr>
        <p:txBody>
          <a:bodyPr/>
          <a:lstStyle/>
          <a:p>
            <a:pPr fontAlgn="base"/>
            <a:fld id="{82F288E0-7875-42C4-84C8-98DBBD3BF4D2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 fontAlgn="base"/>
            <a:fld id="{7D9BB5D0-35E4-459D-AEF3-FE4D7C45CC19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2" name="图片 2" descr="K:\1-成品图\女老师.gif女老师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292850" y="2868464"/>
            <a:ext cx="2827338" cy="399891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" name="组合 9"/>
          <p:cNvGrpSpPr/>
          <p:nvPr/>
        </p:nvGrpSpPr>
        <p:grpSpPr>
          <a:xfrm>
            <a:off x="3095692" y="1340980"/>
            <a:ext cx="2954782" cy="2117376"/>
            <a:chOff x="6516" y="2126"/>
            <a:chExt cx="1363" cy="3338"/>
          </a:xfrm>
        </p:grpSpPr>
        <p:sp>
          <p:nvSpPr>
            <p:cNvPr id="13324" name="文本框 6"/>
            <p:cNvSpPr txBox="1"/>
            <p:nvPr/>
          </p:nvSpPr>
          <p:spPr>
            <a:xfrm>
              <a:off x="6631" y="3720"/>
              <a:ext cx="1150" cy="174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6000" b="1" dirty="0" smtClean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平</a:t>
              </a:r>
              <a:r>
                <a:rPr lang="zh-CN" altLang="en-US" sz="6000" b="1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方根</a:t>
              </a:r>
            </a:p>
          </p:txBody>
        </p:sp>
        <p:sp>
          <p:nvSpPr>
            <p:cNvPr id="13325" name="文本框 8"/>
            <p:cNvSpPr txBox="1"/>
            <p:nvPr/>
          </p:nvSpPr>
          <p:spPr>
            <a:xfrm>
              <a:off x="6516" y="2126"/>
              <a:ext cx="1363" cy="125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  <a:scene3d>
                <a:camera prst="orthographicFront"/>
                <a:lightRig rig="threePt" dir="t"/>
              </a:scene3d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3600" dirty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第</a:t>
              </a:r>
              <a:r>
                <a:rPr lang="en-US" altLang="zh-CN" sz="3600" dirty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7</a:t>
              </a:r>
              <a:r>
                <a:rPr lang="zh-CN" altLang="en-US" sz="3600" dirty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章  实 </a:t>
              </a:r>
              <a:r>
                <a:rPr lang="zh-CN" altLang="en-US" sz="3600" dirty="0" smtClean="0">
                  <a:ln w="22225">
                    <a:noFill/>
                    <a:prstDash val="solid"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数</a:t>
              </a:r>
              <a:endParaRPr lang="zh-CN" altLang="en-US" sz="360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1083" y="5786159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/>
          </p:cNvSpPr>
          <p:nvPr>
            <p:ph type="subTitle"/>
          </p:nvPr>
        </p:nvSpPr>
        <p:spPr>
          <a:xfrm>
            <a:off x="0" y="981075"/>
            <a:ext cx="9067800" cy="4968875"/>
          </a:xfrm>
          <a:ln>
            <a:solidFill>
              <a:schemeClr val="bg1"/>
            </a:solidFill>
            <a:miter/>
          </a:ln>
        </p:spPr>
        <p:txBody>
          <a:bodyPr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algn="l">
              <a:lnSpc>
                <a:spcPct val="8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、什么叫算术平方根？</a:t>
            </a:r>
          </a:p>
          <a:p>
            <a:pPr lvl="0" algn="l">
              <a:lnSpc>
                <a:spcPct val="80000"/>
              </a:lnSpc>
            </a:pPr>
            <a:endParaRPr lang="zh-CN" altLang="en-US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、判断下列各数有没有算术平方根，如果有请求出它们的算术平方根。</a:t>
            </a:r>
          </a:p>
          <a:p>
            <a:pPr lvl="0" algn="l">
              <a:lnSpc>
                <a:spcPct val="80000"/>
              </a:lnSpc>
            </a:pPr>
            <a:r>
              <a:rPr lang="en-US" altLang="zh-CN" sz="1800" b="1" dirty="0"/>
              <a:t>            100</a:t>
            </a:r>
            <a:r>
              <a:rPr lang="zh-CN" altLang="en-US" sz="1800" b="1" dirty="0"/>
              <a:t>；   </a:t>
            </a:r>
            <a:r>
              <a:rPr lang="en-US" altLang="zh-CN" sz="1800" b="1" dirty="0"/>
              <a:t>    0</a:t>
            </a:r>
            <a:r>
              <a:rPr lang="zh-CN" altLang="en-US" sz="1800" b="1" dirty="0"/>
              <a:t>；      </a:t>
            </a:r>
            <a:r>
              <a:rPr lang="en-US" altLang="zh-CN" sz="1800" b="1" dirty="0"/>
              <a:t>0.16</a:t>
            </a:r>
            <a:r>
              <a:rPr lang="zh-CN" altLang="en-US" sz="1800" b="1" dirty="0"/>
              <a:t>；    －</a:t>
            </a:r>
            <a:r>
              <a:rPr lang="en-US" altLang="zh-CN" sz="1800" b="1" dirty="0"/>
              <a:t>25</a:t>
            </a: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填空：</a:t>
            </a:r>
          </a:p>
          <a:p>
            <a:pPr lvl="0" algn="l">
              <a:lnSpc>
                <a:spcPct val="8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①（ 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en-US" altLang="zh-CN" sz="2000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 16  ②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  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en-US" altLang="zh-CN" sz="2000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=         </a:t>
            </a: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lvl="0" algn="l">
              <a:lnSpc>
                <a:spcPct val="8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③ (     ) </a:t>
            </a:r>
            <a:r>
              <a:rPr lang="en-US" altLang="zh-CN" sz="2000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 0   ④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  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  </a:t>
            </a:r>
            <a:r>
              <a:rPr lang="zh-CN" altLang="en-US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</a:t>
            </a:r>
            <a:r>
              <a:rPr lang="en-US" altLang="zh-CN" sz="2000" b="1" baseline="30000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= 0.49</a:t>
            </a:r>
          </a:p>
          <a:p>
            <a:pPr lvl="0" algn="l">
              <a:lnSpc>
                <a:spcPct val="80000"/>
              </a:lnSpc>
            </a:pPr>
            <a:endParaRPr lang="en-US" altLang="zh-CN" sz="20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aphicFrame>
        <p:nvGraphicFramePr>
          <p:cNvPr id="1026" name="对象 19459"/>
          <p:cNvGraphicFramePr>
            <a:graphicFrameLocks noChangeAspect="1"/>
          </p:cNvGraphicFramePr>
          <p:nvPr/>
        </p:nvGraphicFramePr>
        <p:xfrm>
          <a:off x="3783013" y="4435793"/>
          <a:ext cx="5524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52400" imgH="394335" progId="Equation.3">
                  <p:embed/>
                </p:oleObj>
              </mc:Choice>
              <mc:Fallback>
                <p:oleObj r:id="rId3" imgW="152400" imgH="394335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3013" y="4435793"/>
                        <a:ext cx="552450" cy="7921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15"/>
          <p:cNvSpPr txBox="1"/>
          <p:nvPr/>
        </p:nvSpPr>
        <p:spPr>
          <a:xfrm>
            <a:off x="324803" y="4508183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±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2" name="组合 19465"/>
          <p:cNvGrpSpPr/>
          <p:nvPr/>
        </p:nvGrpSpPr>
        <p:grpSpPr>
          <a:xfrm>
            <a:off x="2412683" y="4219575"/>
            <a:ext cx="990600" cy="1066800"/>
            <a:chOff x="0" y="0"/>
            <a:chExt cx="725" cy="761"/>
          </a:xfrm>
        </p:grpSpPr>
        <p:sp>
          <p:nvSpPr>
            <p:cNvPr id="1044" name="Text Box 18"/>
            <p:cNvSpPr txBox="1"/>
            <p:nvPr/>
          </p:nvSpPr>
          <p:spPr>
            <a:xfrm>
              <a:off x="0" y="220"/>
              <a:ext cx="725" cy="3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FF0066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±</a:t>
              </a:r>
            </a:p>
          </p:txBody>
        </p:sp>
        <p:graphicFrame>
          <p:nvGraphicFramePr>
            <p:cNvPr id="1027" name="对象 19467"/>
            <p:cNvGraphicFramePr>
              <a:graphicFrameLocks noChangeAspect="1"/>
            </p:cNvGraphicFramePr>
            <p:nvPr/>
          </p:nvGraphicFramePr>
          <p:xfrm>
            <a:off x="297" y="0"/>
            <a:ext cx="256" cy="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r:id="rId5" imgW="128270" imgH="334010" progId="Equation.3">
                    <p:embed/>
                  </p:oleObj>
                </mc:Choice>
                <mc:Fallback>
                  <p:oleObj r:id="rId5" imgW="128270" imgH="334010" progId="Equation.3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7" y="0"/>
                          <a:ext cx="256" cy="76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9" name="Text Box 15"/>
          <p:cNvSpPr txBox="1"/>
          <p:nvPr/>
        </p:nvSpPr>
        <p:spPr>
          <a:xfrm>
            <a:off x="540703" y="5156200"/>
            <a:ext cx="5048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19470" name="Text Box 15"/>
          <p:cNvSpPr txBox="1"/>
          <p:nvPr/>
        </p:nvSpPr>
        <p:spPr>
          <a:xfrm>
            <a:off x="2198053" y="5227638"/>
            <a:ext cx="12954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±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0.7</a:t>
            </a:r>
          </a:p>
        </p:txBody>
      </p:sp>
      <p:sp>
        <p:nvSpPr>
          <p:cNvPr id="19473" name="Rectangle 9"/>
          <p:cNvSpPr/>
          <p:nvPr/>
        </p:nvSpPr>
        <p:spPr>
          <a:xfrm>
            <a:off x="395605" y="368300"/>
            <a:ext cx="3679825" cy="52006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 w="38100" cap="flat" cmpd="sng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sym typeface="MS Outlook" panose="05010100010000000000" pitchFamily="2" charset="2"/>
              </a:rPr>
              <a:t>    课前回顾：</a:t>
            </a: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047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" y="1484313"/>
            <a:ext cx="6269038" cy="1352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9" grpId="0"/>
      <p:bldP spid="194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/>
          <p:nvPr/>
        </p:nvSpPr>
        <p:spPr>
          <a:xfrm>
            <a:off x="539750" y="1557338"/>
            <a:ext cx="8064500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了解平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方根和开平方的定义、会用符号表示数的平方根</a:t>
            </a:r>
            <a:r>
              <a:rPr lang="zh-CN" altLang="en-US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  <a:r>
              <a:rPr lang="en-US" altLang="zh-CN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.</a:t>
            </a:r>
            <a:endParaRPr lang="en-US" altLang="zh-CN" b="1" dirty="0">
              <a:solidFill>
                <a:srgbClr val="0000FF"/>
              </a:solidFill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会求一个数的平方根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经历从平方运算到求平方根的演变过 程，体会二者的互逆关系，发展思维能力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7171" name="Rectangle 5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43000"/>
          </a:xfrm>
        </p:spPr>
        <p:txBody>
          <a:bodyPr anchor="ctr"/>
          <a:lstStyle/>
          <a:p>
            <a:r>
              <a:rPr lang="zh-CN" altLang="en-US" sz="4000" b="1" dirty="0">
                <a:solidFill>
                  <a:schemeClr val="tx1"/>
                </a:solidFill>
                <a:ea typeface="隶书" panose="02010509060101010101" pitchFamily="49" charset="-122"/>
              </a:rPr>
              <a:t>学习目标</a:t>
            </a:r>
            <a:r>
              <a:rPr lang="zh-CN" altLang="en-US" sz="3600" b="1" dirty="0">
                <a:solidFill>
                  <a:srgbClr val="FF0000"/>
                </a:solidFill>
              </a:rPr>
              <a:t/>
            </a:r>
            <a:br>
              <a:rPr lang="zh-CN" altLang="en-US" sz="3600" b="1" dirty="0">
                <a:solidFill>
                  <a:srgbClr val="FF0000"/>
                </a:solidFill>
              </a:rPr>
            </a:b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ject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14850" y="3321050"/>
            <a:ext cx="114300" cy="215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925" y="0"/>
            <a:ext cx="8208963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l" defTabSz="914400">
              <a:spcBef>
                <a:spcPct val="50000"/>
              </a:spcBef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4800" b="1" kern="1200" cap="none" spc="0" normalizeH="0" baseline="0" noProof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48148" name="Rectangle 20"/>
          <p:cNvSpPr/>
          <p:nvPr/>
        </p:nvSpPr>
        <p:spPr>
          <a:xfrm>
            <a:off x="395288" y="2492375"/>
            <a:ext cx="340360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en-US" altLang="zh-CN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说出下列各数的平方根</a:t>
            </a:r>
            <a:r>
              <a:rPr lang="en-US" altLang="zh-CN" sz="36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48149" name="Text Box 2"/>
          <p:cNvSpPr txBox="1"/>
          <p:nvPr/>
        </p:nvSpPr>
        <p:spPr>
          <a:xfrm>
            <a:off x="468313" y="3141663"/>
            <a:ext cx="84248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(1)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9                   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(2) </a:t>
            </a:r>
            <a:r>
              <a:rPr lang="en-US" altLang="zh-CN" b="1">
                <a:latin typeface="Franklin Gothic Book" panose="020B0503020102020204" pitchFamily="34" charset="0"/>
                <a:ea typeface="黑体" panose="02010609060101010101" pitchFamily="2" charset="-122"/>
              </a:rPr>
              <a:t>0.25</a:t>
            </a:r>
            <a:r>
              <a:rPr lang="zh-CN" altLang="en-US" dirty="0">
                <a:latin typeface="Franklin Gothic Book" panose="020B0503020102020204" pitchFamily="34" charset="0"/>
                <a:ea typeface="黑体" panose="02010609060101010101" pitchFamily="2" charset="-122"/>
              </a:rPr>
              <a:t>                    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(3)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endParaRPr lang="zh-CN" altLang="en-US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9226" name="Text Box 59"/>
          <p:cNvSpPr txBox="1">
            <a:spLocks noChangeArrowheads="1"/>
          </p:cNvSpPr>
          <p:nvPr/>
        </p:nvSpPr>
        <p:spPr bwMode="auto">
          <a:xfrm>
            <a:off x="179388" y="0"/>
            <a:ext cx="2592388" cy="6413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l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隶书" panose="02010509060101010101" pitchFamily="49" charset="-122"/>
                <a:cs typeface="+mn-cs"/>
              </a:rPr>
              <a:t>探究活动一</a:t>
            </a:r>
          </a:p>
        </p:txBody>
      </p:sp>
      <p:sp>
        <p:nvSpPr>
          <p:cNvPr id="8199" name="Rectangle 24"/>
          <p:cNvSpPr/>
          <p:nvPr/>
        </p:nvSpPr>
        <p:spPr>
          <a:xfrm>
            <a:off x="0" y="692150"/>
            <a:ext cx="8964613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请同学们预习课本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61-63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页，自主完成探究活动一后小组内合作交流</a:t>
            </a:r>
            <a:r>
              <a:rPr lang="zh-CN" altLang="en-US" sz="2000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</a:p>
          <a:p>
            <a:pPr algn="l"/>
            <a:r>
              <a:rPr lang="en-US" altLang="zh-CN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、说出平方根的定义，并举例说明</a:t>
            </a:r>
            <a:r>
              <a:rPr lang="en-US" altLang="zh-CN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48153" name="Rectangle 25"/>
          <p:cNvSpPr/>
          <p:nvPr/>
        </p:nvSpPr>
        <p:spPr>
          <a:xfrm>
            <a:off x="468313" y="1462088"/>
            <a:ext cx="8178165" cy="10388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    如果一个数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x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的平方等于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a,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即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x </a:t>
            </a:r>
            <a:r>
              <a:rPr lang="en-US" altLang="zh-CN" sz="2800" b="1" baseline="30000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 =a,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那么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x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叫做</a:t>
            </a:r>
          </a:p>
          <a:p>
            <a:pPr algn="l">
              <a:spcBef>
                <a:spcPct val="2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的平方根,也叫做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的二次方根</a:t>
            </a:r>
            <a:r>
              <a:rPr lang="en-US" altLang="zh-CN" sz="2800" b="1" dirty="0">
                <a:solidFill>
                  <a:srgbClr val="FF33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.</a:t>
            </a:r>
            <a:endParaRPr lang="zh-CN" altLang="en-US" sz="2800" b="1" dirty="0">
              <a:solidFill>
                <a:srgbClr val="FF3300"/>
              </a:solidFill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8154" name="Text Box 26"/>
          <p:cNvSpPr txBox="1"/>
          <p:nvPr/>
        </p:nvSpPr>
        <p:spPr>
          <a:xfrm>
            <a:off x="1116013" y="3213418"/>
            <a:ext cx="20875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的平方根为</a:t>
            </a:r>
            <a:r>
              <a:rPr lang="en-US" altLang="zh-CN" sz="2000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±3</a:t>
            </a:r>
            <a:endParaRPr lang="zh-CN" altLang="en-US" sz="2000" dirty="0">
              <a:solidFill>
                <a:srgbClr val="FF0000"/>
              </a:solidFill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8155" name="Text Box 27"/>
          <p:cNvSpPr txBox="1"/>
          <p:nvPr/>
        </p:nvSpPr>
        <p:spPr>
          <a:xfrm>
            <a:off x="4067175" y="3214688"/>
            <a:ext cx="208756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的平方根为</a:t>
            </a:r>
            <a:r>
              <a:rPr lang="en-US" altLang="zh-CN" sz="200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±0.5</a:t>
            </a:r>
            <a:endParaRPr lang="zh-CN" altLang="en-US" sz="2000" dirty="0">
              <a:solidFill>
                <a:srgbClr val="FF0000"/>
              </a:solidFill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8156" name="Text Box 28"/>
          <p:cNvSpPr txBox="1"/>
          <p:nvPr/>
        </p:nvSpPr>
        <p:spPr>
          <a:xfrm>
            <a:off x="7056438" y="3142615"/>
            <a:ext cx="2087562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的平方根为</a:t>
            </a:r>
            <a:r>
              <a:rPr lang="en-US" altLang="zh-CN" sz="200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0</a:t>
            </a:r>
            <a:endParaRPr lang="zh-CN" altLang="en-US" sz="2000" dirty="0">
              <a:solidFill>
                <a:srgbClr val="FF0000"/>
              </a:solidFill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8204" name="Rectangle 39"/>
          <p:cNvSpPr/>
          <p:nvPr/>
        </p:nvSpPr>
        <p:spPr>
          <a:xfrm>
            <a:off x="179705" y="3889058"/>
            <a:ext cx="72002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algn="l"/>
            <a:r>
              <a:rPr lang="en-US" altLang="zh-CN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、平方根的符号语言：</a:t>
            </a:r>
            <a:r>
              <a:rPr lang="en-US" altLang="zh-CN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a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的平方根记作</a:t>
            </a:r>
            <a:r>
              <a:rPr lang="zh-CN" altLang="en-US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：</a:t>
            </a:r>
          </a:p>
        </p:txBody>
      </p:sp>
      <p:sp>
        <p:nvSpPr>
          <p:cNvPr id="48169" name="Rectangle 41"/>
          <p:cNvSpPr/>
          <p:nvPr/>
        </p:nvSpPr>
        <p:spPr>
          <a:xfrm>
            <a:off x="826770" y="4545330"/>
            <a:ext cx="267716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读作“正、负根号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a”</a:t>
            </a:r>
            <a:endParaRPr lang="zh-CN" altLang="en-US" sz="2000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pic>
        <p:nvPicPr>
          <p:cNvPr id="9241" name="Picture 2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32587" y="3788728"/>
            <a:ext cx="792163" cy="622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7" name="Rectangle 4"/>
          <p:cNvSpPr/>
          <p:nvPr/>
        </p:nvSpPr>
        <p:spPr>
          <a:xfrm>
            <a:off x="0" y="5157788"/>
            <a:ext cx="6084888" cy="519112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en-US" altLang="zh-CN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、平方根与算术平方根区别与联系</a:t>
            </a:r>
          </a:p>
        </p:txBody>
      </p:sp>
      <p:sp>
        <p:nvSpPr>
          <p:cNvPr id="9243" name="Rectangle 4"/>
          <p:cNvSpPr/>
          <p:nvPr/>
        </p:nvSpPr>
        <p:spPr>
          <a:xfrm>
            <a:off x="7758647" y="5394924"/>
            <a:ext cx="936625" cy="10064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定义</a:t>
            </a:r>
          </a:p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个数</a:t>
            </a:r>
          </a:p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符号</a:t>
            </a:r>
          </a:p>
        </p:txBody>
      </p:sp>
      <p:sp>
        <p:nvSpPr>
          <p:cNvPr id="9244" name="AutoShape 28"/>
          <p:cNvSpPr/>
          <p:nvPr/>
        </p:nvSpPr>
        <p:spPr>
          <a:xfrm>
            <a:off x="7524750" y="5300663"/>
            <a:ext cx="144463" cy="1081087"/>
          </a:xfrm>
          <a:prstGeom prst="leftBrace">
            <a:avLst>
              <a:gd name="adj1" fmla="val 6236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l"/>
            <a:endParaRPr lang="zh-CN" altLang="en-US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8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48148" grpId="0"/>
      <p:bldP spid="48149" grpId="0"/>
      <p:bldP spid="48153" grpId="0"/>
      <p:bldP spid="48154" grpId="0"/>
      <p:bldP spid="48155" grpId="0"/>
      <p:bldP spid="48156" grpId="0"/>
      <p:bldP spid="48169" grpId="0"/>
      <p:bldP spid="9243" grpId="0"/>
      <p:bldP spid="92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92275" y="1916113"/>
            <a:ext cx="431800" cy="4016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5" name="Picture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2440" y="3652203"/>
            <a:ext cx="490538" cy="72866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050" name="对象 32"/>
          <p:cNvGraphicFramePr/>
          <p:nvPr/>
        </p:nvGraphicFramePr>
        <p:xfrm>
          <a:off x="1979613" y="1916113"/>
          <a:ext cx="6477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5" imgW="304800" imgH="228600" progId="Equation.3">
                  <p:embed/>
                </p:oleObj>
              </mc:Choice>
              <mc:Fallback>
                <p:oleObj r:id="rId5" imgW="304800" imgH="228600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613" y="1916113"/>
                        <a:ext cx="647700" cy="4143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8"/>
          <p:cNvSpPr/>
          <p:nvPr/>
        </p:nvSpPr>
        <p:spPr>
          <a:xfrm>
            <a:off x="0" y="21669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/>
            <a:endParaRPr lang="zh-CN" altLang="en-US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2057" name="Rectangle 9"/>
          <p:cNvSpPr/>
          <p:nvPr/>
        </p:nvSpPr>
        <p:spPr>
          <a:xfrm>
            <a:off x="468313" y="656431"/>
            <a:ext cx="7489825" cy="12604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小试牛刀：</a:t>
            </a:r>
          </a:p>
          <a:p>
            <a:pPr algn="l"/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en-US" b="1" dirty="0">
                <a:latin typeface="Franklin Gothic Book" panose="020B0503020102020204" pitchFamily="34" charset="0"/>
                <a:ea typeface="宋体" panose="02010600030101010101" pitchFamily="2" charset="-122"/>
              </a:rPr>
              <a:t>①</a:t>
            </a:r>
            <a:r>
              <a:rPr lang="zh-CN" altLang="en-US" dirty="0">
                <a:latin typeface="Franklin Gothic Book" panose="020B05030201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0.25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的平方根表示为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，其结果为</a:t>
            </a:r>
            <a:r>
              <a:rPr lang="zh-CN" altLang="en-US" sz="2400" b="1" u="sng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 </a:t>
            </a:r>
            <a:endParaRPr lang="zh-CN" altLang="en-US" sz="2400" dirty="0">
              <a:latin typeface="Franklin Gothic Book" panose="020B0503020102020204" pitchFamily="34" charset="0"/>
              <a:ea typeface="宋体" panose="02010600030101010101" pitchFamily="2" charset="-122"/>
            </a:endParaRPr>
          </a:p>
          <a:p>
            <a:pPr algn="l" eaLnBrk="0" hangingPunct="0"/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>
                <a:latin typeface="Franklin Gothic Book" panose="020B05030201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b="1">
                <a:latin typeface="Franklin Gothic Book" panose="020B0503020102020204" pitchFamily="34" charset="0"/>
                <a:ea typeface="宋体" panose="02010600030101010101" pitchFamily="2" charset="-122"/>
              </a:rPr>
              <a:t>②</a:t>
            </a:r>
            <a:r>
              <a:rPr lang="en-US" altLang="zh-CN">
                <a:latin typeface="Franklin Gothic Book" panose="020B05030201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0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的平方根表示为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____</a:t>
            </a:r>
            <a:r>
              <a:rPr lang="zh-CN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</a:p>
        </p:txBody>
      </p:sp>
      <p:sp>
        <p:nvSpPr>
          <p:cNvPr id="2058" name="Rectangle 10"/>
          <p:cNvSpPr/>
          <p:nvPr/>
        </p:nvSpPr>
        <p:spPr>
          <a:xfrm>
            <a:off x="611188" y="1844675"/>
            <a:ext cx="8089900" cy="11874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zh-CN" altLang="en-US" sz="1200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         </a:t>
            </a:r>
            <a:r>
              <a:rPr lang="zh-CN" alt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表示的含义是</a:t>
            </a:r>
            <a:r>
              <a:rPr lang="zh-CN" altLang="en-US" sz="2400" b="1" u="sng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                                     </a:t>
            </a:r>
            <a:r>
              <a:rPr lang="en-US" altLang="zh-CN" sz="2400" b="1" u="sng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,</a:t>
            </a:r>
            <a:r>
              <a:rPr lang="en-US" altLang="zh-CN" sz="2400" b="1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</a:p>
          <a:p>
            <a:pPr algn="l"/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Franklin Gothic Book" panose="020B0503020102020204" pitchFamily="34" charset="0"/>
                <a:ea typeface="宋体" panose="02010600030101010101" pitchFamily="2" charset="-122"/>
              </a:rPr>
              <a:t>④</a:t>
            </a:r>
            <a:r>
              <a:rPr lang="en-US" altLang="zh-CN" dirty="0">
                <a:latin typeface="Franklin Gothic Book" panose="020B05030201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的平方根是  </a:t>
            </a:r>
            <a:r>
              <a: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  </a:t>
            </a:r>
            <a:r>
              <a:rPr lang="en-US" altLang="zh-CN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</a:p>
          <a:p>
            <a:pPr algn="l"/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en-US" altLang="zh-CN" b="1" dirty="0">
                <a:latin typeface="Franklin Gothic Book" panose="020B0503020102020204" pitchFamily="34" charset="0"/>
                <a:ea typeface="宋体" panose="02010600030101010101" pitchFamily="2" charset="-122"/>
              </a:rPr>
              <a:t>⑤</a:t>
            </a:r>
            <a:r>
              <a:rPr lang="en-US" altLang="zh-CN" dirty="0">
                <a:latin typeface="Franklin Gothic Book" panose="020B05030201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81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的平方根是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______</a:t>
            </a:r>
            <a:r>
              <a:rPr lang="en-US" altLang="zh-CN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</a:p>
        </p:txBody>
      </p:sp>
      <p:sp>
        <p:nvSpPr>
          <p:cNvPr id="2059" name="Rectangle 11"/>
          <p:cNvSpPr/>
          <p:nvPr/>
        </p:nvSpPr>
        <p:spPr>
          <a:xfrm>
            <a:off x="4714875" y="3983990"/>
            <a:ext cx="3097213" cy="396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</a:rPr>
              <a:t>0.49  ⑤ 0   </a:t>
            </a:r>
            <a:r>
              <a:rPr lang="en-US" altLang="zh-CN" b="1">
                <a:latin typeface="Franklin Gothic Book" panose="020B0503020102020204" pitchFamily="34" charset="0"/>
                <a:ea typeface="宋体" panose="02010600030101010101" pitchFamily="2" charset="-122"/>
              </a:rPr>
              <a:t>⑥</a:t>
            </a:r>
            <a:r>
              <a:rPr lang="en-US" altLang="zh-CN">
                <a:latin typeface="Franklin Gothic Book" panose="020B05030201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2000" b="1" dirty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en-US" altLang="zh-CN" sz="2000" b="1">
                <a:latin typeface="宋体" panose="02010600030101010101" pitchFamily="2" charset="-122"/>
                <a:ea typeface="宋体" panose="02010600030101010101" pitchFamily="2" charset="-122"/>
              </a:rPr>
              <a:t>16</a:t>
            </a:r>
          </a:p>
        </p:txBody>
      </p:sp>
      <p:sp>
        <p:nvSpPr>
          <p:cNvPr id="2060" name="Rectangle 19"/>
          <p:cNvSpPr/>
          <p:nvPr/>
        </p:nvSpPr>
        <p:spPr>
          <a:xfrm>
            <a:off x="468313" y="2882900"/>
            <a:ext cx="78486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endParaRPr lang="zh-CN" altLang="en-US" sz="2400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）利用平方根定义求下列各数的平方根：</a:t>
            </a:r>
            <a:endParaRPr lang="zh-CN" altLang="en-US" sz="2400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endParaRPr lang="zh-CN" altLang="en-US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r>
              <a:rPr lang="zh-CN" altLang="en-US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     ① </a:t>
            </a:r>
            <a:r>
              <a:rPr lang="en-US" altLang="zh-CN" b="1">
                <a:latin typeface="Franklin Gothic Book" panose="020B0503020102020204" pitchFamily="34" charset="0"/>
                <a:ea typeface="黑体" panose="02010609060101010101" pitchFamily="2" charset="-122"/>
              </a:rPr>
              <a:t>49      ② 100       ③</a:t>
            </a:r>
            <a:r>
              <a:rPr lang="en-US" altLang="zh-CN">
                <a:latin typeface="Franklin Gothic Book" panose="020B0503020102020204" pitchFamily="34" charset="0"/>
                <a:ea typeface="黑体" panose="02010609060101010101" pitchFamily="2" charset="-122"/>
              </a:rPr>
              <a:t>  </a:t>
            </a:r>
          </a:p>
        </p:txBody>
      </p:sp>
      <p:sp>
        <p:nvSpPr>
          <p:cNvPr id="2061" name="Rectangle 20"/>
          <p:cNvSpPr/>
          <p:nvPr/>
        </p:nvSpPr>
        <p:spPr>
          <a:xfrm>
            <a:off x="1258888" y="1916113"/>
            <a:ext cx="477837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zh-CN" altLang="en-US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③</a:t>
            </a:r>
            <a:r>
              <a:rPr lang="zh-CN" altLang="en-US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</a:p>
        </p:txBody>
      </p:sp>
      <p:grpSp>
        <p:nvGrpSpPr>
          <p:cNvPr id="2" name="Group 28"/>
          <p:cNvGrpSpPr/>
          <p:nvPr/>
        </p:nvGrpSpPr>
        <p:grpSpPr>
          <a:xfrm>
            <a:off x="6804025" y="908050"/>
            <a:ext cx="1008063" cy="579438"/>
            <a:chOff x="1791" y="3294"/>
            <a:chExt cx="635" cy="365"/>
          </a:xfrm>
        </p:grpSpPr>
        <p:pic>
          <p:nvPicPr>
            <p:cNvPr id="2068" name="Picture 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791" y="3339"/>
              <a:ext cx="272" cy="25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069" name="Text Box 24"/>
            <p:cNvSpPr txBox="1"/>
            <p:nvPr/>
          </p:nvSpPr>
          <p:spPr>
            <a:xfrm>
              <a:off x="1927" y="3294"/>
              <a:ext cx="499" cy="3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3200">
                  <a:latin typeface="Franklin Gothic Book" panose="020B0503020102020204" pitchFamily="34" charset="0"/>
                  <a:ea typeface="黑体" panose="02010609060101010101" pitchFamily="2" charset="-122"/>
                </a:rPr>
                <a:t>0.5</a:t>
              </a:r>
            </a:p>
          </p:txBody>
        </p:sp>
      </p:grpSp>
      <p:sp>
        <p:nvSpPr>
          <p:cNvPr id="2063" name="Text Box 31"/>
          <p:cNvSpPr txBox="1"/>
          <p:nvPr/>
        </p:nvSpPr>
        <p:spPr>
          <a:xfrm>
            <a:off x="6300788" y="5229225"/>
            <a:ext cx="7921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altLang="zh-CN" sz="320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grpSp>
        <p:nvGrpSpPr>
          <p:cNvPr id="3" name="Group 37"/>
          <p:cNvGrpSpPr/>
          <p:nvPr/>
        </p:nvGrpSpPr>
        <p:grpSpPr>
          <a:xfrm>
            <a:off x="4500563" y="908050"/>
            <a:ext cx="1081087" cy="511175"/>
            <a:chOff x="1519" y="3158"/>
            <a:chExt cx="681" cy="322"/>
          </a:xfrm>
        </p:grpSpPr>
        <p:pic>
          <p:nvPicPr>
            <p:cNvPr id="2067" name="Picture 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1519" y="3203"/>
              <a:ext cx="272" cy="253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2053" name="对象 25607"/>
            <p:cNvGraphicFramePr>
              <a:graphicFrameLocks noChangeAspect="1"/>
            </p:cNvGraphicFramePr>
            <p:nvPr/>
          </p:nvGraphicFramePr>
          <p:xfrm>
            <a:off x="1610" y="3158"/>
            <a:ext cx="590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r:id="rId7" imgW="419100" imgH="228600" progId="Equation.3">
                    <p:embed/>
                  </p:oleObj>
                </mc:Choice>
                <mc:Fallback>
                  <p:oleObj r:id="rId7" imgW="419100" imgH="2286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10" y="3158"/>
                          <a:ext cx="590" cy="32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86" name="Text Box 38"/>
          <p:cNvSpPr txBox="1"/>
          <p:nvPr/>
        </p:nvSpPr>
        <p:spPr>
          <a:xfrm>
            <a:off x="3708400" y="1341438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Franklin Gothic Book" panose="020B0503020102020204" pitchFamily="34" charset="0"/>
                <a:ea typeface="黑体" panose="02010609060101010101" pitchFamily="2" charset="-122"/>
              </a:rPr>
              <a:t>0</a:t>
            </a:r>
          </a:p>
        </p:txBody>
      </p:sp>
      <p:sp>
        <p:nvSpPr>
          <p:cNvPr id="2087" name="Text Box 39"/>
          <p:cNvSpPr txBox="1"/>
          <p:nvPr/>
        </p:nvSpPr>
        <p:spPr>
          <a:xfrm>
            <a:off x="4643438" y="1700213"/>
            <a:ext cx="25193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>
                <a:latin typeface="Franklin Gothic Book" panose="020B0503020102020204" pitchFamily="34" charset="0"/>
                <a:ea typeface="黑体" panose="02010609060101010101" pitchFamily="2" charset="-122"/>
              </a:rPr>
              <a:t>16</a:t>
            </a:r>
            <a:r>
              <a:rPr lang="zh-CN" altLang="en-US" sz="3200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</a:t>
            </a:r>
          </a:p>
        </p:txBody>
      </p:sp>
      <p:graphicFrame>
        <p:nvGraphicFramePr>
          <p:cNvPr id="2091" name="对象 25607"/>
          <p:cNvGraphicFramePr>
            <a:graphicFrameLocks noChangeAspect="1"/>
          </p:cNvGraphicFramePr>
          <p:nvPr/>
        </p:nvGraphicFramePr>
        <p:xfrm>
          <a:off x="3779838" y="2133600"/>
          <a:ext cx="9366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r:id="rId9" imgW="342900" imgH="228600" progId="Equation.3">
                  <p:embed/>
                </p:oleObj>
              </mc:Choice>
              <mc:Fallback>
                <p:oleObj r:id="rId9" imgW="342900" imgH="2286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9838" y="2133600"/>
                        <a:ext cx="936625" cy="623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3" name="对象 25607"/>
          <p:cNvGraphicFramePr>
            <a:graphicFrameLocks noChangeAspect="1"/>
          </p:cNvGraphicFramePr>
          <p:nvPr/>
        </p:nvGraphicFramePr>
        <p:xfrm>
          <a:off x="3924300" y="2565400"/>
          <a:ext cx="7191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r:id="rId11" imgW="227965" imgH="177800" progId="Equation.3">
                  <p:embed/>
                </p:oleObj>
              </mc:Choice>
              <mc:Fallback>
                <p:oleObj r:id="rId11" imgW="227965" imgH="1778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24300" y="2565400"/>
                        <a:ext cx="719138" cy="558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/>
          <p:nvPr/>
        </p:nvSpPr>
        <p:spPr>
          <a:xfrm>
            <a:off x="214313" y="2423954"/>
            <a:ext cx="8929687" cy="101473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练一练：</a:t>
            </a:r>
            <a:endParaRPr lang="zh-CN" altLang="en-US" sz="2000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1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 一个数的平方根是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-7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，则它的另一个平方根是</a:t>
            </a:r>
            <a:r>
              <a:rPr lang="zh-CN" altLang="en-US" sz="2000" b="1" u="sng" dirty="0">
                <a:latin typeface="Franklin Gothic Book" panose="020B0503020102020204" pitchFamily="34" charset="0"/>
                <a:ea typeface="黑体" panose="02010609060101010101" pitchFamily="2" charset="-122"/>
              </a:rPr>
              <a:t>       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这个数</a:t>
            </a:r>
            <a:r>
              <a:rPr lang="zh-CN" altLang="en-US" sz="2000" b="1" u="sng" dirty="0">
                <a:latin typeface="Franklin Gothic Book" panose="020B0503020102020204" pitchFamily="34" charset="0"/>
                <a:ea typeface="黑体" panose="02010609060101010101" pitchFamily="2" charset="-122"/>
              </a:rPr>
              <a:t>是   </a:t>
            </a:r>
            <a:r>
              <a:rPr lang="en-US" altLang="zh-CN" sz="2000" b="1" u="sng" dirty="0">
                <a:latin typeface="黑体" panose="02010609060101010101" pitchFamily="2" charset="-122"/>
                <a:ea typeface="黑体" panose="02010609060101010101" pitchFamily="2" charset="-122"/>
              </a:rPr>
              <a:t>﹍</a:t>
            </a:r>
            <a:endParaRPr lang="en-US" altLang="zh-CN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 某个非负数的两个平方根分别为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a+1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和</a:t>
            </a:r>
            <a:r>
              <a:rPr lang="en-US" altLang="zh-CN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2a -7</a:t>
            </a:r>
            <a:r>
              <a:rPr lang="zh-CN" altLang="en-US" sz="20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， 求这个数</a:t>
            </a:r>
          </a:p>
        </p:txBody>
      </p:sp>
      <p:sp>
        <p:nvSpPr>
          <p:cNvPr id="9235" name="Text Box 19"/>
          <p:cNvSpPr txBox="1"/>
          <p:nvPr/>
        </p:nvSpPr>
        <p:spPr>
          <a:xfrm>
            <a:off x="6522720" y="2517775"/>
            <a:ext cx="5032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</a:p>
        </p:txBody>
      </p:sp>
      <p:sp>
        <p:nvSpPr>
          <p:cNvPr id="9236" name="Text Box 20"/>
          <p:cNvSpPr txBox="1"/>
          <p:nvPr/>
        </p:nvSpPr>
        <p:spPr>
          <a:xfrm>
            <a:off x="8243888" y="2517775"/>
            <a:ext cx="6477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49</a:t>
            </a:r>
          </a:p>
        </p:txBody>
      </p:sp>
      <p:sp>
        <p:nvSpPr>
          <p:cNvPr id="9238" name="Text Box 22"/>
          <p:cNvSpPr txBox="1"/>
          <p:nvPr/>
        </p:nvSpPr>
        <p:spPr>
          <a:xfrm>
            <a:off x="1643063" y="3357563"/>
            <a:ext cx="2881312" cy="1604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解：由题意得</a:t>
            </a:r>
          </a:p>
          <a:p>
            <a:pPr algn="l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a+1+2a -7=0</a:t>
            </a:r>
          </a:p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解得</a:t>
            </a:r>
            <a:r>
              <a:rPr lang="en-US" altLang="zh-CN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a=2</a:t>
            </a:r>
          </a:p>
          <a:p>
            <a:pPr algn="l">
              <a:spcBef>
                <a:spcPct val="50000"/>
              </a:spcBef>
            </a:pPr>
            <a:r>
              <a:rPr lang="zh-CN" altLang="en-US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所以这个数是</a:t>
            </a:r>
            <a:r>
              <a:rPr lang="en-US" altLang="zh-CN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9</a:t>
            </a:r>
          </a:p>
        </p:txBody>
      </p:sp>
      <p:sp>
        <p:nvSpPr>
          <p:cNvPr id="9222" name="Rectangle 27"/>
          <p:cNvSpPr/>
          <p:nvPr/>
        </p:nvSpPr>
        <p:spPr>
          <a:xfrm>
            <a:off x="2916238" y="4941888"/>
            <a:ext cx="4827587" cy="7937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 defTabSz="0">
              <a:tabLst>
                <a:tab pos="406400" algn="l"/>
              </a:tabLst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开平方运算与平方运算的关系</a:t>
            </a:r>
            <a:endParaRPr lang="zh-CN" altLang="en-US" sz="800" dirty="0">
              <a:latin typeface="Franklin Gothic Book" panose="020B0503020102020204" pitchFamily="34" charset="0"/>
              <a:ea typeface="宋体" panose="02010600030101010101" pitchFamily="2" charset="-122"/>
            </a:endParaRPr>
          </a:p>
          <a:p>
            <a:pPr algn="l" defTabSz="0" eaLnBrk="0" hangingPunct="0">
              <a:tabLst>
                <a:tab pos="406400" algn="l"/>
              </a:tabLst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8713" name="Text Box 41"/>
          <p:cNvSpPr txBox="1"/>
          <p:nvPr/>
        </p:nvSpPr>
        <p:spPr>
          <a:xfrm>
            <a:off x="2071688" y="6000750"/>
            <a:ext cx="37433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平方与开平方互逆运算.</a:t>
            </a:r>
          </a:p>
        </p:txBody>
      </p:sp>
      <p:sp>
        <p:nvSpPr>
          <p:cNvPr id="9246" name="Text Box 4"/>
          <p:cNvSpPr txBox="1"/>
          <p:nvPr/>
        </p:nvSpPr>
        <p:spPr>
          <a:xfrm>
            <a:off x="142875" y="5357813"/>
            <a:ext cx="8748713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开平方的定义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: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求一个数的平方根的运算，叫做开平方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.</a:t>
            </a:r>
          </a:p>
        </p:txBody>
      </p:sp>
      <p:sp>
        <p:nvSpPr>
          <p:cNvPr id="9225" name="Rectangle 12"/>
          <p:cNvSpPr/>
          <p:nvPr/>
        </p:nvSpPr>
        <p:spPr>
          <a:xfrm>
            <a:off x="0" y="765175"/>
            <a:ext cx="7426325" cy="11890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  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观察前面（</a:t>
            </a:r>
            <a:r>
              <a:rPr lang="en-US" altLang="zh-CN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），你有什么发现？ </a:t>
            </a:r>
            <a:endParaRPr lang="zh-CN" altLang="en-US" sz="2400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  <a:p>
            <a:pPr algn="l"/>
            <a:r>
              <a:rPr lang="zh-CN" altLang="en-US" sz="20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      </a:t>
            </a:r>
          </a:p>
          <a:p>
            <a:pPr algn="l"/>
            <a:r>
              <a:rPr lang="zh-CN" altLang="en-US" sz="20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      归纳平方根的性质：</a:t>
            </a:r>
            <a:endParaRPr lang="zh-CN" altLang="en-US" sz="24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1" name="Text Box 59"/>
          <p:cNvSpPr txBox="1">
            <a:spLocks noChangeArrowheads="1"/>
          </p:cNvSpPr>
          <p:nvPr/>
        </p:nvSpPr>
        <p:spPr bwMode="auto">
          <a:xfrm>
            <a:off x="468313" y="0"/>
            <a:ext cx="2592388" cy="6413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l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隶书" panose="02010509060101010101" pitchFamily="49" charset="-122"/>
                <a:cs typeface="+mn-cs"/>
              </a:rPr>
              <a:t>探究活动二</a:t>
            </a:r>
          </a:p>
        </p:txBody>
      </p:sp>
      <p:sp>
        <p:nvSpPr>
          <p:cNvPr id="10252" name="Text Box 59"/>
          <p:cNvSpPr txBox="1">
            <a:spLocks noChangeArrowheads="1"/>
          </p:cNvSpPr>
          <p:nvPr/>
        </p:nvSpPr>
        <p:spPr bwMode="auto">
          <a:xfrm>
            <a:off x="0" y="4868863"/>
            <a:ext cx="2592388" cy="64135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marR="0" algn="l" defTabSz="914400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1" kern="1200" cap="none" spc="0" normalizeH="0" baseline="0" noProof="0" dirty="0" smtClean="0">
                <a:solidFill>
                  <a:srgbClr val="FF0000"/>
                </a:solidFill>
                <a:latin typeface="Franklin Gothic Book" panose="020B0503020102020204" pitchFamily="34" charset="0"/>
                <a:ea typeface="隶书" panose="02010509060101010101" pitchFamily="49" charset="-122"/>
                <a:cs typeface="+mn-cs"/>
              </a:rPr>
              <a:t>探究活动三</a:t>
            </a:r>
          </a:p>
        </p:txBody>
      </p:sp>
      <p:sp>
        <p:nvSpPr>
          <p:cNvPr id="10253" name="Text Box 101"/>
          <p:cNvSpPr txBox="1"/>
          <p:nvPr/>
        </p:nvSpPr>
        <p:spPr>
          <a:xfrm>
            <a:off x="2916555" y="1341438"/>
            <a:ext cx="6192838" cy="1187450"/>
          </a:xfrm>
          <a:prstGeom prst="rect">
            <a:avLst/>
          </a:prstGeom>
          <a:solidFill>
            <a:srgbClr val="FFFF00">
              <a:alpha val="49019"/>
            </a:srgbClr>
          </a:solidFill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一个正数有两个平方根，它们互为相反数；</a:t>
            </a:r>
          </a:p>
          <a:p>
            <a:pPr algn="l"/>
            <a:r>
              <a:rPr lang="en-US" altLang="zh-C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0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有一个平方根，是它本身；</a:t>
            </a:r>
          </a:p>
          <a:p>
            <a:pPr algn="l"/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负数没有平方根。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9235" grpId="0"/>
      <p:bldP spid="9236" grpId="0"/>
      <p:bldP spid="9238" grpId="0"/>
      <p:bldP spid="28713" grpId="0"/>
      <p:bldP spid="9246" grpId="0"/>
      <p:bldP spid="1025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/>
          </p:cNvSpPr>
          <p:nvPr>
            <p:ph type="body" sz="half"/>
          </p:nvPr>
        </p:nvSpPr>
        <p:spPr>
          <a:xfrm>
            <a:off x="971550" y="1557338"/>
            <a:ext cx="9505950" cy="4525962"/>
          </a:xfrm>
        </p:spPr>
        <p:txBody>
          <a:bodyPr/>
          <a:lstStyle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</a:lstStyle>
          <a:p>
            <a:pPr lvl="0">
              <a:buNone/>
            </a:pPr>
            <a:r>
              <a:rPr lang="en-US" altLang="zh-CN" b="1"/>
              <a:t>1</a:t>
            </a:r>
            <a:r>
              <a:rPr lang="zh-CN" altLang="en-US" b="1" dirty="0"/>
              <a:t>  </a:t>
            </a:r>
            <a:r>
              <a:rPr lang="en-US" altLang="zh-CN" b="1"/>
              <a:t>.</a:t>
            </a:r>
            <a:r>
              <a:rPr lang="zh-CN" altLang="en-US" b="1" dirty="0"/>
              <a:t>填空： </a:t>
            </a:r>
          </a:p>
          <a:p>
            <a:pPr lvl="0">
              <a:buNone/>
            </a:pPr>
            <a:r>
              <a:rPr lang="zh-CN" altLang="en-US" b="1" dirty="0"/>
              <a:t> ①</a:t>
            </a:r>
            <a:r>
              <a:rPr lang="zh-CN" altLang="en-US" dirty="0"/>
              <a:t> </a:t>
            </a:r>
            <a:r>
              <a:rPr lang="zh-CN" altLang="en-US" b="1" dirty="0"/>
              <a:t>（ </a:t>
            </a:r>
            <a:r>
              <a:rPr lang="en-US" altLang="zh-CN" b="1"/>
              <a:t>-5</a:t>
            </a:r>
            <a:r>
              <a:rPr lang="zh-CN" altLang="en-US" b="1" dirty="0"/>
              <a:t>）</a:t>
            </a:r>
            <a:r>
              <a:rPr lang="en-US" altLang="zh-CN" b="1" baseline="30000"/>
              <a:t>2</a:t>
            </a:r>
            <a:r>
              <a:rPr lang="zh-CN" altLang="en-US" b="1" dirty="0"/>
              <a:t>的平方根是 </a:t>
            </a:r>
            <a:r>
              <a:rPr lang="en-US" altLang="zh-CN" b="1"/>
              <a:t>____</a:t>
            </a:r>
            <a:r>
              <a:rPr lang="zh-CN" altLang="en-US" b="1" u="sng" dirty="0"/>
              <a:t> </a:t>
            </a:r>
            <a:r>
              <a:rPr lang="zh-CN" altLang="en-US" b="1" dirty="0"/>
              <a:t>算术平方根</a:t>
            </a:r>
            <a:r>
              <a:rPr lang="zh-CN" altLang="en-US" b="1" u="sng" dirty="0"/>
              <a:t>是</a:t>
            </a:r>
            <a:r>
              <a:rPr lang="en-US" altLang="zh-CN" b="1"/>
              <a:t>___</a:t>
            </a:r>
            <a:r>
              <a:rPr lang="zh-CN" altLang="en-US" b="1" u="sng" dirty="0"/>
              <a:t>              </a:t>
            </a:r>
          </a:p>
          <a:p>
            <a:pPr lvl="0">
              <a:buNone/>
            </a:pPr>
            <a:r>
              <a:rPr lang="zh-CN" altLang="en-US" b="1" u="sng" dirty="0"/>
              <a:t>      </a:t>
            </a:r>
            <a:endParaRPr lang="zh-CN" altLang="en-US" b="1" dirty="0"/>
          </a:p>
          <a:p>
            <a:pPr lvl="0">
              <a:buNone/>
            </a:pPr>
            <a:r>
              <a:rPr lang="zh-CN" altLang="en-US" b="1" dirty="0"/>
              <a:t>       </a:t>
            </a:r>
          </a:p>
          <a:p>
            <a:pPr lvl="0">
              <a:buNone/>
            </a:pPr>
            <a:r>
              <a:rPr lang="zh-CN" altLang="en-US" b="1" dirty="0"/>
              <a:t>         若        </a:t>
            </a:r>
            <a:r>
              <a:rPr lang="en-US" altLang="zh-CN" b="1"/>
              <a:t>=3</a:t>
            </a:r>
            <a:r>
              <a:rPr lang="zh-CN" altLang="en-US" b="1" dirty="0"/>
              <a:t>，则 </a:t>
            </a:r>
            <a:r>
              <a:rPr lang="en-US" altLang="zh-CN" b="1"/>
              <a:t>x=</a:t>
            </a:r>
            <a:r>
              <a:rPr lang="en-US" altLang="zh-CN" u="sng"/>
              <a:t> </a:t>
            </a:r>
            <a:r>
              <a:rPr lang="en-US" altLang="zh-CN" b="1"/>
              <a:t>___</a:t>
            </a:r>
            <a:r>
              <a:rPr lang="en-US" altLang="zh-CN" b="1" u="sng"/>
              <a:t>      </a:t>
            </a:r>
            <a:endParaRPr lang="zh-CN" altLang="en-US" b="1" u="sng" dirty="0"/>
          </a:p>
        </p:txBody>
      </p:sp>
      <p:sp>
        <p:nvSpPr>
          <p:cNvPr id="32784" name="Text Box 42"/>
          <p:cNvSpPr txBox="1"/>
          <p:nvPr/>
        </p:nvSpPr>
        <p:spPr>
          <a:xfrm>
            <a:off x="4716463" y="1989138"/>
            <a:ext cx="7191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±5</a:t>
            </a:r>
          </a:p>
        </p:txBody>
      </p:sp>
      <p:sp>
        <p:nvSpPr>
          <p:cNvPr id="2" name="Text Box 42"/>
          <p:cNvSpPr txBox="1"/>
          <p:nvPr/>
        </p:nvSpPr>
        <p:spPr>
          <a:xfrm>
            <a:off x="4572000" y="2492375"/>
            <a:ext cx="13684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±3</a:t>
            </a:r>
          </a:p>
        </p:txBody>
      </p: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2124075" y="3500438"/>
          <a:ext cx="7112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304800" imgH="254000" progId="Equation.3">
                  <p:embed/>
                </p:oleObj>
              </mc:Choice>
              <mc:Fallback>
                <p:oleObj r:id="rId3" imgW="304800" imgH="2540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4075" y="3500438"/>
                        <a:ext cx="711200" cy="592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1"/>
          <p:cNvSpPr txBox="1"/>
          <p:nvPr/>
        </p:nvSpPr>
        <p:spPr>
          <a:xfrm>
            <a:off x="7668578" y="1916113"/>
            <a:ext cx="6873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</a:p>
        </p:txBody>
      </p:sp>
      <p:sp>
        <p:nvSpPr>
          <p:cNvPr id="3079" name="Rectangle 36"/>
          <p:cNvSpPr/>
          <p:nvPr/>
        </p:nvSpPr>
        <p:spPr>
          <a:xfrm>
            <a:off x="0" y="2741613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/>
            <a:endParaRPr lang="zh-CN" altLang="en-US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pic>
        <p:nvPicPr>
          <p:cNvPr id="308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7813" y="2636838"/>
            <a:ext cx="6257925" cy="56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706" name="Text Box 10"/>
          <p:cNvSpPr txBox="1"/>
          <p:nvPr/>
        </p:nvSpPr>
        <p:spPr>
          <a:xfrm>
            <a:off x="3780790" y="2565083"/>
            <a:ext cx="1244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±2</a:t>
            </a:r>
          </a:p>
        </p:txBody>
      </p:sp>
      <p:sp>
        <p:nvSpPr>
          <p:cNvPr id="4" name="Text Box 10"/>
          <p:cNvSpPr txBox="1"/>
          <p:nvPr/>
        </p:nvSpPr>
        <p:spPr>
          <a:xfrm>
            <a:off x="7308850" y="2565400"/>
            <a:ext cx="5762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083" name="Rectangle 17"/>
          <p:cNvSpPr/>
          <p:nvPr/>
        </p:nvSpPr>
        <p:spPr>
          <a:xfrm>
            <a:off x="1042988" y="2708275"/>
            <a:ext cx="647700" cy="5191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algn="l" eaLnBrk="0" hangingPunct="0"/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②</a:t>
            </a:r>
            <a:endParaRPr lang="zh-CN" altLang="en-US" sz="2800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3084" name="Rectangle 18"/>
          <p:cNvSpPr/>
          <p:nvPr/>
        </p:nvSpPr>
        <p:spPr>
          <a:xfrm>
            <a:off x="1042988" y="3644900"/>
            <a:ext cx="59848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 eaLnBrk="0" hangingPunct="0"/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③</a:t>
            </a:r>
            <a:r>
              <a:rPr lang="zh-CN" altLang="en-US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3085" name="Text Box 59"/>
          <p:cNvSpPr txBox="1"/>
          <p:nvPr/>
        </p:nvSpPr>
        <p:spPr>
          <a:xfrm>
            <a:off x="684213" y="620713"/>
            <a:ext cx="2592387" cy="650875"/>
          </a:xfrm>
          <a:prstGeom prst="rect">
            <a:avLst/>
          </a:prstGeom>
          <a:gradFill rotWithShape="1">
            <a:gsLst>
              <a:gs pos="0">
                <a:srgbClr val="5E765E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学以致用</a:t>
            </a:r>
          </a:p>
        </p:txBody>
      </p:sp>
      <p:sp>
        <p:nvSpPr>
          <p:cNvPr id="5" name="Text Box 10"/>
          <p:cNvSpPr txBox="1"/>
          <p:nvPr/>
        </p:nvSpPr>
        <p:spPr>
          <a:xfrm>
            <a:off x="4212590" y="3285173"/>
            <a:ext cx="12446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±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  <p:bldP spid="2" grpId="0"/>
      <p:bldP spid="3" grpId="0"/>
      <p:bldP spid="29706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/>
          <p:nvPr/>
        </p:nvSpPr>
        <p:spPr>
          <a:xfrm>
            <a:off x="611188" y="1052513"/>
            <a:ext cx="7772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800" b="1" dirty="0">
                <a:latin typeface="黑体" panose="02010609060101010101" pitchFamily="2" charset="-122"/>
                <a:ea typeface="黑体" panose="02010609060101010101" pitchFamily="2" charset="-122"/>
              </a:rPr>
              <a:t>、判断正误，并把错的改正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： </a:t>
            </a:r>
            <a:endParaRPr lang="zh-CN" altLang="en-US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100" name="Text Box 7"/>
          <p:cNvSpPr txBox="1"/>
          <p:nvPr/>
        </p:nvSpPr>
        <p:spPr>
          <a:xfrm>
            <a:off x="827088" y="3284538"/>
            <a:ext cx="817245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⑤ －5是25的一个平方根 </a:t>
            </a:r>
            <a:r>
              <a:rPr lang="en-US" altLang="x-none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en-US" altLang="x-none" b="1">
                <a:latin typeface="Franklin Gothic Book" panose="020B0503020102020204" pitchFamily="34" charset="0"/>
                <a:ea typeface="黑体" panose="02010609060101010101" pitchFamily="2" charset="-122"/>
              </a:rPr>
              <a:t>    ）</a:t>
            </a:r>
            <a:endParaRPr lang="zh-CN" altLang="en-US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101" name="Text Box 8"/>
          <p:cNvSpPr txBox="1"/>
          <p:nvPr/>
        </p:nvSpPr>
        <p:spPr>
          <a:xfrm>
            <a:off x="827088" y="2924175"/>
            <a:ext cx="7239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④ 1的平方根是1             </a:t>
            </a:r>
            <a:r>
              <a:rPr lang="en-US" altLang="x-none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（    ）</a:t>
            </a:r>
            <a:endParaRPr lang="zh-CN" altLang="en-US" sz="2400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  <p:sp>
        <p:nvSpPr>
          <p:cNvPr id="4102" name="Text Box 10"/>
          <p:cNvSpPr txBox="1"/>
          <p:nvPr/>
        </p:nvSpPr>
        <p:spPr>
          <a:xfrm>
            <a:off x="611188" y="3716338"/>
            <a:ext cx="6705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⑥ 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                 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(      )</a:t>
            </a:r>
          </a:p>
        </p:txBody>
      </p:sp>
      <p:sp>
        <p:nvSpPr>
          <p:cNvPr id="52236" name="Text Box 12"/>
          <p:cNvSpPr txBox="1"/>
          <p:nvPr/>
        </p:nvSpPr>
        <p:spPr>
          <a:xfrm>
            <a:off x="5219700" y="1628775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238" name="Text Box 14"/>
          <p:cNvSpPr txBox="1"/>
          <p:nvPr/>
        </p:nvSpPr>
        <p:spPr>
          <a:xfrm>
            <a:off x="5841683" y="3668078"/>
            <a:ext cx="685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239" name="Text Box 15"/>
          <p:cNvSpPr txBox="1"/>
          <p:nvPr/>
        </p:nvSpPr>
        <p:spPr>
          <a:xfrm>
            <a:off x="4932363" y="3284538"/>
            <a:ext cx="685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2241" name="Text Box 17"/>
          <p:cNvSpPr txBox="1"/>
          <p:nvPr/>
        </p:nvSpPr>
        <p:spPr>
          <a:xfrm>
            <a:off x="5635943" y="2873375"/>
            <a:ext cx="4333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52244" name="Text Box 20"/>
          <p:cNvSpPr txBox="1"/>
          <p:nvPr/>
        </p:nvSpPr>
        <p:spPr>
          <a:xfrm>
            <a:off x="4211638" y="2060575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×</a:t>
            </a:r>
          </a:p>
        </p:txBody>
      </p:sp>
      <p:sp>
        <p:nvSpPr>
          <p:cNvPr id="4108" name="Text Box 6"/>
          <p:cNvSpPr txBox="1"/>
          <p:nvPr/>
        </p:nvSpPr>
        <p:spPr>
          <a:xfrm>
            <a:off x="755650" y="2492375"/>
            <a:ext cx="80010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③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 0</a:t>
            </a:r>
            <a:r>
              <a:rPr lang="en-US" altLang="x-none" sz="2400" b="1">
                <a:latin typeface="Times New Roman" panose="02020603050405020304" pitchFamily="18" charset="0"/>
                <a:ea typeface="宋体" panose="02010600030101010101" pitchFamily="2" charset="-122"/>
              </a:rPr>
              <a:t>的平方根与算术平方根都是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0 </a:t>
            </a:r>
            <a:r>
              <a:rPr lang="en-US" altLang="x-none" sz="3200" b="1">
                <a:latin typeface="Times New Roman" panose="02020603050405020304" pitchFamily="18" charset="0"/>
                <a:ea typeface="宋体" panose="02010600030101010101" pitchFamily="2" charset="-122"/>
              </a:rPr>
              <a:t>（    ）</a:t>
            </a:r>
          </a:p>
        </p:txBody>
      </p:sp>
      <p:sp>
        <p:nvSpPr>
          <p:cNvPr id="2" name="Text Box 12"/>
          <p:cNvSpPr txBox="1"/>
          <p:nvPr/>
        </p:nvSpPr>
        <p:spPr>
          <a:xfrm>
            <a:off x="5796915" y="2492375"/>
            <a:ext cx="68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√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10" name="Rectangle 25"/>
          <p:cNvSpPr/>
          <p:nvPr/>
        </p:nvSpPr>
        <p:spPr>
          <a:xfrm>
            <a:off x="900113" y="1700213"/>
            <a:ext cx="570230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① 1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44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的平方根是－12与12 </a:t>
            </a:r>
            <a:r>
              <a:rPr lang="en-US" altLang="x-none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（    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  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4111" name="Rectangle 26"/>
          <p:cNvSpPr/>
          <p:nvPr/>
        </p:nvSpPr>
        <p:spPr>
          <a:xfrm>
            <a:off x="756603" y="2133600"/>
            <a:ext cx="43926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②（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-2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²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的平方根是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-2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zh-CN" altLang="en-US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   ）</a:t>
            </a:r>
          </a:p>
        </p:txBody>
      </p:sp>
      <p:graphicFrame>
        <p:nvGraphicFramePr>
          <p:cNvPr id="4098" name="Object 27"/>
          <p:cNvGraphicFramePr>
            <a:graphicFrameLocks noChangeAspect="1"/>
          </p:cNvGraphicFramePr>
          <p:nvPr/>
        </p:nvGraphicFramePr>
        <p:xfrm>
          <a:off x="2843213" y="3716338"/>
          <a:ext cx="863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3" imgW="317500" imgH="228600" progId="Equation.DSMT4">
                  <p:embed/>
                </p:oleObj>
              </mc:Choice>
              <mc:Fallback>
                <p:oleObj r:id="rId3" imgW="317500" imgH="228600" progId="Equation.DSMT4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3213" y="3716338"/>
                        <a:ext cx="863600" cy="5000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Rectangle 28"/>
          <p:cNvSpPr/>
          <p:nvPr/>
        </p:nvSpPr>
        <p:spPr>
          <a:xfrm>
            <a:off x="424498" y="4103053"/>
            <a:ext cx="5700395" cy="95313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algn="l"/>
            <a:r>
              <a:rPr lang="en-US" altLang="zh-CN" sz="2800" b="1">
                <a:latin typeface="Franklin Gothic Book" panose="020B0503020102020204" pitchFamily="34" charset="0"/>
                <a:ea typeface="黑体" panose="02010609060101010101" pitchFamily="2" charset="-122"/>
              </a:rPr>
              <a:t>3</a:t>
            </a:r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、拓展延伸</a:t>
            </a:r>
          </a:p>
          <a:p>
            <a:pPr algn="l"/>
            <a:r>
              <a:rPr lang="zh-CN" altLang="en-US" sz="28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    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若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5x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＋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4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的平方根为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±3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，求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x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的值</a:t>
            </a:r>
            <a:r>
              <a:rPr lang="zh-CN" altLang="en-US" sz="2800" dirty="0">
                <a:latin typeface="Franklin Gothic Book" panose="020B0503020102020204" pitchFamily="34" charset="0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33821" name="Rectangle 29"/>
          <p:cNvSpPr/>
          <p:nvPr/>
        </p:nvSpPr>
        <p:spPr>
          <a:xfrm>
            <a:off x="2627313" y="4927600"/>
            <a:ext cx="3313112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解：由题意得</a:t>
            </a:r>
          </a:p>
          <a:p>
            <a:pPr algn="l"/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 5x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＋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4= 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±3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）</a:t>
            </a:r>
            <a:r>
              <a:rPr lang="en-US" altLang="zh-CN" sz="2400" b="1" baseline="30000">
                <a:latin typeface="Franklin Gothic Book" panose="020B0503020102020204" pitchFamily="34" charset="0"/>
                <a:ea typeface="黑体" panose="02010609060101010101" pitchFamily="2" charset="-122"/>
              </a:rPr>
              <a:t>2</a:t>
            </a:r>
          </a:p>
          <a:p>
            <a:pPr algn="l"/>
            <a:r>
              <a:rPr lang="en-US" altLang="zh-CN" b="1">
                <a:latin typeface="Franklin Gothic Book" panose="020B0503020102020204" pitchFamily="34" charset="0"/>
                <a:ea typeface="黑体" panose="02010609060101010101" pitchFamily="2" charset="-122"/>
              </a:rPr>
              <a:t>          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5x</a:t>
            </a:r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＋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4=9</a:t>
            </a:r>
          </a:p>
          <a:p>
            <a:pPr algn="l"/>
            <a:r>
              <a:rPr lang="zh-CN" altLang="en-US" sz="2400" b="1" dirty="0">
                <a:latin typeface="Franklin Gothic Book" panose="020B0503020102020204" pitchFamily="34" charset="0"/>
                <a:ea typeface="黑体" panose="02010609060101010101" pitchFamily="2" charset="-122"/>
              </a:rPr>
              <a:t>所以         </a:t>
            </a:r>
            <a:r>
              <a:rPr lang="en-US" altLang="zh-CN" sz="2400" b="1">
                <a:latin typeface="Franklin Gothic Book" panose="020B0503020102020204" pitchFamily="34" charset="0"/>
                <a:ea typeface="黑体" panose="02010609060101010101" pitchFamily="2" charset="-122"/>
              </a:rPr>
              <a:t>x=1</a:t>
            </a:r>
            <a:endParaRPr lang="zh-CN" altLang="en-US" sz="2400" b="1" dirty="0">
              <a:latin typeface="Franklin Gothic Book" panose="020B05030201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6" grpId="0"/>
      <p:bldP spid="52238" grpId="0"/>
      <p:bldP spid="52239" grpId="0"/>
      <p:bldP spid="52241" grpId="0"/>
      <p:bldP spid="52244" grpId="0"/>
      <p:bldP spid="2" grpId="0"/>
      <p:bldP spid="338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/>
          <p:cNvSpPr txBox="1"/>
          <p:nvPr/>
        </p:nvSpPr>
        <p:spPr>
          <a:xfrm>
            <a:off x="457868" y="2420888"/>
            <a:ext cx="8675687" cy="340375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平方根、开平方的的定义及平方根的表示方法； </a:t>
            </a:r>
          </a:p>
          <a:p>
            <a:pPr algn="l">
              <a:lnSpc>
                <a:spcPct val="200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②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平方根的性质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个正数有两个平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方根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，它们互为相反数，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的平方根是</a:t>
            </a: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，负数没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有平</a:t>
            </a:r>
            <a:r>
              <a:rPr lang="zh-CN" altLang="en-US" sz="28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方根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；</a:t>
            </a:r>
          </a:p>
          <a:p>
            <a:pPr algn="l">
              <a:lnSpc>
                <a:spcPct val="200000"/>
              </a:lnSpc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③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求一个数的平方根，开平方和平方互为逆运算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3011" name="WordArt 5"/>
          <p:cNvSpPr>
            <a:spLocks noChangeArrowheads="1" noChangeShapeType="1" noTextEdit="1"/>
          </p:cNvSpPr>
          <p:nvPr/>
        </p:nvSpPr>
        <p:spPr bwMode="auto">
          <a:xfrm rot="512306">
            <a:off x="304800" y="0"/>
            <a:ext cx="2362200" cy="1371599"/>
          </a:xfrm>
          <a:prstGeom prst="rect">
            <a:avLst/>
          </a:prstGeom>
        </p:spPr>
        <p:txBody>
          <a:bodyPr wrap="none" numCol="1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60000" scaled="1"/>
                </a:gradFill>
                <a:effectLst/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课堂小结</a:t>
            </a:r>
          </a:p>
        </p:txBody>
      </p:sp>
      <p:sp>
        <p:nvSpPr>
          <p:cNvPr id="10244" name="Rectangle 4"/>
          <p:cNvSpPr/>
          <p:nvPr/>
        </p:nvSpPr>
        <p:spPr>
          <a:xfrm>
            <a:off x="539552" y="1335445"/>
            <a:ext cx="69850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通过本节课的学习</a:t>
            </a:r>
            <a:r>
              <a:rPr lang="en-US" altLang="zh-CN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你有哪些收获？</a:t>
            </a:r>
          </a:p>
          <a:p>
            <a:pPr algn="l"/>
            <a:r>
              <a:rPr lang="zh-CN" altLang="en-US" sz="3200" b="1" dirty="0">
                <a:solidFill>
                  <a:srgbClr val="FF0000"/>
                </a:solidFill>
                <a:latin typeface="Franklin Gothic Book" panose="020B0503020102020204" pitchFamily="34" charset="0"/>
                <a:ea typeface="黑体" panose="02010609060101010101" pitchFamily="2" charset="-122"/>
              </a:rPr>
              <a:t>还有哪些困惑？请谈谈你的感受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母版1（带logo）</Template>
  <TotalTime>0</TotalTime>
  <Words>723</Words>
  <Application>Microsoft Office PowerPoint</Application>
  <PresentationFormat>全屏显示(4:3)</PresentationFormat>
  <Paragraphs>116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黑体</vt:lpstr>
      <vt:lpstr>华文行楷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Franklin Gothic Book</vt:lpstr>
      <vt:lpstr>MS Outlook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学习目标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2013-10-07T05:21:00Z</dcterms:created>
  <dcterms:modified xsi:type="dcterms:W3CDTF">2023-01-16T19:39:27Z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089E52885EAF4109A3B8F5ECE56909E5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