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5"/>
  </p:notesMasterIdLst>
  <p:sldIdLst>
    <p:sldId id="311" r:id="rId2"/>
    <p:sldId id="264" r:id="rId3"/>
    <p:sldId id="312" r:id="rId4"/>
    <p:sldId id="313" r:id="rId5"/>
    <p:sldId id="314" r:id="rId6"/>
    <p:sldId id="306" r:id="rId7"/>
    <p:sldId id="315" r:id="rId8"/>
    <p:sldId id="316" r:id="rId9"/>
    <p:sldId id="317" r:id="rId10"/>
    <p:sldId id="318" r:id="rId11"/>
    <p:sldId id="319" r:id="rId12"/>
    <p:sldId id="260" r:id="rId13"/>
    <p:sldId id="320" r:id="rId14"/>
  </p:sldIdLst>
  <p:sldSz cx="9144000" cy="5143500" type="screen16x9"/>
  <p:notesSz cx="6858000" cy="9144000"/>
  <p:defaultTextStyle>
    <a:defPPr>
      <a:defRPr lang="zh-CN"/>
    </a:defPPr>
    <a:lvl1pPr marL="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1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CC"/>
    <a:srgbClr val="00A1E9"/>
    <a:srgbClr val="FFF100"/>
    <a:srgbClr val="17B7FF"/>
    <a:srgbClr val="02B0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9" autoAdjust="0"/>
    <p:restoredTop sz="94328" autoAdjust="0"/>
  </p:normalViewPr>
  <p:slideViewPr>
    <p:cSldViewPr snapToGrid="0">
      <p:cViewPr varScale="1">
        <p:scale>
          <a:sx n="106" d="100"/>
          <a:sy n="106" d="100"/>
        </p:scale>
        <p:origin x="-102" y="-702"/>
      </p:cViewPr>
      <p:guideLst>
        <p:guide orient="horz" pos="161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70" d="100"/>
        <a:sy n="170" d="100"/>
      </p:scale>
      <p:origin x="0" y="0"/>
    </p:cViewPr>
  </p:sorterViewPr>
  <p:notesViewPr>
    <p:cSldViewPr snapToGrid="0">
      <p:cViewPr varScale="1">
        <p:scale>
          <a:sx n="83" d="100"/>
          <a:sy n="83" d="100"/>
        </p:scale>
        <p:origin x="1452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image" Target="../media/image12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5FF495-4796-4AB3-A537-51C479D3066F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AE8C7F-294C-4290-BA48-9EC926C5C33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AE8C7F-294C-4290-BA48-9EC926C5C33A}" type="slidenum">
              <a:rPr lang="zh-CN" altLang="en-US" smtClean="0"/>
              <a:t>8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章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 userDrawn="1"/>
        </p:nvSpPr>
        <p:spPr>
          <a:xfrm>
            <a:off x="0" y="1790700"/>
            <a:ext cx="9144000" cy="1381125"/>
          </a:xfrm>
          <a:prstGeom prst="rect">
            <a:avLst/>
          </a:prstGeom>
          <a:solidFill>
            <a:srgbClr val="00A1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6" name="标题 1"/>
          <p:cNvSpPr>
            <a:spLocks noGrp="1"/>
          </p:cNvSpPr>
          <p:nvPr>
            <p:ph type="ctrTitle"/>
          </p:nvPr>
        </p:nvSpPr>
        <p:spPr>
          <a:xfrm>
            <a:off x="0" y="1790700"/>
            <a:ext cx="9144000" cy="1381125"/>
          </a:xfrm>
          <a:prstGeom prst="rect">
            <a:avLst/>
          </a:prstGeom>
        </p:spPr>
        <p:txBody>
          <a:bodyPr lIns="68580" tIns="34290" rIns="68580" bIns="34290" anchor="ctr"/>
          <a:lstStyle>
            <a:lvl1pPr algn="ctr">
              <a:defRPr sz="3300">
                <a:solidFill>
                  <a:schemeClr val="bg1"/>
                </a:solidFill>
                <a:latin typeface="Adobe 黑体 Std R" panose="020B0400000000000000" pitchFamily="34" charset="-122"/>
                <a:ea typeface="Adobe 黑体 Std R" panose="020B0400000000000000" pitchFamily="34" charset="-122"/>
              </a:defRPr>
            </a:lvl1pPr>
          </a:lstStyle>
          <a:p>
            <a:r>
              <a:rPr lang="zh-CN" altLang="en-US"/>
              <a:t>单击此处编辑母版标题样式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  <a:prstGeom prst="rect">
            <a:avLst/>
          </a:prstGeom>
        </p:spPr>
        <p:txBody>
          <a:bodyPr vert="eaVert" lIns="68580" tIns="34290" rIns="68580" bIns="34290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  <a:prstGeom prst="rect">
            <a:avLst/>
          </a:prstGeom>
        </p:spPr>
        <p:txBody>
          <a:bodyPr vert="eaVert" lIns="68580" tIns="34290" rIns="68580" bIns="3429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FD3B61F3-DABD-4D26-8DF9-C03C8A069B9B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C29070B1-5320-4AD1-9F6B-8453A41EDF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自定义版式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栏目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同侧圆角矩形 6">
            <a:hlinkClick r:id="rId2" action="ppaction://hlinksldjump" tooltip="点击进入"/>
          </p:cNvPr>
          <p:cNvSpPr/>
          <p:nvPr userDrawn="1"/>
        </p:nvSpPr>
        <p:spPr>
          <a:xfrm>
            <a:off x="2131471" y="352409"/>
            <a:ext cx="1367032" cy="323433"/>
          </a:xfrm>
          <a:prstGeom prst="round2SameRect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C000"/>
              </a:gs>
            </a:gsLst>
            <a:lin ang="5400000" scaled="1"/>
            <a:tileRect/>
          </a:gra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zh-CN" altLang="en-US" sz="120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知识要点基础练</a:t>
            </a:r>
            <a:endParaRPr lang="zh-CN" altLang="en-US" sz="1200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栏目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同侧圆角矩形 7">
            <a:hlinkClick r:id="" action="ppaction://noaction"/>
          </p:cNvPr>
          <p:cNvSpPr/>
          <p:nvPr userDrawn="1"/>
        </p:nvSpPr>
        <p:spPr>
          <a:xfrm>
            <a:off x="4233767" y="352408"/>
            <a:ext cx="1367032" cy="323433"/>
          </a:xfrm>
          <a:prstGeom prst="round2SameRect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C000"/>
              </a:gs>
            </a:gsLst>
            <a:lin ang="5400000" scaled="1"/>
            <a:tileRect/>
          </a:gra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zh-CN" altLang="en-US" sz="120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综合能力提升练</a:t>
            </a:r>
            <a:endParaRPr lang="zh-CN" altLang="en-US" sz="1200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栏目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同侧圆角矩形 9">
            <a:hlinkClick r:id="rId2" action="ppaction://hlinksldjump" tooltip="点击进入"/>
          </p:cNvPr>
          <p:cNvSpPr/>
          <p:nvPr userDrawn="1"/>
        </p:nvSpPr>
        <p:spPr>
          <a:xfrm>
            <a:off x="6259666" y="352408"/>
            <a:ext cx="1367032" cy="323433"/>
          </a:xfrm>
          <a:prstGeom prst="round2SameRect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C000"/>
              </a:gs>
            </a:gsLst>
            <a:lin ang="5400000" scaled="1"/>
            <a:tileRect/>
          </a:gra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zh-CN" altLang="en-US" sz="120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拓展探究突破练</a:t>
            </a:r>
            <a:endParaRPr lang="zh-CN" altLang="en-US" sz="1200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栏目四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  <a:prstGeom prst="rect">
            <a:avLst/>
          </a:prstGeom>
        </p:spPr>
        <p:txBody>
          <a:bodyPr lIns="68580" tIns="34290" rIns="68580" bIns="34290" anchor="b"/>
          <a:lstStyle>
            <a:lvl1pPr>
              <a:defRPr sz="24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  <a:prstGeom prst="rect">
            <a:avLst/>
          </a:prstGeom>
        </p:spPr>
        <p:txBody>
          <a:bodyPr lIns="68580" tIns="34290" rIns="68580" bIns="34290"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  <a:prstGeom prst="rect">
            <a:avLst/>
          </a:prstGeom>
        </p:spPr>
        <p:txBody>
          <a:bodyPr lIns="68580" tIns="34290" rIns="68580" bIns="34290"/>
          <a:lstStyle>
            <a:lvl1pPr marL="0" indent="0">
              <a:buNone/>
              <a:defRPr sz="1200"/>
            </a:lvl1pPr>
            <a:lvl2pPr marL="342900" indent="0">
              <a:buNone/>
              <a:defRPr sz="1100"/>
            </a:lvl2pPr>
            <a:lvl3pPr marL="685800" indent="0">
              <a:buNone/>
              <a:defRPr sz="900"/>
            </a:lvl3pPr>
            <a:lvl4pPr marL="1028700" indent="0">
              <a:buNone/>
              <a:defRPr sz="800"/>
            </a:lvl4pPr>
            <a:lvl5pPr marL="1371600" indent="0">
              <a:buNone/>
              <a:defRPr sz="800"/>
            </a:lvl5pPr>
            <a:lvl6pPr marL="1714500" indent="0">
              <a:buNone/>
              <a:defRPr sz="800"/>
            </a:lvl6pPr>
            <a:lvl7pPr marL="2057400" indent="0">
              <a:buNone/>
              <a:defRPr sz="800"/>
            </a:lvl7pPr>
            <a:lvl8pPr marL="2400300" indent="0">
              <a:buNone/>
              <a:defRPr sz="800"/>
            </a:lvl8pPr>
            <a:lvl9pPr marL="2743200" indent="0">
              <a:buNone/>
              <a:defRPr sz="8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FD3B61F3-DABD-4D26-8DF9-C03C8A069B9B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C29070B1-5320-4AD1-9F6B-8453A41EDF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  <a:prstGeom prst="rect">
            <a:avLst/>
          </a:prstGeom>
        </p:spPr>
        <p:txBody>
          <a:bodyPr lIns="68580" tIns="34290" rIns="68580" bIns="34290" anchor="b"/>
          <a:lstStyle>
            <a:lvl1pPr>
              <a:defRPr sz="24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  <a:prstGeom prst="rect">
            <a:avLst/>
          </a:prstGeom>
        </p:spPr>
        <p:txBody>
          <a:bodyPr lIns="68580" tIns="34290" rIns="68580" bIns="34290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zh-CN" altLang="en-US"/>
              <a:t>单击图标添加图片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  <a:prstGeom prst="rect">
            <a:avLst/>
          </a:prstGeom>
        </p:spPr>
        <p:txBody>
          <a:bodyPr lIns="68580" tIns="34290" rIns="68580" bIns="34290"/>
          <a:lstStyle>
            <a:lvl1pPr marL="0" indent="0">
              <a:buNone/>
              <a:defRPr sz="1200"/>
            </a:lvl1pPr>
            <a:lvl2pPr marL="342900" indent="0">
              <a:buNone/>
              <a:defRPr sz="1100"/>
            </a:lvl2pPr>
            <a:lvl3pPr marL="685800" indent="0">
              <a:buNone/>
              <a:defRPr sz="900"/>
            </a:lvl3pPr>
            <a:lvl4pPr marL="1028700" indent="0">
              <a:buNone/>
              <a:defRPr sz="800"/>
            </a:lvl4pPr>
            <a:lvl5pPr marL="1371600" indent="0">
              <a:buNone/>
              <a:defRPr sz="800"/>
            </a:lvl5pPr>
            <a:lvl6pPr marL="1714500" indent="0">
              <a:buNone/>
              <a:defRPr sz="800"/>
            </a:lvl6pPr>
            <a:lvl7pPr marL="2057400" indent="0">
              <a:buNone/>
              <a:defRPr sz="800"/>
            </a:lvl7pPr>
            <a:lvl8pPr marL="2400300" indent="0">
              <a:buNone/>
              <a:defRPr sz="800"/>
            </a:lvl8pPr>
            <a:lvl9pPr marL="2743200" indent="0">
              <a:buNone/>
              <a:defRPr sz="8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FD3B61F3-DABD-4D26-8DF9-C03C8A069B9B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C29070B1-5320-4AD1-9F6B-8453A41EDF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849058" y="0"/>
            <a:ext cx="6829425" cy="350535"/>
          </a:xfrm>
          <a:prstGeom prst="rect">
            <a:avLst/>
          </a:prstGeom>
        </p:spPr>
        <p:txBody>
          <a:bodyPr lIns="68580" tIns="34290" rIns="68580" bIns="34290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0" y="1352551"/>
            <a:ext cx="7886700" cy="3280172"/>
          </a:xfrm>
          <a:prstGeom prst="rect">
            <a:avLst/>
          </a:prstGeom>
        </p:spPr>
        <p:txBody>
          <a:bodyPr vert="eaVert" lIns="68580" tIns="34290" rIns="68580" bIns="3429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FD3B61F3-DABD-4D26-8DF9-C03C8A069B9B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C29070B1-5320-4AD1-9F6B-8453A41EDF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" Target="../slides/slide2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" Target="../slides/slide12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" Target="../slides/slide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1849058" y="350535"/>
            <a:ext cx="6272543" cy="331005"/>
          </a:xfrm>
          <a:prstGeom prst="rect">
            <a:avLst/>
          </a:prstGeom>
          <a:solidFill>
            <a:srgbClr val="00A1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400"/>
          </a:p>
        </p:txBody>
      </p:sp>
      <p:sp>
        <p:nvSpPr>
          <p:cNvPr id="8" name="矩形 7"/>
          <p:cNvSpPr/>
          <p:nvPr/>
        </p:nvSpPr>
        <p:spPr>
          <a:xfrm>
            <a:off x="0" y="5053785"/>
            <a:ext cx="9157036" cy="96190"/>
          </a:xfrm>
          <a:prstGeom prst="rect">
            <a:avLst/>
          </a:prstGeom>
          <a:solidFill>
            <a:srgbClr val="02B0F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400" dirty="0"/>
          </a:p>
        </p:txBody>
      </p:sp>
      <p:sp>
        <p:nvSpPr>
          <p:cNvPr id="9" name="矩形 8"/>
          <p:cNvSpPr/>
          <p:nvPr/>
        </p:nvSpPr>
        <p:spPr>
          <a:xfrm>
            <a:off x="8172400" y="350535"/>
            <a:ext cx="971600" cy="331005"/>
          </a:xfrm>
          <a:prstGeom prst="rect">
            <a:avLst/>
          </a:prstGeom>
          <a:solidFill>
            <a:srgbClr val="00A1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400">
              <a:solidFill>
                <a:srgbClr val="FFC000"/>
              </a:solidFill>
            </a:endParaRPr>
          </a:p>
        </p:txBody>
      </p:sp>
      <p:sp>
        <p:nvSpPr>
          <p:cNvPr id="10" name="矩形 9"/>
          <p:cNvSpPr/>
          <p:nvPr/>
        </p:nvSpPr>
        <p:spPr>
          <a:xfrm>
            <a:off x="1" y="0"/>
            <a:ext cx="1817694" cy="681540"/>
          </a:xfrm>
          <a:prstGeom prst="rect">
            <a:avLst/>
          </a:prstGeom>
          <a:solidFill>
            <a:srgbClr val="00A1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zh-CN" altLang="en-US" sz="2400" b="1" dirty="0">
                <a:latin typeface="黑体" panose="02010609060101010101" pitchFamily="2" charset="-122"/>
                <a:ea typeface="黑体" panose="02010609060101010101" pitchFamily="2" charset="-122"/>
              </a:rPr>
              <a:t>第六章</a:t>
            </a:r>
          </a:p>
        </p:txBody>
      </p:sp>
      <p:sp>
        <p:nvSpPr>
          <p:cNvPr id="12" name="同侧圆角矩形 11">
            <a:hlinkClick r:id="rId13" action="ppaction://hlinksldjump" tooltip="点击进入"/>
          </p:cNvPr>
          <p:cNvSpPr/>
          <p:nvPr/>
        </p:nvSpPr>
        <p:spPr>
          <a:xfrm>
            <a:off x="2124980" y="364298"/>
            <a:ext cx="1367032" cy="294030"/>
          </a:xfrm>
          <a:prstGeom prst="round2SameRect">
            <a:avLst/>
          </a:prstGeom>
          <a:gradFill flip="none" rotWithShape="1">
            <a:gsLst>
              <a:gs pos="0">
                <a:srgbClr val="17B7FF"/>
              </a:gs>
              <a:gs pos="100000">
                <a:srgbClr val="00A1E9"/>
              </a:gs>
            </a:gsLst>
            <a:lin ang="5400000" scaled="1"/>
            <a:tileRect/>
          </a:gradFill>
          <a:ln>
            <a:solidFill>
              <a:srgbClr val="00A1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zh-CN" altLang="en-US"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知识要点基础练</a:t>
            </a:r>
            <a:endParaRPr lang="zh-CN" altLang="en-US" sz="12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灯片编号占位符 3"/>
          <p:cNvSpPr txBox="1"/>
          <p:nvPr/>
        </p:nvSpPr>
        <p:spPr>
          <a:xfrm>
            <a:off x="8226106" y="368538"/>
            <a:ext cx="917895" cy="300755"/>
          </a:xfrm>
          <a:prstGeom prst="rect">
            <a:avLst/>
          </a:prstGeom>
        </p:spPr>
        <p:txBody>
          <a:bodyPr lIns="68580" tIns="34290" rIns="68580" bIns="3429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rgbClr val="FFC000"/>
                </a:solidFill>
                <a:latin typeface="+mj-ea"/>
                <a:ea typeface="+mj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zh-CN" dirty="0">
                <a:solidFill>
                  <a:schemeClr val="bg1">
                    <a:lumMod val="95000"/>
                  </a:schemeClr>
                </a:solidFill>
              </a:rPr>
              <a:t>-</a:t>
            </a:r>
            <a:fld id="{4BF17FCF-D4DA-449D-A468-DDB7E43619E6}" type="slidenum">
              <a:rPr lang="zh-CN" altLang="en-US" dirty="0" smtClean="0">
                <a:solidFill>
                  <a:schemeClr val="bg1">
                    <a:lumMod val="95000"/>
                  </a:schemeClr>
                </a:solidFill>
              </a:rPr>
              <a:t>‹#›</a:t>
            </a:fld>
            <a:r>
              <a:rPr lang="en-US" altLang="zh-CN" dirty="0">
                <a:solidFill>
                  <a:schemeClr val="bg1">
                    <a:lumMod val="95000"/>
                  </a:schemeClr>
                </a:solidFill>
              </a:rPr>
              <a:t>-</a:t>
            </a:r>
            <a:endParaRPr lang="zh-CN" altLang="en-US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8" name="同侧圆角矩形 17">
            <a:hlinkClick r:id="rId14" action="ppaction://hlinksldjump" tooltip="点击进入"/>
          </p:cNvPr>
          <p:cNvSpPr/>
          <p:nvPr/>
        </p:nvSpPr>
        <p:spPr>
          <a:xfrm>
            <a:off x="4231894" y="364298"/>
            <a:ext cx="1367032" cy="294030"/>
          </a:xfrm>
          <a:prstGeom prst="round2SameRect">
            <a:avLst/>
          </a:prstGeom>
          <a:gradFill flip="none" rotWithShape="1">
            <a:gsLst>
              <a:gs pos="0">
                <a:srgbClr val="17B7FF"/>
              </a:gs>
              <a:gs pos="100000">
                <a:srgbClr val="00A1E9"/>
              </a:gs>
            </a:gsLst>
            <a:lin ang="5400000" scaled="1"/>
            <a:tileRect/>
          </a:gradFill>
          <a:ln>
            <a:solidFill>
              <a:srgbClr val="00A1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zh-CN" altLang="en-US"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综合能力提升练</a:t>
            </a:r>
            <a:endParaRPr lang="zh-CN" altLang="en-US" sz="12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9" name="同侧圆角矩形 18">
            <a:hlinkClick r:id="rId15" action="ppaction://hlinksldjump" tooltip="点击进入"/>
          </p:cNvPr>
          <p:cNvSpPr/>
          <p:nvPr/>
        </p:nvSpPr>
        <p:spPr>
          <a:xfrm>
            <a:off x="6256921" y="364298"/>
            <a:ext cx="1367032" cy="294030"/>
          </a:xfrm>
          <a:prstGeom prst="round2SameRect">
            <a:avLst/>
          </a:prstGeom>
          <a:gradFill flip="none" rotWithShape="1">
            <a:gsLst>
              <a:gs pos="0">
                <a:srgbClr val="17B7FF"/>
              </a:gs>
              <a:gs pos="100000">
                <a:srgbClr val="00A1E9"/>
              </a:gs>
            </a:gsLst>
            <a:lin ang="5400000" scaled="1"/>
            <a:tileRect/>
          </a:gradFill>
          <a:ln>
            <a:solidFill>
              <a:srgbClr val="00A1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zh-CN" altLang="en-US"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拓展探究突破练</a:t>
            </a:r>
            <a:endParaRPr lang="zh-CN" altLang="en-US" sz="12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1" name="标题 1"/>
          <p:cNvSpPr txBox="1"/>
          <p:nvPr/>
        </p:nvSpPr>
        <p:spPr>
          <a:xfrm>
            <a:off x="2039558" y="0"/>
            <a:ext cx="6829425" cy="350535"/>
          </a:xfrm>
          <a:prstGeom prst="rect">
            <a:avLst/>
          </a:prstGeom>
        </p:spPr>
        <p:txBody>
          <a:bodyPr lIns="68580" tIns="34290" rIns="68580" bIns="34290" anchor="b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zh-CN" altLang="zh-CN" sz="2000" b="1" i="0" kern="120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sz="1500" b="1" i="0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6</a:t>
            </a:r>
            <a:r>
              <a:rPr lang="en-US" altLang="zh-CN" sz="1500" b="1" i="1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.</a:t>
            </a:r>
            <a:r>
              <a:rPr lang="en-US" altLang="zh-CN" sz="1500" b="1" i="0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2</a:t>
            </a:r>
            <a:r>
              <a:rPr lang="zh-CN" altLang="zh-CN" sz="1500" b="1" i="1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　</a:t>
            </a:r>
            <a:r>
              <a:rPr lang="zh-CN" altLang="zh-CN" sz="1500" b="1" i="0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中位数与众数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lang="zh-CN" altLang="zh-CN" sz="1500" b="1" i="0" kern="1200" smtClean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10.emf"/><Relationship Id="rId4" Type="http://schemas.openxmlformats.org/officeDocument/2006/relationships/package" Target="../embeddings/Microsoft_Word___5.docx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__6.docx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3.emf"/><Relationship Id="rId5" Type="http://schemas.openxmlformats.org/officeDocument/2006/relationships/package" Target="../embeddings/Microsoft_Word___7.docx"/><Relationship Id="rId4" Type="http://schemas.openxmlformats.org/officeDocument/2006/relationships/image" Target="../media/image12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__8.docx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14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__9.docx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15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__.docx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__1.docx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__2.docx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5.e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__3.docx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7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__4.docx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9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0" y="1792123"/>
            <a:ext cx="9144000" cy="1381125"/>
          </a:xfrm>
        </p:spPr>
        <p:txBody>
          <a:bodyPr/>
          <a:lstStyle/>
          <a:p>
            <a:r>
              <a:rPr lang="zh-CN" altLang="zh-CN" sz="5000" dirty="0"/>
              <a:t>中位数与众数</a:t>
            </a:r>
          </a:p>
        </p:txBody>
      </p:sp>
      <p:sp>
        <p:nvSpPr>
          <p:cNvPr id="3" name="矩形 2"/>
          <p:cNvSpPr/>
          <p:nvPr/>
        </p:nvSpPr>
        <p:spPr>
          <a:xfrm>
            <a:off x="0" y="4100356"/>
            <a:ext cx="9144000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0" y="947650"/>
            <a:ext cx="9144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2000" dirty="0"/>
              <a:t>第六章 数据的分析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571500" y="1103350"/>
            <a:ext cx="8572500" cy="697114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某校七年级组建篮球队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对甲、乙两名备选同学进行定位投篮测试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每次投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个球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共投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次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甲、乙两名同学测试情况如图所示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pic>
        <p:nvPicPr>
          <p:cNvPr id="3" name="18ZKSK216.EPS" descr="id:2147497519;FounderCES"/>
          <p:cNvPicPr/>
          <p:nvPr/>
        </p:nvPicPr>
        <p:blipFill>
          <a:blip r:embed="rId3" cstate="email"/>
          <a:stretch>
            <a:fillRect/>
          </a:stretch>
        </p:blipFill>
        <p:spPr>
          <a:xfrm>
            <a:off x="5651508" y="1515427"/>
            <a:ext cx="2297408" cy="1362854"/>
          </a:xfrm>
          <a:prstGeom prst="rect">
            <a:avLst/>
          </a:prstGeom>
        </p:spPr>
      </p:pic>
      <p:sp>
        <p:nvSpPr>
          <p:cNvPr id="4" name="矩形 3"/>
          <p:cNvSpPr>
            <a:spLocks noChangeAspect="1"/>
          </p:cNvSpPr>
          <p:nvPr/>
        </p:nvSpPr>
        <p:spPr>
          <a:xfrm>
            <a:off x="680605" y="1869721"/>
            <a:ext cx="8572500" cy="697114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根据图中所提供的信息解答下列问题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1  )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读图填表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graphicFrame>
        <p:nvGraphicFramePr>
          <p:cNvPr id="5" name="对象 4"/>
          <p:cNvGraphicFramePr>
            <a:graphicFrameLocks noChangeAspect="1"/>
          </p:cNvGraphicFramePr>
          <p:nvPr/>
        </p:nvGraphicFramePr>
        <p:xfrm>
          <a:off x="937845" y="2523987"/>
          <a:ext cx="4456423" cy="125192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5" name="Document" r:id="rId4" imgW="3836035" imgH="1073150" progId="Word.Document.12">
                  <p:embed/>
                </p:oleObj>
              </mc:Choice>
              <mc:Fallback>
                <p:oleObj name="Document" r:id="rId4" imgW="3836035" imgH="1073150" progId="Word.Document.12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7845" y="2523987"/>
                        <a:ext cx="4456423" cy="125192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矩形 5"/>
          <p:cNvSpPr>
            <a:spLocks noChangeAspect="1"/>
          </p:cNvSpPr>
          <p:nvPr/>
        </p:nvSpPr>
        <p:spPr>
          <a:xfrm>
            <a:off x="680605" y="3315323"/>
            <a:ext cx="8572500" cy="697114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2  )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写出甲、乙两人投篮个数的众数和中位数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3  )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求出两人投篮个数的平均数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495300" y="1169700"/>
            <a:ext cx="888705" cy="383182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解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:(  1  )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graphicFrame>
        <p:nvGraphicFramePr>
          <p:cNvPr id="3" name="对象 2"/>
          <p:cNvGraphicFramePr>
            <a:graphicFrameLocks noChangeAspect="1"/>
          </p:cNvGraphicFramePr>
          <p:nvPr/>
        </p:nvGraphicFramePr>
        <p:xfrm>
          <a:off x="-232064" y="1169700"/>
          <a:ext cx="6096000" cy="17125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6" name="Document" r:id="rId3" imgW="3836035" imgH="1073150" progId="Word.Document.12">
                  <p:embed/>
                </p:oleObj>
              </mc:Choice>
              <mc:Fallback>
                <p:oleObj name="Document" r:id="rId3" imgW="3836035" imgH="1073150" progId="Word.Document.12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232064" y="1169700"/>
                        <a:ext cx="6096000" cy="171253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对象 3"/>
          <p:cNvGraphicFramePr>
            <a:graphicFrameLocks noChangeAspect="1"/>
          </p:cNvGraphicFramePr>
          <p:nvPr/>
        </p:nvGraphicFramePr>
        <p:xfrm>
          <a:off x="827810" y="2751256"/>
          <a:ext cx="6096000" cy="22421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7" name="Document" r:id="rId5" imgW="3839210" imgH="1414145" progId="Word.Document.12">
                  <p:embed/>
                </p:oleObj>
              </mc:Choice>
              <mc:Fallback>
                <p:oleObj name="Document" r:id="rId5" imgW="3839210" imgH="1414145" progId="Word.Document.12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810" y="2751256"/>
                        <a:ext cx="6096000" cy="224217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431223" y="1241945"/>
            <a:ext cx="8572500" cy="1011046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我们约定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如果身高在选定标准的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±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2%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范围之内都称为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普遍身高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为了了解某校九年级男生中具有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普遍身高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的人数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我们从该校九年级男生中随机抽出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名男生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分别测量出他们的身高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单位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:cm  ),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收集并整理如下统计表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graphicFrame>
        <p:nvGraphicFramePr>
          <p:cNvPr id="3" name="对象 2"/>
          <p:cNvGraphicFramePr>
            <a:graphicFrameLocks noChangeAspect="1"/>
          </p:cNvGraphicFramePr>
          <p:nvPr/>
        </p:nvGraphicFramePr>
        <p:xfrm>
          <a:off x="329045" y="2406637"/>
          <a:ext cx="6096000" cy="10719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3" name="Document" r:id="rId3" imgW="3839210" imgH="676910" progId="Word.Document.12">
                  <p:embed/>
                </p:oleObj>
              </mc:Choice>
              <mc:Fallback>
                <p:oleObj name="Document" r:id="rId3" imgW="3839210" imgH="676910" progId="Word.Document.12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9045" y="2406637"/>
                        <a:ext cx="6096000" cy="107190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矩形 3"/>
          <p:cNvSpPr>
            <a:spLocks noChangeAspect="1"/>
          </p:cNvSpPr>
          <p:nvPr/>
        </p:nvSpPr>
        <p:spPr>
          <a:xfrm>
            <a:off x="571500" y="2999061"/>
            <a:ext cx="8572500" cy="1011046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1  )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计算这组数据的三个统计量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平均数、中位数、众数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2  )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请你选择其中一个统计量作为选定标准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找出这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名男生中具有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普遍身高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的是哪几位男生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并说明理由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对象 1"/>
          <p:cNvGraphicFramePr>
            <a:graphicFrameLocks noChangeAspect="1"/>
          </p:cNvGraphicFramePr>
          <p:nvPr/>
        </p:nvGraphicFramePr>
        <p:xfrm>
          <a:off x="1524000" y="1374687"/>
          <a:ext cx="6096000" cy="41640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7" name="Document" r:id="rId3" imgW="3839210" imgH="2625725" progId="Word.Document.12">
                  <p:embed/>
                </p:oleObj>
              </mc:Choice>
              <mc:Fallback>
                <p:oleObj name="Document" r:id="rId3" imgW="3839210" imgH="2625725" progId="Word.Document.12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1374687"/>
                        <a:ext cx="6096000" cy="416404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400050" y="1037793"/>
            <a:ext cx="8572500" cy="2266774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zh-CN" altLang="zh-CN" sz="1700" dirty="0">
                <a:solidFill>
                  <a:srgbClr val="FF00FF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知识点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1700" dirty="0">
                <a:solidFill>
                  <a:srgbClr val="FF00FF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中位数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一组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个数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:15,16,18,20,22,22,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则这组数据的中位数是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A.22	B.20	C.19	D.18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一组数据按从小到大排列为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2,4,8,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,10,14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若这组数据的中位数为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则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是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A.6	B.8	C.9	D.10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改编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在某中学书香文化节中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参加绘画作品评选的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名同学所交作品份数如下表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则这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名同学所交作品份数的中位数是</a:t>
            </a:r>
            <a:r>
              <a:rPr lang="zh-CN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zh-CN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份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pic>
        <p:nvPicPr>
          <p:cNvPr id="3" name="19ZKSK774.EPS" descr="id:2147497445;FounderCES"/>
          <p:cNvPicPr/>
          <p:nvPr/>
        </p:nvPicPr>
        <p:blipFill>
          <a:blip r:embed="rId2" cstate="email"/>
          <a:stretch>
            <a:fillRect/>
          </a:stretch>
        </p:blipFill>
        <p:spPr>
          <a:xfrm>
            <a:off x="5454686" y="3215553"/>
            <a:ext cx="1666932" cy="1584267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5454686" y="1359699"/>
            <a:ext cx="233387" cy="2758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000"/>
          </a:p>
        </p:txBody>
      </p:sp>
      <p:sp>
        <p:nvSpPr>
          <p:cNvPr id="5" name="矩形 4"/>
          <p:cNvSpPr/>
          <p:nvPr/>
        </p:nvSpPr>
        <p:spPr>
          <a:xfrm>
            <a:off x="7186771" y="1988763"/>
            <a:ext cx="233387" cy="2758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000"/>
          </a:p>
        </p:txBody>
      </p:sp>
      <p:sp>
        <p:nvSpPr>
          <p:cNvPr id="6" name="矩形 5"/>
          <p:cNvSpPr/>
          <p:nvPr/>
        </p:nvSpPr>
        <p:spPr>
          <a:xfrm>
            <a:off x="3454120" y="2894694"/>
            <a:ext cx="572757" cy="24768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000"/>
          </a:p>
        </p:txBody>
      </p:sp>
      <p:cxnSp>
        <p:nvCxnSpPr>
          <p:cNvPr id="7" name="直接连接符 6"/>
          <p:cNvCxnSpPr/>
          <p:nvPr/>
        </p:nvCxnSpPr>
        <p:spPr>
          <a:xfrm>
            <a:off x="3454120" y="3142377"/>
            <a:ext cx="57275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940377" y="1183114"/>
            <a:ext cx="8572500" cy="1324978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zh-CN" altLang="zh-CN" sz="1700" dirty="0">
                <a:solidFill>
                  <a:srgbClr val="FF00FF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知识点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1700" dirty="0">
                <a:solidFill>
                  <a:srgbClr val="FF00FF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众数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一组数据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1,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3,2,4,0,2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的众数是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A.0	B.1	C.2	D.3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某校组织学生参加了植树活动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八年级甲班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52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名学生植树情况统计如下表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graphicFrame>
        <p:nvGraphicFramePr>
          <p:cNvPr id="3" name="对象 2"/>
          <p:cNvGraphicFramePr>
            <a:graphicFrameLocks noChangeAspect="1"/>
          </p:cNvGraphicFramePr>
          <p:nvPr/>
        </p:nvGraphicFramePr>
        <p:xfrm>
          <a:off x="1711037" y="2571750"/>
          <a:ext cx="6096000" cy="10719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" name="Document" r:id="rId3" imgW="3839210" imgH="676910" progId="Word.Document.12">
                  <p:embed/>
                </p:oleObj>
              </mc:Choice>
              <mc:Fallback>
                <p:oleObj name="Document" r:id="rId3" imgW="3839210" imgH="676910" progId="Word.Document.12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11037" y="2571750"/>
                        <a:ext cx="6096000" cy="107190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矩形 3"/>
          <p:cNvSpPr>
            <a:spLocks noChangeAspect="1"/>
          </p:cNvSpPr>
          <p:nvPr/>
        </p:nvSpPr>
        <p:spPr>
          <a:xfrm>
            <a:off x="940377" y="3447992"/>
            <a:ext cx="4280659" cy="383182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那么这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52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名学生植树情况的众数是</a:t>
            </a:r>
            <a:r>
              <a:rPr lang="zh-CN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zh-CN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棵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3988377" y="1539125"/>
            <a:ext cx="233387" cy="2758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000"/>
          </a:p>
        </p:txBody>
      </p:sp>
      <p:sp>
        <p:nvSpPr>
          <p:cNvPr id="6" name="矩形 5"/>
          <p:cNvSpPr/>
          <p:nvPr/>
        </p:nvSpPr>
        <p:spPr>
          <a:xfrm>
            <a:off x="4221763" y="3519815"/>
            <a:ext cx="428417" cy="24768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000"/>
          </a:p>
        </p:txBody>
      </p:sp>
      <p:cxnSp>
        <p:nvCxnSpPr>
          <p:cNvPr id="7" name="直接连接符 6"/>
          <p:cNvCxnSpPr/>
          <p:nvPr/>
        </p:nvCxnSpPr>
        <p:spPr>
          <a:xfrm>
            <a:off x="4221763" y="3767498"/>
            <a:ext cx="42841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368877" y="1003387"/>
            <a:ext cx="8572500" cy="1638910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zh-CN" altLang="zh-CN" sz="1700" dirty="0">
                <a:solidFill>
                  <a:srgbClr val="FF00FF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知识点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zh-CN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1700" dirty="0">
                <a:solidFill>
                  <a:srgbClr val="FF00FF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平均数、中位数、众数的区别与联系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在一次体操比赛中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六位评委对某位选手的打分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单位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分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如下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:9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2,9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4,9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1,9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3,9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2,9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这组数据的平均数和众数分别为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A.9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zh-CN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	B.9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C.9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	D.9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zh-CN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>
            <a:spLocks noChangeAspect="1"/>
          </p:cNvSpPr>
          <p:nvPr/>
        </p:nvSpPr>
        <p:spPr>
          <a:xfrm>
            <a:off x="285750" y="2571750"/>
            <a:ext cx="8572500" cy="383182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zh-CN" altLang="zh-CN" sz="1700" dirty="0">
                <a:solidFill>
                  <a:srgbClr val="FF00FF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【变式拓展】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某地区汉字听写大赛中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,10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名学生得分情况如下表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graphicFrame>
        <p:nvGraphicFramePr>
          <p:cNvPr id="4" name="对象 3"/>
          <p:cNvGraphicFramePr>
            <a:graphicFrameLocks noChangeAspect="1"/>
          </p:cNvGraphicFramePr>
          <p:nvPr/>
        </p:nvGraphicFramePr>
        <p:xfrm>
          <a:off x="1191491" y="3083793"/>
          <a:ext cx="6096000" cy="10719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9" name="Document" r:id="rId3" imgW="3839210" imgH="676910" progId="Word.Document.12">
                  <p:embed/>
                </p:oleObj>
              </mc:Choice>
              <mc:Fallback>
                <p:oleObj name="Document" r:id="rId3" imgW="3839210" imgH="676910" progId="Word.Document.12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91491" y="3083793"/>
                        <a:ext cx="6096000" cy="107190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矩形 4"/>
          <p:cNvSpPr>
            <a:spLocks noChangeAspect="1"/>
          </p:cNvSpPr>
          <p:nvPr/>
        </p:nvSpPr>
        <p:spPr>
          <a:xfrm>
            <a:off x="368877" y="3676217"/>
            <a:ext cx="8572500" cy="1011046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那么这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名学生所得分数的中位数和众数分别是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A  )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A.85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和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85	B.85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和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85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C.85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和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82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	D.85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和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80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2842470" y="1649659"/>
            <a:ext cx="233387" cy="2758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000"/>
          </a:p>
        </p:txBody>
      </p:sp>
      <p:sp>
        <p:nvSpPr>
          <p:cNvPr id="7" name="矩形 6"/>
          <p:cNvSpPr/>
          <p:nvPr/>
        </p:nvSpPr>
        <p:spPr>
          <a:xfrm>
            <a:off x="4917455" y="3784124"/>
            <a:ext cx="233387" cy="2758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571500" y="1228041"/>
            <a:ext cx="8572500" cy="697114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教材母题变式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某品牌汽车的销售公司有营销人员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人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销售部为制定营销人员的月销售汽车定额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统计了这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人在某月的销售量如下表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graphicFrame>
        <p:nvGraphicFramePr>
          <p:cNvPr id="3" name="对象 2"/>
          <p:cNvGraphicFramePr>
            <a:graphicFrameLocks noChangeAspect="1"/>
          </p:cNvGraphicFramePr>
          <p:nvPr/>
        </p:nvGraphicFramePr>
        <p:xfrm>
          <a:off x="1524000" y="2131047"/>
          <a:ext cx="6096000" cy="10719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3" name="Document" r:id="rId3" imgW="3839210" imgH="676910" progId="Word.Document.12">
                  <p:embed/>
                </p:oleObj>
              </mc:Choice>
              <mc:Fallback>
                <p:oleObj name="Document" r:id="rId3" imgW="3839210" imgH="676910" progId="Word.Document.12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2131047"/>
                        <a:ext cx="6096000" cy="107190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矩形 3"/>
          <p:cNvSpPr>
            <a:spLocks noChangeAspect="1"/>
          </p:cNvSpPr>
          <p:nvPr/>
        </p:nvSpPr>
        <p:spPr>
          <a:xfrm>
            <a:off x="420832" y="2781712"/>
            <a:ext cx="8572500" cy="1011046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1  )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这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位销售员该月销售某品牌汽车的平均数、众数和中位数各是多少辆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2  )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销售部经理把每位销售员每月销售汽车定额为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辆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你认为是否合理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为什么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如果不合理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请你设计一个比较合理的销售定额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并说明理由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sp>
        <p:nvSpPr>
          <p:cNvPr id="5" name="矩形 4"/>
          <p:cNvSpPr>
            <a:spLocks noChangeAspect="1"/>
          </p:cNvSpPr>
          <p:nvPr/>
        </p:nvSpPr>
        <p:spPr>
          <a:xfrm>
            <a:off x="420832" y="3853619"/>
            <a:ext cx="8572500" cy="1011046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解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:(  1  )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易得平均数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:9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辆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众数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:8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辆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中位数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:8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辆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2  )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不合理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因为达到指标的人数太少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应选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比较合理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因为中位数和众数都是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8,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能代表一般水平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441614" y="996077"/>
            <a:ext cx="8572500" cy="1324978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一组数据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:23,20,20,21,26,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这组数据的中位数和众数分别是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A.21,20	B.22,20	C.21,26	D.22,26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如图是根据某班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40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名同学一周的体育锻炼情况绘制的条形统计图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那么该班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40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名同学一周体育锻炼时间的众数、中位数分别是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pic>
        <p:nvPicPr>
          <p:cNvPr id="3" name="18ZKSK213.EPS" descr="id:2147497497;FounderCES"/>
          <p:cNvPicPr/>
          <p:nvPr/>
        </p:nvPicPr>
        <p:blipFill>
          <a:blip r:embed="rId2" cstate="email"/>
          <a:stretch>
            <a:fillRect/>
          </a:stretch>
        </p:blipFill>
        <p:spPr>
          <a:xfrm>
            <a:off x="5318089" y="2167361"/>
            <a:ext cx="2325716" cy="1432799"/>
          </a:xfrm>
          <a:prstGeom prst="rect">
            <a:avLst/>
          </a:prstGeom>
        </p:spPr>
      </p:pic>
      <p:sp>
        <p:nvSpPr>
          <p:cNvPr id="4" name="矩形 3"/>
          <p:cNvSpPr>
            <a:spLocks noChangeAspect="1"/>
          </p:cNvSpPr>
          <p:nvPr/>
        </p:nvSpPr>
        <p:spPr>
          <a:xfrm>
            <a:off x="571500" y="2602817"/>
            <a:ext cx="8572500" cy="697114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小时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,10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小时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B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小时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,9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小时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小时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,8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小时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D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小时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,8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小时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5928571" y="1060760"/>
            <a:ext cx="233387" cy="2758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000"/>
          </a:p>
        </p:txBody>
      </p:sp>
      <p:sp>
        <p:nvSpPr>
          <p:cNvPr id="6" name="矩形 5"/>
          <p:cNvSpPr/>
          <p:nvPr/>
        </p:nvSpPr>
        <p:spPr>
          <a:xfrm>
            <a:off x="3825913" y="1983920"/>
            <a:ext cx="233387" cy="2758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571500" y="1003387"/>
            <a:ext cx="8572500" cy="1638910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有一组数据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:3,4,5,6,6,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则下列四个结论中正确的是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这组数据的平均数、众数、中位数分别是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8,6,6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这组数据的平均数、众数、中位数分别是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5,5,5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这组数据的平均数、众数、中位数分别是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8,6,5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这组数据的平均数、众数、中位数分别是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5,6,6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>
            <a:spLocks noChangeAspect="1"/>
          </p:cNvSpPr>
          <p:nvPr/>
        </p:nvSpPr>
        <p:spPr>
          <a:xfrm>
            <a:off x="571500" y="2682253"/>
            <a:ext cx="8572500" cy="383182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原创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某鞋店一周内销售了某种品牌的男鞋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60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双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各种尺码的销售量统计如下表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graphicFrame>
        <p:nvGraphicFramePr>
          <p:cNvPr id="4" name="对象 3"/>
          <p:cNvGraphicFramePr>
            <a:graphicFrameLocks noChangeAspect="1"/>
          </p:cNvGraphicFramePr>
          <p:nvPr/>
        </p:nvGraphicFramePr>
        <p:xfrm>
          <a:off x="1524000" y="3294830"/>
          <a:ext cx="6096000" cy="10719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7" name="Document" r:id="rId3" imgW="3839210" imgH="676910" progId="Word.Document.12">
                  <p:embed/>
                </p:oleObj>
              </mc:Choice>
              <mc:Fallback>
                <p:oleObj name="Document" r:id="rId3" imgW="3839210" imgH="676910" progId="Word.Document.12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3294830"/>
                        <a:ext cx="6096000" cy="107190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矩形 4"/>
          <p:cNvSpPr>
            <a:spLocks noChangeAspect="1"/>
          </p:cNvSpPr>
          <p:nvPr/>
        </p:nvSpPr>
        <p:spPr>
          <a:xfrm>
            <a:off x="410441" y="3973155"/>
            <a:ext cx="8572500" cy="697114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由此你能给这家鞋店提供的进货建议是</a:t>
            </a:r>
            <a:r>
              <a:rPr lang="zh-CN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25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 cm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尺码型号的鞋子可以多进一些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答案不唯一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合理即可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r>
              <a:rPr lang="zh-CN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5462578" y="1087138"/>
            <a:ext cx="233387" cy="2758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000"/>
          </a:p>
        </p:txBody>
      </p:sp>
      <p:sp>
        <p:nvSpPr>
          <p:cNvPr id="7" name="矩形 6"/>
          <p:cNvSpPr/>
          <p:nvPr/>
        </p:nvSpPr>
        <p:spPr>
          <a:xfrm>
            <a:off x="4143583" y="4016271"/>
            <a:ext cx="4839358" cy="24768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000"/>
          </a:p>
        </p:txBody>
      </p:sp>
      <p:cxnSp>
        <p:nvCxnSpPr>
          <p:cNvPr id="8" name="直接连接符 7"/>
          <p:cNvCxnSpPr/>
          <p:nvPr/>
        </p:nvCxnSpPr>
        <p:spPr>
          <a:xfrm>
            <a:off x="4143584" y="4263954"/>
            <a:ext cx="483935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矩形 9"/>
          <p:cNvSpPr/>
          <p:nvPr/>
        </p:nvSpPr>
        <p:spPr>
          <a:xfrm>
            <a:off x="410442" y="4321845"/>
            <a:ext cx="1242512" cy="24768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000"/>
          </a:p>
        </p:txBody>
      </p:sp>
      <p:cxnSp>
        <p:nvCxnSpPr>
          <p:cNvPr id="11" name="直接连接符 10"/>
          <p:cNvCxnSpPr/>
          <p:nvPr/>
        </p:nvCxnSpPr>
        <p:spPr>
          <a:xfrm>
            <a:off x="410443" y="4569529"/>
            <a:ext cx="124251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1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285750" y="681139"/>
            <a:ext cx="8572500" cy="2894639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某学校举行演讲比赛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选出了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名同学担任评委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并事先拟定从如下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个方案中选择合理的方案来确定每个演讲者的最后得分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满分为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分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):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方案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1: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所有评委所给分的平均数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方案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2: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在所有评委所给分中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去掉一个最高分和一个最低分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然后再计算其余评委所给分的平均数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方案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3: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所有评委所给分的中位效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方案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4: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所有评委所给分的众数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为了探究上述方案的合理性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先对某个同学的演讲成绩进行了统计实验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下面是这个同学的得分统计图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pic>
        <p:nvPicPr>
          <p:cNvPr id="3" name="18ZKSK215.EPS" descr="id:2147497512;FounderCES"/>
          <p:cNvPicPr/>
          <p:nvPr/>
        </p:nvPicPr>
        <p:blipFill>
          <a:blip r:embed="rId3" cstate="email"/>
          <a:stretch>
            <a:fillRect/>
          </a:stretch>
        </p:blipFill>
        <p:spPr>
          <a:xfrm>
            <a:off x="5825836" y="3111542"/>
            <a:ext cx="2312681" cy="977108"/>
          </a:xfrm>
          <a:prstGeom prst="rect">
            <a:avLst/>
          </a:prstGeom>
        </p:spPr>
      </p:pic>
      <p:sp>
        <p:nvSpPr>
          <p:cNvPr id="4" name="矩形 3"/>
          <p:cNvSpPr>
            <a:spLocks noChangeAspect="1"/>
          </p:cNvSpPr>
          <p:nvPr/>
        </p:nvSpPr>
        <p:spPr>
          <a:xfrm>
            <a:off x="285750" y="4020574"/>
            <a:ext cx="8572500" cy="1011046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1  )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分别按上述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个方案计算这个同学演讲的最后得分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2  )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根据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1  )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中的结果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请用统计的知识说明哪些方案不适合作为这个同学演讲的最后得分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并给出该同学的最后得分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对象 1"/>
          <p:cNvGraphicFramePr>
            <a:graphicFrameLocks noChangeAspect="1"/>
          </p:cNvGraphicFramePr>
          <p:nvPr/>
        </p:nvGraphicFramePr>
        <p:xfrm>
          <a:off x="1607127" y="1397953"/>
          <a:ext cx="6096000" cy="3203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1" name="Document" r:id="rId3" imgW="3839210" imgH="2020570" progId="Word.Document.12">
                  <p:embed/>
                </p:oleObj>
              </mc:Choice>
              <mc:Fallback>
                <p:oleObj name="Document" r:id="rId3" imgW="3839210" imgH="2020570" progId="Word.Document.12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7127" y="1397953"/>
                        <a:ext cx="6096000" cy="32031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数学模板</Template>
  <TotalTime>0</TotalTime>
  <Words>780</Words>
  <Application>Microsoft Office PowerPoint</Application>
  <PresentationFormat>全屏显示(16:9)</PresentationFormat>
  <Paragraphs>57</Paragraphs>
  <Slides>13</Slides>
  <Notes>1</Notes>
  <HiddenSlides>0</HiddenSlides>
  <MMClips>0</MMClips>
  <ScaleCrop>false</ScaleCrop>
  <HeadingPairs>
    <vt:vector size="8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27" baseType="lpstr">
      <vt:lpstr>Adobe 黑体 Std R</vt:lpstr>
      <vt:lpstr>NEU-BZ-S92</vt:lpstr>
      <vt:lpstr>等线</vt:lpstr>
      <vt:lpstr>方正书宋_GBK</vt:lpstr>
      <vt:lpstr>黑体</vt:lpstr>
      <vt:lpstr>楷体</vt:lpstr>
      <vt:lpstr>宋体</vt:lpstr>
      <vt:lpstr>微软雅黑</vt:lpstr>
      <vt:lpstr>Arial</vt:lpstr>
      <vt:lpstr>Calibri</vt:lpstr>
      <vt:lpstr>Calibri Light</vt:lpstr>
      <vt:lpstr>Times New Roman</vt:lpstr>
      <vt:lpstr>WWW.2PPT.COM
</vt:lpstr>
      <vt:lpstr>Document</vt:lpstr>
      <vt:lpstr>中位数与众数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2019-05-05T03:44:00Z</dcterms:created>
  <dcterms:modified xsi:type="dcterms:W3CDTF">2023-01-16T19:39:31Z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4A3222E862AF45C0B100AAEC4A6FE399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