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82A8E-6E99-49B7-A1C0-0C959FAAE5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D5FC9-14BF-4252-85F4-6067AB9005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D5FC9-14BF-4252-85F4-6067AB9005B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A259C-4352-4E6E-BCF1-23633EEF51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C678D-B578-446B-8DDA-F5E8ECF897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518D6-D65B-4DA2-9328-4593B1762B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C0A2-46E2-4608-A5F5-70BC1C6275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1E9E1D-DA17-493C-AFBB-A20BE6B66C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DB81B-2359-4A5D-8AA2-01EFFF7C51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B8B15-37E7-4C66-8335-7AE52FF350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CAD00-B5E5-48B4-A724-04094BA982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ABCC-41AE-4FD8-A51F-47B3B5BC0F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BC877-4F6A-4E12-ABF8-E1009EA8F6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D283C-DD74-430E-B72C-00ADD5031E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DD36B-4181-4314-8540-C8C9F3F9BA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6202E2A-C014-4CBF-9B49-E9D42D29902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412776"/>
            <a:ext cx="7200900" cy="1470025"/>
          </a:xfrm>
        </p:spPr>
        <p:txBody>
          <a:bodyPr/>
          <a:lstStyle/>
          <a:p>
            <a:r>
              <a:rPr lang="zh-CN" altLang="en-US" sz="5400" b="1" dirty="0">
                <a:solidFill>
                  <a:srgbClr val="FF0000"/>
                </a:solidFill>
                <a:ea typeface="黑体" panose="02010609060101010101" pitchFamily="49" charset="-122"/>
              </a:rPr>
              <a:t>一元一次方</a:t>
            </a:r>
            <a:r>
              <a:rPr lang="zh-CN" altLang="en-US" sz="54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程的</a:t>
            </a:r>
            <a:r>
              <a:rPr lang="zh-CN" altLang="en-US" sz="5400" b="1" dirty="0">
                <a:solidFill>
                  <a:srgbClr val="FF0000"/>
                </a:solidFill>
                <a:ea typeface="黑体" panose="02010609060101010101" pitchFamily="49" charset="-122"/>
              </a:rPr>
              <a:t>应</a:t>
            </a:r>
            <a:r>
              <a:rPr lang="zh-CN" altLang="en-US" sz="54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用</a:t>
            </a:r>
            <a:endParaRPr lang="zh-CN" altLang="en-US" sz="54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93436" y="438680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58738" y="0"/>
            <a:ext cx="1998662" cy="893763"/>
            <a:chOff x="96" y="336"/>
            <a:chExt cx="1259" cy="563"/>
          </a:xfrm>
        </p:grpSpPr>
        <p:grpSp>
          <p:nvGrpSpPr>
            <p:cNvPr id="3075" name="Group 3"/>
            <p:cNvGrpSpPr/>
            <p:nvPr/>
          </p:nvGrpSpPr>
          <p:grpSpPr bwMode="auto">
            <a:xfrm>
              <a:off x="96" y="336"/>
              <a:ext cx="879" cy="563"/>
              <a:chOff x="96" y="346"/>
              <a:chExt cx="1088" cy="697"/>
            </a:xfrm>
          </p:grpSpPr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>
                <a:off x="96" y="816"/>
                <a:ext cx="1088" cy="227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>
                <a:prstShdw prst="shdw17" dist="17961" dir="2700000">
                  <a:schemeClr val="folHlink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3077" name="Picture 5" descr="MCj04348590000[1]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204" y="346"/>
                <a:ext cx="636" cy="6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431" y="572"/>
              <a:ext cx="9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ea typeface="黑体" panose="02010609060101010101" pitchFamily="49" charset="-122"/>
                </a:rPr>
                <a:t>动脑筋</a:t>
              </a:r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42988" y="981075"/>
            <a:ext cx="7705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某商店若将某型号彩电按标价的八折出售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则此时每台彩电的利润率是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％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已知该型号彩电的进价为每台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4000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元，求该型号彩电的标价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00113" y="2276475"/>
            <a:ext cx="7277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本问题中涉及的等量关系有</a:t>
            </a:r>
            <a:r>
              <a:rPr lang="en-US" altLang="zh-CN" sz="2800" b="1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售价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进价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利润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42988" y="2924175"/>
            <a:ext cx="7277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如果设每台彩电标价为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元，那么彩电的售价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利润就可以分别表示出来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如图所示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934200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3" name="Group 11"/>
          <p:cNvGrpSpPr/>
          <p:nvPr/>
        </p:nvGrpSpPr>
        <p:grpSpPr bwMode="auto">
          <a:xfrm>
            <a:off x="914400" y="5638800"/>
            <a:ext cx="5715000" cy="542925"/>
            <a:chOff x="576" y="3552"/>
            <a:chExt cx="3600" cy="342"/>
          </a:xfrm>
        </p:grpSpPr>
        <p:sp>
          <p:nvSpPr>
            <p:cNvPr id="3084" name="AutoShape 12"/>
            <p:cNvSpPr/>
            <p:nvPr/>
          </p:nvSpPr>
          <p:spPr bwMode="auto">
            <a:xfrm rot="-5400000">
              <a:off x="2328" y="1800"/>
              <a:ext cx="96" cy="3600"/>
            </a:xfrm>
            <a:prstGeom prst="leftBrace">
              <a:avLst>
                <a:gd name="adj1" fmla="val 31250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872" y="3663"/>
              <a:ext cx="9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进价：</a:t>
              </a: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4000</a:t>
              </a:r>
              <a:r>
                <a:rPr lang="zh-CN" altLang="en-US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</a:p>
          </p:txBody>
        </p:sp>
      </p:grpSp>
      <p:grpSp>
        <p:nvGrpSpPr>
          <p:cNvPr id="3086" name="Group 14"/>
          <p:cNvGrpSpPr/>
          <p:nvPr/>
        </p:nvGrpSpPr>
        <p:grpSpPr bwMode="auto">
          <a:xfrm>
            <a:off x="900113" y="4581525"/>
            <a:ext cx="6019800" cy="609600"/>
            <a:chOff x="576" y="2880"/>
            <a:chExt cx="3792" cy="384"/>
          </a:xfrm>
        </p:grpSpPr>
        <p:sp>
          <p:nvSpPr>
            <p:cNvPr id="3087" name="AutoShape 15"/>
            <p:cNvSpPr/>
            <p:nvPr/>
          </p:nvSpPr>
          <p:spPr bwMode="auto">
            <a:xfrm rot="5400000">
              <a:off x="2400" y="1296"/>
              <a:ext cx="144" cy="3792"/>
            </a:xfrm>
            <a:prstGeom prst="leftBrace">
              <a:avLst>
                <a:gd name="adj1" fmla="val 219444"/>
                <a:gd name="adj2" fmla="val 50000"/>
              </a:avLst>
            </a:prstGeom>
            <a:noFill/>
            <a:ln w="381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970" y="2880"/>
              <a:ext cx="10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FF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现售价：</a:t>
              </a:r>
              <a:r>
                <a:rPr lang="en-US" altLang="zh-CN" b="1">
                  <a:solidFill>
                    <a:srgbClr val="FF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0.8</a:t>
              </a:r>
              <a:r>
                <a:rPr lang="en-US" altLang="zh-CN" b="1" i="1">
                  <a:solidFill>
                    <a:srgbClr val="FF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b="1">
                  <a:solidFill>
                    <a:srgbClr val="FF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</a:p>
          </p:txBody>
        </p:sp>
      </p:grpSp>
      <p:grpSp>
        <p:nvGrpSpPr>
          <p:cNvPr id="3089" name="Group 17"/>
          <p:cNvGrpSpPr/>
          <p:nvPr/>
        </p:nvGrpSpPr>
        <p:grpSpPr bwMode="auto">
          <a:xfrm>
            <a:off x="914400" y="3962400"/>
            <a:ext cx="7543800" cy="509588"/>
            <a:chOff x="576" y="2400"/>
            <a:chExt cx="4752" cy="321"/>
          </a:xfrm>
        </p:grpSpPr>
        <p:sp>
          <p:nvSpPr>
            <p:cNvPr id="3090" name="AutoShape 18"/>
            <p:cNvSpPr/>
            <p:nvPr/>
          </p:nvSpPr>
          <p:spPr bwMode="auto">
            <a:xfrm rot="5400000">
              <a:off x="2904" y="297"/>
              <a:ext cx="96" cy="4752"/>
            </a:xfrm>
            <a:prstGeom prst="leftBrace">
              <a:avLst>
                <a:gd name="adj1" fmla="val 412500"/>
                <a:gd name="adj2" fmla="val 50000"/>
              </a:avLst>
            </a:prstGeom>
            <a:noFill/>
            <a:ln w="38100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2592" y="2400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99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标价：</a:t>
              </a:r>
              <a:r>
                <a:rPr lang="en-US" altLang="zh-CN" b="1" i="1">
                  <a:solidFill>
                    <a:srgbClr val="0099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b="1">
                  <a:solidFill>
                    <a:srgbClr val="0099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5715000" y="5638800"/>
            <a:ext cx="2254250" cy="542925"/>
            <a:chOff x="3600" y="3537"/>
            <a:chExt cx="1420" cy="342"/>
          </a:xfrm>
        </p:grpSpPr>
        <p:sp>
          <p:nvSpPr>
            <p:cNvPr id="3093" name="AutoShape 21"/>
            <p:cNvSpPr/>
            <p:nvPr/>
          </p:nvSpPr>
          <p:spPr bwMode="auto">
            <a:xfrm rot="-5400000">
              <a:off x="4224" y="3489"/>
              <a:ext cx="96" cy="192"/>
            </a:xfrm>
            <a:prstGeom prst="leftBrace">
              <a:avLst>
                <a:gd name="adj1" fmla="val 16667"/>
                <a:gd name="adj2" fmla="val 49995"/>
              </a:avLst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3600" y="3648"/>
              <a:ext cx="1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利润：</a:t>
              </a:r>
              <a:r>
                <a:rPr lang="en-US" altLang="zh-CN" b="1">
                  <a:solidFill>
                    <a:srgbClr val="0000FF"/>
                  </a:solidFill>
                  <a:latin typeface="宋体" panose="02010600030101010101" pitchFamily="2" charset="-122"/>
                </a:rPr>
                <a:t>(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4000</a:t>
              </a:r>
              <a:r>
                <a:rPr lang="en-US" altLang="en-US" b="1">
                  <a:solidFill>
                    <a:srgbClr val="0000FF"/>
                  </a:solidFill>
                </a:rPr>
                <a:t>×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zh-CN" b="1">
                  <a:solidFill>
                    <a:srgbClr val="0000FF"/>
                  </a:solidFill>
                  <a:latin typeface="宋体" panose="02010600030101010101" pitchFamily="2" charset="-122"/>
                </a:rPr>
                <a:t>%</a:t>
              </a:r>
              <a:r>
                <a:rPr lang="en-US" altLang="zh-CN" b="1">
                  <a:solidFill>
                    <a:srgbClr val="0000FF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</a:p>
          </p:txBody>
        </p:sp>
      </p:grp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6629400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96" name="Group 24"/>
          <p:cNvGrpSpPr/>
          <p:nvPr/>
        </p:nvGrpSpPr>
        <p:grpSpPr bwMode="auto">
          <a:xfrm>
            <a:off x="914400" y="5334000"/>
            <a:ext cx="7543800" cy="152400"/>
            <a:chOff x="576" y="3360"/>
            <a:chExt cx="4752" cy="96"/>
          </a:xfrm>
        </p:grpSpPr>
        <p:grpSp>
          <p:nvGrpSpPr>
            <p:cNvPr id="3097" name="Group 25"/>
            <p:cNvGrpSpPr/>
            <p:nvPr/>
          </p:nvGrpSpPr>
          <p:grpSpPr bwMode="auto">
            <a:xfrm>
              <a:off x="4176" y="3360"/>
              <a:ext cx="1152" cy="96"/>
              <a:chOff x="4176" y="3360"/>
              <a:chExt cx="1152" cy="96"/>
            </a:xfrm>
          </p:grpSpPr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4176" y="345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5328" y="3360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576" y="3456"/>
              <a:ext cx="3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576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 animBg="1"/>
      <p:bldP spid="30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827088"/>
            <a:ext cx="7086600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解：设彩电标价为每台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元，根据等量关系，得                 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0.8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4000 = 4000</a:t>
            </a:r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5%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        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因此，彩电标价为每台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00563" y="2636838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5250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067175" y="2060575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5250</a:t>
            </a:r>
          </a:p>
        </p:txBody>
      </p:sp>
      <p:grpSp>
        <p:nvGrpSpPr>
          <p:cNvPr id="4101" name="Group 5"/>
          <p:cNvGrpSpPr/>
          <p:nvPr/>
        </p:nvGrpSpPr>
        <p:grpSpPr bwMode="auto">
          <a:xfrm>
            <a:off x="1447800" y="4114800"/>
            <a:ext cx="6477000" cy="1957388"/>
            <a:chOff x="576" y="2586"/>
            <a:chExt cx="4752" cy="1436"/>
          </a:xfrm>
        </p:grpSpPr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4368" y="345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3" name="Group 7"/>
            <p:cNvGrpSpPr/>
            <p:nvPr/>
          </p:nvGrpSpPr>
          <p:grpSpPr bwMode="auto">
            <a:xfrm>
              <a:off x="576" y="3642"/>
              <a:ext cx="3600" cy="380"/>
              <a:chOff x="576" y="3552"/>
              <a:chExt cx="3600" cy="380"/>
            </a:xfrm>
          </p:grpSpPr>
          <p:sp>
            <p:nvSpPr>
              <p:cNvPr id="4104" name="AutoShape 8"/>
              <p:cNvSpPr/>
              <p:nvPr/>
            </p:nvSpPr>
            <p:spPr bwMode="auto">
              <a:xfrm rot="-5400000">
                <a:off x="2328" y="1800"/>
                <a:ext cx="96" cy="3600"/>
              </a:xfrm>
              <a:prstGeom prst="leftBrace">
                <a:avLst>
                  <a:gd name="adj1" fmla="val 312500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1794" y="3663"/>
                <a:ext cx="114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进价：</a:t>
                </a:r>
                <a:r>
                  <a:rPr lang="en-US" altLang="zh-CN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4000</a:t>
                </a:r>
                <a:r>
                  <a:rPr lang="zh-CN" altLang="en-US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</a:t>
                </a:r>
              </a:p>
            </p:txBody>
          </p:sp>
        </p:grpSp>
        <p:grpSp>
          <p:nvGrpSpPr>
            <p:cNvPr id="4106" name="Group 10"/>
            <p:cNvGrpSpPr/>
            <p:nvPr/>
          </p:nvGrpSpPr>
          <p:grpSpPr bwMode="auto">
            <a:xfrm>
              <a:off x="576" y="2970"/>
              <a:ext cx="3792" cy="384"/>
              <a:chOff x="576" y="2880"/>
              <a:chExt cx="3792" cy="384"/>
            </a:xfrm>
          </p:grpSpPr>
          <p:sp>
            <p:nvSpPr>
              <p:cNvPr id="4107" name="AutoShape 11"/>
              <p:cNvSpPr/>
              <p:nvPr/>
            </p:nvSpPr>
            <p:spPr bwMode="auto">
              <a:xfrm rot="5400000">
                <a:off x="2400" y="1296"/>
                <a:ext cx="144" cy="3792"/>
              </a:xfrm>
              <a:prstGeom prst="leftBrace">
                <a:avLst>
                  <a:gd name="adj1" fmla="val 219444"/>
                  <a:gd name="adj2" fmla="val 50000"/>
                </a:avLst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1880" y="2880"/>
                <a:ext cx="126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>
                    <a:solidFill>
                      <a:srgbClr val="FF00FF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现售价：</a:t>
                </a:r>
                <a:r>
                  <a:rPr lang="en-US" altLang="zh-CN" b="1">
                    <a:solidFill>
                      <a:srgbClr val="FF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0.8</a:t>
                </a:r>
                <a:r>
                  <a:rPr lang="en-US" altLang="zh-CN" b="1" i="1">
                    <a:solidFill>
                      <a:srgbClr val="FF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b="1">
                    <a:solidFill>
                      <a:srgbClr val="FF00FF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</a:t>
                </a:r>
              </a:p>
            </p:txBody>
          </p:sp>
        </p:grpSp>
        <p:grpSp>
          <p:nvGrpSpPr>
            <p:cNvPr id="4109" name="Group 13"/>
            <p:cNvGrpSpPr/>
            <p:nvPr/>
          </p:nvGrpSpPr>
          <p:grpSpPr bwMode="auto">
            <a:xfrm>
              <a:off x="576" y="2586"/>
              <a:ext cx="4752" cy="321"/>
              <a:chOff x="576" y="2400"/>
              <a:chExt cx="4752" cy="321"/>
            </a:xfrm>
          </p:grpSpPr>
          <p:sp>
            <p:nvSpPr>
              <p:cNvPr id="4110" name="AutoShape 14"/>
              <p:cNvSpPr/>
              <p:nvPr/>
            </p:nvSpPr>
            <p:spPr bwMode="auto">
              <a:xfrm rot="5400000">
                <a:off x="2904" y="297"/>
                <a:ext cx="96" cy="4752"/>
              </a:xfrm>
              <a:prstGeom prst="leftBrace">
                <a:avLst>
                  <a:gd name="adj1" fmla="val 412500"/>
                  <a:gd name="adj2" fmla="val 50000"/>
                </a:avLst>
              </a:prstGeom>
              <a:noFill/>
              <a:ln w="38100">
                <a:solidFill>
                  <a:srgbClr val="008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2532" y="2400"/>
                <a:ext cx="88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>
                    <a:solidFill>
                      <a:srgbClr val="0099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标价：</a:t>
                </a:r>
                <a:r>
                  <a:rPr lang="en-US" altLang="zh-CN" b="1" i="1">
                    <a:solidFill>
                      <a:srgbClr val="0099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b="1">
                    <a:solidFill>
                      <a:srgbClr val="0099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</a:t>
                </a:r>
              </a:p>
            </p:txBody>
          </p:sp>
        </p:grpSp>
        <p:grpSp>
          <p:nvGrpSpPr>
            <p:cNvPr id="4112" name="Group 16"/>
            <p:cNvGrpSpPr/>
            <p:nvPr/>
          </p:nvGrpSpPr>
          <p:grpSpPr bwMode="auto">
            <a:xfrm>
              <a:off x="3484" y="3642"/>
              <a:ext cx="1652" cy="379"/>
              <a:chOff x="3484" y="3537"/>
              <a:chExt cx="1652" cy="379"/>
            </a:xfrm>
          </p:grpSpPr>
          <p:sp>
            <p:nvSpPr>
              <p:cNvPr id="4113" name="AutoShape 17"/>
              <p:cNvSpPr/>
              <p:nvPr/>
            </p:nvSpPr>
            <p:spPr bwMode="auto">
              <a:xfrm rot="-5400000">
                <a:off x="4224" y="3489"/>
                <a:ext cx="96" cy="192"/>
              </a:xfrm>
              <a:prstGeom prst="leftBrace">
                <a:avLst>
                  <a:gd name="adj1" fmla="val 16667"/>
                  <a:gd name="adj2" fmla="val 49995"/>
                </a:avLst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3484" y="3648"/>
                <a:ext cx="1652" cy="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>
                    <a:solidFill>
                      <a:srgbClr val="0000FF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利润：</a:t>
                </a:r>
                <a:r>
                  <a:rPr lang="en-US" altLang="zh-CN" b="1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(</a:t>
                </a: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4000</a:t>
                </a:r>
                <a:r>
                  <a:rPr lang="en-US" altLang="en-US" b="1">
                    <a:solidFill>
                      <a:srgbClr val="0000FF"/>
                    </a:solidFill>
                  </a:rPr>
                  <a:t>×</a:t>
                </a: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zh-CN" b="1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%</a:t>
                </a:r>
                <a:r>
                  <a:rPr lang="en-US" altLang="zh-CN" b="1">
                    <a:solidFill>
                      <a:srgbClr val="0000FF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en-US" b="1">
                    <a:solidFill>
                      <a:srgbClr val="0000FF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</a:t>
                </a:r>
              </a:p>
            </p:txBody>
          </p:sp>
        </p:grp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4176" y="345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16" name="Group 20"/>
            <p:cNvGrpSpPr/>
            <p:nvPr/>
          </p:nvGrpSpPr>
          <p:grpSpPr bwMode="auto">
            <a:xfrm>
              <a:off x="576" y="3450"/>
              <a:ext cx="4752" cy="96"/>
              <a:chOff x="576" y="3360"/>
              <a:chExt cx="4752" cy="96"/>
            </a:xfrm>
          </p:grpSpPr>
          <p:grpSp>
            <p:nvGrpSpPr>
              <p:cNvPr id="4117" name="Group 21"/>
              <p:cNvGrpSpPr/>
              <p:nvPr/>
            </p:nvGrpSpPr>
            <p:grpSpPr bwMode="auto">
              <a:xfrm>
                <a:off x="4176" y="3360"/>
                <a:ext cx="1152" cy="96"/>
                <a:chOff x="4176" y="3360"/>
                <a:chExt cx="1152" cy="96"/>
              </a:xfrm>
            </p:grpSpPr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auto">
                <a:xfrm>
                  <a:off x="4176" y="3456"/>
                  <a:ext cx="1152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auto">
                <a:xfrm>
                  <a:off x="5328" y="336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>
                <a:off x="576" y="3456"/>
                <a:ext cx="3600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>
                <a:off x="576" y="3360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059832" y="216189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8486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32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2011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，杨明将一笔钱存入某银行，定期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年，年利率是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5%.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若到期后取出，他可得本息和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23000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元，求杨明存入的本金是多少元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152400" y="76200"/>
            <a:ext cx="1282700" cy="1196975"/>
            <a:chOff x="2251" y="1607"/>
            <a:chExt cx="1288" cy="1326"/>
          </a:xfrm>
        </p:grpSpPr>
        <p:pic>
          <p:nvPicPr>
            <p:cNvPr id="5124" name="Picture 4" descr="MCj04338470000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 rot="355841">
              <a:off x="2768" y="1885"/>
              <a:ext cx="771" cy="1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ea typeface="黑体" panose="02010609060101010101" pitchFamily="49" charset="-122"/>
                </a:rPr>
                <a:t>举</a:t>
              </a:r>
            </a:p>
            <a:p>
              <a:r>
                <a:rPr lang="zh-CN" altLang="en-US" sz="2800" b="1" dirty="0">
                  <a:ea typeface="黑体" panose="02010609060101010101" pitchFamily="49" charset="-122"/>
                </a:rPr>
                <a:t>例</a:t>
              </a:r>
            </a:p>
          </p:txBody>
        </p:sp>
      </p:grpSp>
      <p:grpSp>
        <p:nvGrpSpPr>
          <p:cNvPr id="5126" name="Group 6"/>
          <p:cNvGrpSpPr/>
          <p:nvPr/>
        </p:nvGrpSpPr>
        <p:grpSpPr bwMode="auto">
          <a:xfrm>
            <a:off x="1905000" y="2895600"/>
            <a:ext cx="5410200" cy="2432050"/>
            <a:chOff x="1200" y="1824"/>
            <a:chExt cx="3408" cy="1532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200" y="1824"/>
              <a:ext cx="3312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分析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 </a:t>
              </a:r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顾客存入银行的钱叫本金，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     </a:t>
              </a:r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银行付给顾客的酬金叫利息</a:t>
              </a:r>
              <a:r>
                <a:rPr lang="zh-CN" altLang="zh-CN" sz="2400" b="1" dirty="0">
                  <a:solidFill>
                    <a:srgbClr val="CC0066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．</a:t>
              </a:r>
              <a:r>
                <a:rPr lang="zh-CN" altLang="zh-CN" sz="2400" b="1" dirty="0">
                  <a:solidFill>
                    <a:schemeClr val="hlin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872" y="2448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利息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=</a:t>
              </a:r>
              <a:r>
                <a:rPr lang="zh-CN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本金×年利率×年数．</a:t>
              </a:r>
              <a:r>
                <a:rPr lang="zh-CN" altLang="zh-CN" sz="2400" b="1" dirty="0">
                  <a:solidFill>
                    <a:schemeClr val="hlin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endParaRPr lang="zh-CN" altLang="en-US" sz="24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1776" y="2746"/>
              <a:ext cx="2832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本问题中涉及的等量关系有：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hlin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</a:t>
              </a:r>
              <a:r>
                <a:rPr lang="zh-CN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本金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+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利息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zh-CN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本息和.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71550" y="1371600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设杨明存入的本金是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根据等量关系，得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90800" y="3200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化简，得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1.15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= 23000.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27313" y="2205038"/>
            <a:ext cx="50292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x+3×5 % x = 23000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90800" y="3733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 </a:t>
            </a:r>
            <a:r>
              <a:rPr lang="en-US" altLang="zh-CN" sz="2400" b="1" i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= 20000.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90800" y="4267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答：杨明存入的本金是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20000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400" b="1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76200" y="0"/>
            <a:ext cx="1600200" cy="1295400"/>
            <a:chOff x="657" y="845"/>
            <a:chExt cx="1181" cy="1231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657" y="1661"/>
              <a:ext cx="1088" cy="2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7172" name="Picture 4" descr="MCj0432584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7" y="845"/>
              <a:ext cx="1152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1067" y="1526"/>
              <a:ext cx="771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ea typeface="黑体" panose="02010609060101010101" pitchFamily="49" charset="-122"/>
                </a:rPr>
                <a:t>练习</a:t>
              </a:r>
            </a:p>
          </p:txBody>
        </p:sp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800100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6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某市发行足球彩票，计划将发行总额的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49</a:t>
            </a:r>
            <a:r>
              <a:rPr lang="en-US" altLang="zh-CN" sz="2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%</a:t>
            </a:r>
            <a:r>
              <a:rPr lang="zh-CN" altLang="en-US" sz="2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作为奖金，若奖金总额为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93100</a:t>
            </a:r>
            <a:r>
              <a:rPr lang="zh-CN" altLang="en-US" sz="2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元，彩票每张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元，问应卖出多少张彩票才能兑现这笔奖金？</a:t>
            </a:r>
            <a:endParaRPr lang="zh-CN" altLang="zh-CN" sz="26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371600" y="3046413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124075" y="3860800"/>
            <a:ext cx="424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2x49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％</a:t>
            </a:r>
            <a:r>
              <a:rPr lang="en-US" altLang="zh-CN" sz="2800" dirty="0">
                <a:solidFill>
                  <a:srgbClr val="FF0000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93100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68538" y="2924175"/>
            <a:ext cx="447516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设发行彩票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张，根据题意，得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619250" y="4724400"/>
            <a:ext cx="402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解这个方程，得  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 = 95000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476375" y="5516563"/>
            <a:ext cx="60102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答：应卖出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95000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张彩票才能兑现这笔奖金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9" grpId="0"/>
      <p:bldP spid="7181" grpId="0"/>
      <p:bldP spid="7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2011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日，李华在某银行存入一笔一年期定期存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款，年利率是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3.5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%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一年到期后取出时，他可得本息和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3105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元，求李华存入的本金是多少元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79613" y="5229225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答：李华存入的本金是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3000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4213" y="2708275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设李华存入的本金是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元，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根据等量关系，得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84438" y="3400425"/>
            <a:ext cx="3551237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x+1×3.5 % x = 3105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8400" y="4005263"/>
            <a:ext cx="22955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解得  </a:t>
            </a:r>
            <a:r>
              <a:rPr lang="en-US" altLang="zh-CN" sz="2800" b="1" dirty="0">
                <a:solidFill>
                  <a:srgbClr val="FF0000"/>
                </a:solidFill>
              </a:rPr>
              <a:t>x=3000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全屏显示(4:3)</PresentationFormat>
  <Paragraphs>60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一元一次方程的应用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2021-12-31T06:17:50Z</dcterms:created>
  <dcterms:modified xsi:type="dcterms:W3CDTF">2023-01-16T19:39:36Z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5135A5A76A0A4956A033DF1E8A8DD53B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