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33" r:id="rId2"/>
    <p:sldId id="671" r:id="rId3"/>
    <p:sldId id="829" r:id="rId4"/>
    <p:sldId id="810" r:id="rId5"/>
    <p:sldId id="780" r:id="rId6"/>
    <p:sldId id="821" r:id="rId7"/>
    <p:sldId id="781" r:id="rId8"/>
    <p:sldId id="82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5050"/>
    <a:srgbClr val="FF9900"/>
    <a:srgbClr val="CC0066"/>
    <a:srgbClr val="FF6600"/>
    <a:srgbClr val="FF00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100" autoAdjust="0"/>
  </p:normalViewPr>
  <p:slideViewPr>
    <p:cSldViewPr>
      <p:cViewPr>
        <p:scale>
          <a:sx n="90" d="100"/>
          <a:sy n="90" d="100"/>
        </p:scale>
        <p:origin x="-61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52E85D56-0487-49A9-8743-6B208789C0B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862177-91BE-44A3-86B3-AAAD2717AED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5686A69-89CA-490A-9663-CB4B7F70C974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5772CD-35FE-471D-8413-469B67B6FFA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2A8A94A-8930-4F5A-96EC-C7964FAD038E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0A57DF-340C-43D6-9886-4961C3C6C04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892AC8-E3D7-446C-B856-FBEFAD9741B3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8E15-54A4-48CA-9B68-7E44E2E216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1_Top bar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F1BD3-7B3D-4A9A-B619-33A7800B7F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01_Top bar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6CDD3-ACFF-440B-A9D3-9741454370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01_Top bar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C1B2-FE2A-44BE-8F1A-323B95B240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8E15-54A4-48CA-9B68-7E44E2E216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0275-6483-4FC6-99A0-7762622B21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5DB35-3984-4A81-8918-27BA08DDEA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D1D42-3692-4168-84FE-70F0F2A9D9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F3BC7-BA31-4C41-9F8F-6C2028D00C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7E1A-AD90-45CE-AD08-D27D85DE70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01_Top bar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1962A-1EEA-46F3-8650-148390FBB9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1_Top bar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89F90-6B46-4883-8264-C492553A51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8549333-B669-4A75-9830-54E8C82F014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google.com/imgres?imgurl=http://www.satohigashi.town.satosho.okayama.jp/vg/english/resources/imgs/tn/eraser.gif&amp;imgrefurl=http://www.satohigashi.town.satosho.okayama.jp/vg/satoshou/higashi/2003/class/4/1/ressun.htm&amp;h=150&amp;w=200&amp;sz=2&amp;tbnid=xF7W0WDgoy4J:&amp;tbnh=74&amp;tbnw=98&amp;start=10&amp;prev=/images?q%3Deraser%26hl%3Dzh-CN%26lr%3D%26newwindow%3D1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GIF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hyperlink" Target="http://images.google.com/imgres?imgurl=http://www.gb.nrao.edu/~rmaddale/Education/Wvsta'98/Ruler.jpg&amp;imgrefurl=http://www.halfbakery.com/idea/Desperate_20Measures&amp;h=620&amp;w=620&amp;sz=8&amp;tbnid=DdjV7Ok5ergJ:&amp;tbnh=134&amp;tbnw=134&amp;start=1&amp;prev=/images?q%3Druler%26hl%3Dzh-CN%26lr%3D%26newwindow%3D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4339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标题 1"/>
          <p:cNvSpPr txBox="1"/>
          <p:nvPr/>
        </p:nvSpPr>
        <p:spPr bwMode="auto">
          <a:xfrm>
            <a:off x="2353184" y="1349242"/>
            <a:ext cx="5157711" cy="1500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i="1" dirty="0">
                <a:solidFill>
                  <a:srgbClr val="FF9900"/>
                </a:solidFill>
                <a:latin typeface="Broadway" panose="04040905080B02020502" pitchFamily="82" charset="0"/>
              </a:rPr>
              <a:t>Tidy up!</a:t>
            </a:r>
            <a:endParaRPr lang="zh-CN" altLang="en-US" sz="9600" i="1" dirty="0">
              <a:solidFill>
                <a:srgbClr val="FF9900"/>
              </a:solidFill>
              <a:latin typeface="Broadway" panose="04040905080B02020502" pitchFamily="82" charset="0"/>
            </a:endParaRPr>
          </a:p>
        </p:txBody>
      </p:sp>
      <p:pic>
        <p:nvPicPr>
          <p:cNvPr id="14343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92150"/>
            <a:ext cx="1928813" cy="22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标题 1"/>
          <p:cNvSpPr txBox="1">
            <a:spLocks noChangeArrowheads="1"/>
          </p:cNvSpPr>
          <p:nvPr/>
        </p:nvSpPr>
        <p:spPr bwMode="auto">
          <a:xfrm>
            <a:off x="381110" y="1455756"/>
            <a:ext cx="1439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1</a:t>
            </a:r>
            <a:endParaRPr lang="zh-CN" altLang="en-US" sz="8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14346" name="Picture 13" descr="M:\图库快寻\全国版\课本\5B jpg\P02-2-1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52" y="2956245"/>
            <a:ext cx="3829109" cy="26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579113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536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902" y="1035341"/>
            <a:ext cx="7850188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M:\图库快寻\全国版\课本\5B jpg\各类标题,页眉\Sing a son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76238"/>
            <a:ext cx="28956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7410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Picture 3" descr="book11.gif (23642 bytes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842963"/>
            <a:ext cx="26177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24200" y="2916238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 </a:t>
            </a:r>
            <a:r>
              <a:rPr lang="en-US" altLang="zh-CN" sz="3600" b="1">
                <a:solidFill>
                  <a:schemeClr val="accent2"/>
                </a:solidFill>
              </a:rPr>
              <a:t>pencil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81600" y="2916238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 </a:t>
            </a:r>
            <a:r>
              <a:rPr lang="zh-CN" altLang="en-US" sz="4000" b="1">
                <a:solidFill>
                  <a:schemeClr val="accent2"/>
                </a:solidFill>
              </a:rPr>
              <a:t> </a:t>
            </a:r>
            <a:r>
              <a:rPr lang="en-US" altLang="zh-CN" sz="3600" b="1">
                <a:solidFill>
                  <a:schemeClr val="accent2"/>
                </a:solidFill>
              </a:rPr>
              <a:t>pen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239000" y="29718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</a:rPr>
              <a:t> </a:t>
            </a:r>
            <a:r>
              <a:rPr lang="en-US" altLang="zh-CN" sz="3600" b="1">
                <a:solidFill>
                  <a:schemeClr val="accent2"/>
                </a:solidFill>
              </a:rPr>
              <a:t>book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5288" y="55626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</a:rPr>
              <a:t>  </a:t>
            </a:r>
            <a:r>
              <a:rPr lang="en-US" altLang="zh-CN" sz="3600" b="1">
                <a:solidFill>
                  <a:schemeClr val="accent2"/>
                </a:solidFill>
              </a:rPr>
              <a:t>rubber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657600" y="55626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</a:rPr>
              <a:t>   </a:t>
            </a:r>
            <a:r>
              <a:rPr lang="en-US" altLang="zh-CN" sz="3600" b="1">
                <a:solidFill>
                  <a:schemeClr val="accent2"/>
                </a:solidFill>
              </a:rPr>
              <a:t>ruler</a:t>
            </a:r>
          </a:p>
        </p:txBody>
      </p:sp>
      <p:pic>
        <p:nvPicPr>
          <p:cNvPr id="17418" name="Picture 10" descr="eras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5800"/>
            <a:ext cx="1646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penci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990600"/>
            <a:ext cx="2362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Rul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lum contrast="30000"/>
          </a:blip>
          <a:srcRect/>
          <a:stretch>
            <a:fillRect/>
          </a:stretch>
        </p:blipFill>
        <p:spPr bwMode="auto">
          <a:xfrm rot="-1980303">
            <a:off x="2590800" y="4838700"/>
            <a:ext cx="33528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4" descr="t1n1g8i7t2d4g26707u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9060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6"/>
          <p:cNvSpPr txBox="1">
            <a:spLocks noChangeArrowheads="1"/>
          </p:cNvSpPr>
          <p:nvPr/>
        </p:nvSpPr>
        <p:spPr bwMode="auto">
          <a:xfrm>
            <a:off x="809625" y="29718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</a:rPr>
              <a:t>crayon</a:t>
            </a:r>
          </a:p>
        </p:txBody>
      </p:sp>
      <p:pic>
        <p:nvPicPr>
          <p:cNvPr id="17423" name="Picture 18" descr="product_img_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1000" y="1082675"/>
            <a:ext cx="25114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" descr="04b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886200"/>
            <a:ext cx="2806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4"/>
          <p:cNvSpPr txBox="1">
            <a:spLocks noChangeArrowheads="1"/>
          </p:cNvSpPr>
          <p:nvPr/>
        </p:nvSpPr>
        <p:spPr bwMode="auto">
          <a:xfrm>
            <a:off x="5791200" y="55626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</a:rPr>
              <a:t>pencil box</a:t>
            </a:r>
          </a:p>
        </p:txBody>
      </p:sp>
      <p:sp>
        <p:nvSpPr>
          <p:cNvPr id="17426" name="WordArt 2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Look and read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945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2" descr="c:\users\ADMINI~1\appdata\roaming\360se6\USERDA~1\Temp\CHILDS~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172200" y="3657600"/>
            <a:ext cx="1266825" cy="1847850"/>
          </a:xfrm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F2CE"/>
              </a:clrFrom>
              <a:clrTo>
                <a:srgbClr val="ECF2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493838"/>
            <a:ext cx="1600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c:\users\ADMINI~1\appdata\roaming\360se6\USERDA~1\Temp\8B82B9~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3733800"/>
            <a:ext cx="22780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7200" y="1524000"/>
            <a:ext cx="2810769" cy="1859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38400" y="22098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/>
              <a:t>crayon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29400" y="22860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/>
              <a:t>cap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42672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/>
              <a:t>umbrella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91400" y="45720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/>
              <a:t>socks</a:t>
            </a:r>
          </a:p>
        </p:txBody>
      </p:sp>
      <p:sp>
        <p:nvSpPr>
          <p:cNvPr id="19468" name="WordArt 22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Look and spell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150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95400"/>
            <a:ext cx="1905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4497388"/>
            <a:ext cx="16033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241675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Make a dialogue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609600" y="1125538"/>
            <a:ext cx="3887788" cy="3065462"/>
          </a:xfrm>
          <a:prstGeom prst="wedgeRoundRectCallout">
            <a:avLst>
              <a:gd name="adj1" fmla="val 80787"/>
              <a:gd name="adj2" fmla="val -17694"/>
              <a:gd name="adj3" fmla="val 16667"/>
            </a:avLst>
          </a:prstGeom>
          <a:noFill/>
          <a:ln w="2540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Is this your book?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Is this your</a:t>
            </a:r>
            <a:r>
              <a:rPr lang="en-US" altLang="zh-CN" sz="3200" dirty="0">
                <a:solidFill>
                  <a:srgbClr val="FF0000"/>
                </a:solidFill>
              </a:rPr>
              <a:t>s</a:t>
            </a:r>
            <a:r>
              <a:rPr lang="en-US" altLang="zh-CN" sz="3200" dirty="0"/>
              <a:t>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Yes, it’s </a:t>
            </a:r>
            <a:r>
              <a:rPr lang="en-US" altLang="zh-CN" sz="3200" dirty="0">
                <a:solidFill>
                  <a:srgbClr val="FF0000"/>
                </a:solidFill>
              </a:rPr>
              <a:t>mine</a:t>
            </a:r>
            <a:r>
              <a:rPr lang="en-US" altLang="zh-CN" sz="3200" dirty="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It’s my book.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787900" y="3644900"/>
            <a:ext cx="3594100" cy="3060700"/>
          </a:xfrm>
          <a:prstGeom prst="wedgeRoundRectCallout">
            <a:avLst>
              <a:gd name="adj1" fmla="val -82505"/>
              <a:gd name="adj2" fmla="val 3750"/>
              <a:gd name="adj3" fmla="val 16667"/>
            </a:avLst>
          </a:prstGeom>
          <a:noFill/>
          <a:ln w="2540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Is that your bag?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Is that your</a:t>
            </a:r>
            <a:r>
              <a:rPr lang="en-US" altLang="zh-CN" sz="3200" dirty="0">
                <a:solidFill>
                  <a:srgbClr val="FF0000"/>
                </a:solidFill>
              </a:rPr>
              <a:t>s</a:t>
            </a:r>
            <a:r>
              <a:rPr lang="en-US" altLang="zh-CN" sz="3200" dirty="0"/>
              <a:t>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No, it’s not </a:t>
            </a:r>
            <a:r>
              <a:rPr lang="en-US" altLang="zh-CN" sz="3200" dirty="0">
                <a:solidFill>
                  <a:srgbClr val="FF0000"/>
                </a:solidFill>
              </a:rPr>
              <a:t>mine</a:t>
            </a:r>
            <a:r>
              <a:rPr lang="en-US" altLang="zh-CN" sz="3200" dirty="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It’s your bag.</a:t>
            </a:r>
          </a:p>
        </p:txBody>
      </p:sp>
      <p:pic>
        <p:nvPicPr>
          <p:cNvPr id="14346" name="Picture 10" descr="boo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53000" y="685800"/>
            <a:ext cx="10525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20100507001836714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9600" y="4648200"/>
            <a:ext cx="152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344" grpId="0" animBg="1"/>
      <p:bldP spid="143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3554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2" descr="c:\users\ADMINI~1\appdata\roaming\360se6\USERDA~1\Temp\OOOPIC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236663"/>
            <a:ext cx="4048125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876800" y="3673475"/>
            <a:ext cx="3887788" cy="2879725"/>
          </a:xfrm>
          <a:prstGeom prst="wedgeRoundRectCallout">
            <a:avLst>
              <a:gd name="adj1" fmla="val -77713"/>
              <a:gd name="adj2" fmla="val 16685"/>
              <a:gd name="adj3" fmla="val 16667"/>
            </a:avLst>
          </a:prstGeom>
          <a:noFill/>
          <a:ln w="2540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Is that your ____?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Is that your</a:t>
            </a:r>
            <a:r>
              <a:rPr lang="en-US" altLang="zh-CN" sz="3200" dirty="0">
                <a:solidFill>
                  <a:srgbClr val="FF0000"/>
                </a:solidFill>
              </a:rPr>
              <a:t>s</a:t>
            </a:r>
            <a:r>
              <a:rPr lang="en-US" altLang="zh-CN" sz="3200" dirty="0"/>
              <a:t>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/>
              <a:t>Yes./No, it’s not </a:t>
            </a:r>
            <a:r>
              <a:rPr lang="en-US" altLang="zh-CN" sz="3200" dirty="0">
                <a:solidFill>
                  <a:srgbClr val="FF0000"/>
                </a:solidFill>
              </a:rPr>
              <a:t>mine</a:t>
            </a:r>
            <a:r>
              <a:rPr lang="en-US" altLang="zh-CN" sz="3200" dirty="0"/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altLang="zh-CN" sz="3200" dirty="0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181600"/>
            <a:ext cx="1371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828800"/>
            <a:ext cx="1371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4578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1000" y="1503363"/>
            <a:ext cx="828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/>
              <a:t>My crayon. Your crayon. These are our crayons.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His crayon. Her crayon. Those are their crayons.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This is mine. That is yours. These are ours.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This is his. That is hers. Those are theirs.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These are our crayons. They are ours.</a:t>
            </a:r>
          </a:p>
          <a:p>
            <a:pPr>
              <a:spcBef>
                <a:spcPct val="50000"/>
              </a:spcBef>
            </a:pPr>
            <a:r>
              <a:rPr lang="en-US" altLang="zh-CN" sz="2800" dirty="0"/>
              <a:t>Those are their crayons. They are theirs.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95027" y="743197"/>
            <a:ext cx="40386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Read a chant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468813"/>
            <a:ext cx="21971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662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4186238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Think and read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5800" y="1397000"/>
          <a:ext cx="76200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人称代词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形容词性物主代词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名词性物主代词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5050"/>
                          </a:solidFill>
                        </a:rPr>
                        <a:t>my</a:t>
                      </a:r>
                      <a:endParaRPr lang="zh-CN" altLang="en-US" sz="2800" dirty="0">
                        <a:solidFill>
                          <a:srgbClr val="FF5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00FF"/>
                          </a:solidFill>
                        </a:rPr>
                        <a:t>mine</a:t>
                      </a:r>
                      <a:endParaRPr lang="zh-CN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5050"/>
                          </a:solidFill>
                        </a:rPr>
                        <a:t>your</a:t>
                      </a:r>
                      <a:endParaRPr lang="zh-CN" altLang="en-US" sz="2800" dirty="0">
                        <a:solidFill>
                          <a:srgbClr val="FF5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00FF"/>
                          </a:solidFill>
                        </a:rPr>
                        <a:t>yours</a:t>
                      </a:r>
                      <a:endParaRPr lang="zh-CN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5050"/>
                          </a:solidFill>
                        </a:rPr>
                        <a:t>his</a:t>
                      </a:r>
                      <a:endParaRPr lang="zh-CN" altLang="en-US" sz="2800" dirty="0">
                        <a:solidFill>
                          <a:srgbClr val="FF5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00FF"/>
                          </a:solidFill>
                        </a:rPr>
                        <a:t>his</a:t>
                      </a:r>
                      <a:endParaRPr lang="zh-CN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she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5050"/>
                          </a:solidFill>
                        </a:rPr>
                        <a:t>her</a:t>
                      </a:r>
                      <a:endParaRPr lang="zh-CN" altLang="en-US" sz="2800" dirty="0">
                        <a:solidFill>
                          <a:srgbClr val="FF5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00FF"/>
                          </a:solidFill>
                        </a:rPr>
                        <a:t>her</a:t>
                      </a:r>
                      <a:endParaRPr lang="zh-CN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5050"/>
                          </a:solidFill>
                        </a:rPr>
                        <a:t>its</a:t>
                      </a:r>
                      <a:endParaRPr lang="zh-CN" altLang="en-US" sz="2800" dirty="0">
                        <a:solidFill>
                          <a:srgbClr val="FF5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endParaRPr lang="zh-CN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5050"/>
                          </a:solidFill>
                        </a:rPr>
                        <a:t>our</a:t>
                      </a:r>
                      <a:endParaRPr lang="zh-CN" altLang="en-US" sz="2800" dirty="0">
                        <a:solidFill>
                          <a:srgbClr val="FF5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00FF"/>
                          </a:solidFill>
                        </a:rPr>
                        <a:t>ours</a:t>
                      </a:r>
                      <a:endParaRPr lang="zh-CN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5050"/>
                          </a:solidFill>
                        </a:rPr>
                        <a:t>their</a:t>
                      </a:r>
                      <a:endParaRPr lang="zh-CN" altLang="en-US" sz="2800" dirty="0">
                        <a:solidFill>
                          <a:srgbClr val="FF5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00FF"/>
                          </a:solidFill>
                        </a:rPr>
                        <a:t>theirs </a:t>
                      </a:r>
                      <a:endParaRPr lang="zh-CN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全屏显示(4:3)</PresentationFormat>
  <Paragraphs>66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宋体</vt:lpstr>
      <vt:lpstr>微软雅黑</vt:lpstr>
      <vt:lpstr>Arial</vt:lpstr>
      <vt:lpstr>Broadway</vt:lpstr>
      <vt:lpstr>Calibri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2017-01-16T02:26:00Z</dcterms:created>
  <dcterms:modified xsi:type="dcterms:W3CDTF">2023-01-16T19:39:47Z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CB87CBA9EE8C44A791BF235BAA626428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