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62" r:id="rId4"/>
    <p:sldId id="261" r:id="rId5"/>
    <p:sldId id="263" r:id="rId6"/>
    <p:sldId id="259" r:id="rId7"/>
    <p:sldId id="266" r:id="rId8"/>
    <p:sldId id="264" r:id="rId9"/>
    <p:sldId id="265" r:id="rId10"/>
    <p:sldId id="267" r:id="rId11"/>
    <p:sldId id="268" r:id="rId12"/>
    <p:sldId id="260" r:id="rId13"/>
    <p:sldId id="269" r:id="rId14"/>
    <p:sldId id="270" r:id="rId15"/>
    <p:sldId id="272" r:id="rId16"/>
    <p:sldId id="273" r:id="rId17"/>
    <p:sldId id="271" r:id="rId18"/>
    <p:sldId id="274" r:id="rId19"/>
    <p:sldId id="275" r:id="rId20"/>
    <p:sldId id="276" r:id="rId21"/>
    <p:sldId id="277" r:id="rId22"/>
    <p:sldId id="281"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0B996-51E2-4D2F-A46D-24903EC479C7}"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ECA2B-E9D8-48C6-B675-F8E251BD438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0051375-1765-4C2B-85BA-6613C2DF91CE}"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FAB5E03-0946-4A06-9B44-7BA0DFE5D23A}"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99018B6F-91D8-4A7C-9730-6A3CA7E63702}"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B825114-4FBA-42FA-9EBE-13DFA66F492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7ECC3839-A7A4-451C-B16A-C0E7A5598C66}"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BED689D-25E3-4D89-938F-064860BEA4C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6C107CB-A9A7-4444-BDFF-7CC3E53227F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856A1CD-0C9D-4174-9B1E-56E36FED2A5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5AD18242-3597-4F11-9B12-2743424973DB}"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78067EA-E384-408B-A27E-482888055294}"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6322BAE5-73A3-4A77-B6FD-EBB7E0EB28BE}"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CC23B3F-5635-482D-8F05-D133A92A905A}"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4A8FB3B9-7CC1-435B-86A9-B6F404E939A2}"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571DABD-8455-4147-B537-228A55A6C822}"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9BFB627-621F-4C25-BF20-BF7E7B1D0791}"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217F00C-F7E3-4E78-AD06-1E4ABFDAECC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75B0908-B078-49B8-B66D-6B0A7EFA65E1}"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C30DEB9-4B32-4343-9E97-1B25F398A391}"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5B64F465-E67B-4050-8321-B42C946E3D9E}"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45060CC-5460-4042-AECF-0488002AFB86}"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9E794E5B-18AE-4784-BF12-BB5CAB76E0B2}"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a:defRPr/>
            </a:pPr>
            <a:fld id="{7DE813A2-A38D-4870-B90C-F66828A26CF6}"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109537" y="1235412"/>
            <a:ext cx="8880476"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4400" b="1" dirty="0">
                <a:solidFill>
                  <a:srgbClr val="C00000"/>
                </a:solidFill>
              </a:rPr>
              <a:t>Unit 8 </a:t>
            </a:r>
            <a:r>
              <a:rPr lang="en-US" altLang="zh-CN" sz="4400" b="1" dirty="0" smtClean="0">
                <a:solidFill>
                  <a:srgbClr val="C00000"/>
                </a:solidFill>
              </a:rPr>
              <a:t> </a:t>
            </a:r>
            <a:r>
              <a:rPr lang="en-US" altLang="zh-CN" sz="4400" b="1" dirty="0">
                <a:latin typeface="Arial" panose="020B0604020202020204" pitchFamily="34" charset="0"/>
              </a:rPr>
              <a:t>Have you read Treasure Island yet? </a:t>
            </a:r>
          </a:p>
        </p:txBody>
      </p:sp>
      <p:sp>
        <p:nvSpPr>
          <p:cNvPr id="2051" name="Rectangle 1"/>
          <p:cNvSpPr>
            <a:spLocks noChangeArrowheads="1"/>
          </p:cNvSpPr>
          <p:nvPr/>
        </p:nvSpPr>
        <p:spPr bwMode="auto">
          <a:xfrm>
            <a:off x="257175" y="3357563"/>
            <a:ext cx="8732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altLang="en-US" sz="3200" b="1" dirty="0">
                <a:latin typeface="Arial" panose="020B0604020202020204" pitchFamily="34" charset="0"/>
              </a:rPr>
              <a:t> </a:t>
            </a:r>
            <a:r>
              <a:rPr lang="zh-CN" altLang="zh-CN" sz="3200" b="1" dirty="0" smtClean="0">
                <a:latin typeface="Arial" panose="020B0604020202020204" pitchFamily="34" charset="0"/>
              </a:rPr>
              <a:t>Section </a:t>
            </a:r>
            <a:r>
              <a:rPr lang="zh-CN" altLang="zh-CN" sz="3200" b="1" dirty="0">
                <a:latin typeface="Arial" panose="020B0604020202020204" pitchFamily="34" charset="0"/>
              </a:rPr>
              <a:t>B 2a -Self </a:t>
            </a:r>
            <a:r>
              <a:rPr lang="zh-CN" altLang="zh-CN" sz="3200" b="1" dirty="0" smtClean="0">
                <a:latin typeface="Arial" panose="020B0604020202020204" pitchFamily="34" charset="0"/>
              </a:rPr>
              <a:t>check</a:t>
            </a:r>
            <a:endParaRPr lang="zh-CN" altLang="zh-CN" sz="3200" b="1" dirty="0">
              <a:latin typeface="Arial" panose="020B0604020202020204" pitchFamily="34" charset="0"/>
            </a:endParaRPr>
          </a:p>
        </p:txBody>
      </p:sp>
      <p:sp>
        <p:nvSpPr>
          <p:cNvPr id="7" name="矩形 6"/>
          <p:cNvSpPr/>
          <p:nvPr/>
        </p:nvSpPr>
        <p:spPr>
          <a:xfrm>
            <a:off x="2643645" y="5233645"/>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1"/>
          <p:cNvSpPr txBox="1">
            <a:spLocks noChangeArrowheads="1"/>
          </p:cNvSpPr>
          <p:nvPr/>
        </p:nvSpPr>
        <p:spPr bwMode="auto">
          <a:xfrm>
            <a:off x="1588" y="584200"/>
            <a:ext cx="9140825"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13. Her son _____ coke, but now he ______ milk.</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a:t>
            </a:r>
            <a:r>
              <a:rPr lang="en-US" altLang="zh-CN" sz="3200" dirty="0">
                <a:latin typeface="宋体" panose="02010600030101010101" pitchFamily="2" charset="-122"/>
              </a:rPr>
              <a:t>. used to drink; is used to drinking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used to drinking; drinks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is used to drinking; used to drink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is used to drink; is drinking </a:t>
            </a:r>
          </a:p>
          <a:p>
            <a:pPr eaLnBrk="1" hangingPunct="1"/>
            <a:r>
              <a:rPr lang="en-US" altLang="zh-CN" sz="3200" dirty="0">
                <a:latin typeface="宋体" panose="02010600030101010101" pitchFamily="2" charset="-122"/>
              </a:rPr>
              <a:t>(    ) 14.---A number of volunteers </a:t>
            </a:r>
            <a:r>
              <a:rPr lang="en-US" altLang="zh-CN" sz="3200" dirty="0" smtClean="0">
                <a:latin typeface="宋体" panose="02010600030101010101" pitchFamily="2" charset="-122"/>
              </a:rPr>
              <a:t>______ </a:t>
            </a:r>
            <a:r>
              <a:rPr lang="en-US" altLang="zh-CN" sz="3200" dirty="0">
                <a:latin typeface="宋体" panose="02010600030101010101" pitchFamily="2" charset="-122"/>
              </a:rPr>
              <a:t>willing to work in the countryside.</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t>
            </a:r>
            <a:r>
              <a:rPr lang="en-US" altLang="zh-CN" sz="3200" dirty="0">
                <a:latin typeface="宋体" panose="02010600030101010101" pitchFamily="2" charset="-122"/>
              </a:rPr>
              <a:t>The number of them </a:t>
            </a:r>
            <a:r>
              <a:rPr lang="en-US" altLang="zh-CN" sz="3200" dirty="0" smtClean="0">
                <a:latin typeface="宋体" panose="02010600030101010101" pitchFamily="2" charset="-122"/>
              </a:rPr>
              <a:t>______ </a:t>
            </a:r>
            <a:r>
              <a:rPr lang="en-US" altLang="zh-CN" sz="3200" dirty="0">
                <a:latin typeface="宋体" panose="02010600030101010101" pitchFamily="2" charset="-122"/>
              </a:rPr>
              <a:t>getting larger and larger.</a:t>
            </a:r>
          </a:p>
          <a:p>
            <a:pPr eaLnBrk="1" hangingPunct="1"/>
            <a:r>
              <a:rPr lang="en-US" altLang="zh-CN" sz="3200" dirty="0">
                <a:latin typeface="宋体" panose="02010600030101010101" pitchFamily="2" charset="-122"/>
              </a:rPr>
              <a:t>A. are ; is	    </a:t>
            </a:r>
            <a:r>
              <a:rPr lang="en-US" altLang="zh-CN" sz="3200" dirty="0" smtClean="0">
                <a:latin typeface="宋体" panose="02010600030101010101" pitchFamily="2" charset="-122"/>
              </a:rPr>
              <a:t>B</a:t>
            </a:r>
            <a:r>
              <a:rPr lang="en-US" altLang="zh-CN" sz="3200" dirty="0">
                <a:latin typeface="宋体" panose="02010600030101010101" pitchFamily="2" charset="-122"/>
              </a:rPr>
              <a:t>. are ; are	</a:t>
            </a:r>
          </a:p>
          <a:p>
            <a:pPr eaLnBrk="1" hangingPunct="1"/>
            <a:r>
              <a:rPr lang="en-US" altLang="zh-CN" sz="3200" dirty="0">
                <a:latin typeface="宋体" panose="02010600030101010101" pitchFamily="2" charset="-122"/>
              </a:rPr>
              <a:t>C. is ; are	    </a:t>
            </a:r>
            <a:r>
              <a:rPr lang="en-US" altLang="zh-CN" sz="3200" dirty="0" smtClean="0">
                <a:latin typeface="宋体" panose="02010600030101010101" pitchFamily="2" charset="-122"/>
              </a:rPr>
              <a:t>D</a:t>
            </a:r>
            <a:r>
              <a:rPr lang="en-US" altLang="zh-CN" sz="3200" dirty="0">
                <a:latin typeface="宋体" panose="02010600030101010101" pitchFamily="2" charset="-122"/>
              </a:rPr>
              <a:t>. is ; is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58763" y="611188"/>
            <a:ext cx="4873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58763" y="3532188"/>
            <a:ext cx="374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2291" name="文本框 101"/>
          <p:cNvSpPr txBox="1">
            <a:spLocks noChangeArrowheads="1"/>
          </p:cNvSpPr>
          <p:nvPr/>
        </p:nvSpPr>
        <p:spPr bwMode="auto">
          <a:xfrm>
            <a:off x="-26988" y="1028700"/>
            <a:ext cx="9212263"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15. Success </a:t>
            </a:r>
            <a:r>
              <a:rPr lang="en-US" altLang="zh-CN" sz="3200" dirty="0" smtClean="0">
                <a:latin typeface="宋体" panose="02010600030101010101" pitchFamily="2" charset="-122"/>
              </a:rPr>
              <a:t>_____ </a:t>
            </a:r>
            <a:r>
              <a:rPr lang="en-US" altLang="zh-CN" sz="3200" dirty="0">
                <a:latin typeface="宋体" panose="02010600030101010101" pitchFamily="2" charset="-122"/>
              </a:rPr>
              <a:t>those who keep on working.</a:t>
            </a:r>
          </a:p>
          <a:p>
            <a:pPr eaLnBrk="1" hangingPunct="1"/>
            <a:r>
              <a:rPr lang="en-US" altLang="zh-CN" sz="3200" dirty="0">
                <a:latin typeface="宋体" panose="02010600030101010101" pitchFamily="2" charset="-122"/>
              </a:rPr>
              <a:t>A. is	 </a:t>
            </a:r>
            <a:r>
              <a:rPr lang="en-US" altLang="zh-CN" sz="3200" dirty="0" smtClean="0">
                <a:latin typeface="宋体" panose="02010600030101010101" pitchFamily="2" charset="-122"/>
              </a:rPr>
              <a:t>B</a:t>
            </a:r>
            <a:r>
              <a:rPr lang="en-US" altLang="zh-CN" sz="3200" dirty="0">
                <a:latin typeface="宋体" panose="02010600030101010101" pitchFamily="2" charset="-122"/>
              </a:rPr>
              <a:t>. belongs to	</a:t>
            </a:r>
          </a:p>
          <a:p>
            <a:pPr eaLnBrk="1" hangingPunct="1"/>
            <a:r>
              <a:rPr lang="en-US" altLang="zh-CN" sz="3200" dirty="0">
                <a:latin typeface="宋体" panose="02010600030101010101" pitchFamily="2" charset="-122"/>
              </a:rPr>
              <a:t>C. is belong </a:t>
            </a:r>
            <a:r>
              <a:rPr lang="en-US" altLang="zh-CN" sz="3200" dirty="0" smtClean="0">
                <a:latin typeface="宋体" panose="02010600030101010101" pitchFamily="2" charset="-122"/>
              </a:rPr>
              <a:t>to D</a:t>
            </a:r>
            <a:r>
              <a:rPr lang="en-US" altLang="zh-CN" sz="3200" dirty="0">
                <a:latin typeface="宋体" panose="02010600030101010101" pitchFamily="2" charset="-122"/>
              </a:rPr>
              <a:t>. are belong to</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9550" y="1027113"/>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3315" name="文本框 101"/>
          <p:cNvSpPr txBox="1">
            <a:spLocks noChangeArrowheads="1"/>
          </p:cNvSpPr>
          <p:nvPr/>
        </p:nvSpPr>
        <p:spPr bwMode="auto">
          <a:xfrm>
            <a:off x="15875" y="718929"/>
            <a:ext cx="90995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latin typeface="宋体" panose="02010600030101010101" pitchFamily="2" charset="-122"/>
              </a:rPr>
              <a:t>一、单项选择</a:t>
            </a:r>
          </a:p>
          <a:p>
            <a:pPr eaLnBrk="1" hangingPunct="1"/>
            <a:r>
              <a:rPr lang="en-US" altLang="zh-CN" sz="2800" dirty="0">
                <a:latin typeface="宋体" panose="02010600030101010101" pitchFamily="2" charset="-122"/>
              </a:rPr>
              <a:t>(   ) 1. Mr. Wang has taught </a:t>
            </a:r>
            <a:r>
              <a:rPr lang="en-US" altLang="zh-CN" sz="2800" dirty="0" smtClean="0">
                <a:latin typeface="宋体" panose="02010600030101010101" pitchFamily="2" charset="-122"/>
              </a:rPr>
              <a:t>Chinese</a:t>
            </a:r>
            <a:r>
              <a:rPr lang="zh-CN" altLang="en-US" sz="2800" u="sng" dirty="0">
                <a:latin typeface="宋体" panose="02010600030101010101" pitchFamily="2" charset="-122"/>
              </a:rPr>
              <a:t>　</a:t>
            </a:r>
            <a:r>
              <a:rPr lang="en-US" altLang="zh-CN" sz="2800" dirty="0">
                <a:latin typeface="宋体" panose="02010600030101010101" pitchFamily="2" charset="-122"/>
              </a:rPr>
              <a:t>in England for about 2 years. </a:t>
            </a:r>
          </a:p>
          <a:p>
            <a:pPr eaLnBrk="1" hangingPunct="1"/>
            <a:r>
              <a:rPr lang="en-US" altLang="zh-CN" sz="2800" dirty="0">
                <a:latin typeface="宋体" panose="02010600030101010101" pitchFamily="2" charset="-122"/>
              </a:rPr>
              <a:t>A. sand	</a:t>
            </a:r>
            <a:r>
              <a:rPr lang="en-US" altLang="zh-CN" sz="2800" dirty="0" smtClean="0">
                <a:latin typeface="宋体" panose="02010600030101010101" pitchFamily="2" charset="-122"/>
              </a:rPr>
              <a:t>B</a:t>
            </a:r>
            <a:r>
              <a:rPr lang="en-US" altLang="zh-CN" sz="2800" dirty="0">
                <a:latin typeface="宋体" panose="02010600030101010101" pitchFamily="2" charset="-122"/>
              </a:rPr>
              <a:t>. abroad		</a:t>
            </a:r>
          </a:p>
          <a:p>
            <a:pPr eaLnBrk="1" hangingPunct="1"/>
            <a:r>
              <a:rPr lang="en-US" altLang="zh-CN" sz="2800" dirty="0">
                <a:latin typeface="宋体" panose="02010600030101010101" pitchFamily="2" charset="-122"/>
              </a:rPr>
              <a:t>C. island	</a:t>
            </a:r>
            <a:r>
              <a:rPr lang="en-US" altLang="zh-CN" sz="2800" dirty="0" smtClean="0">
                <a:latin typeface="宋体" panose="02010600030101010101" pitchFamily="2" charset="-122"/>
              </a:rPr>
              <a:t>  D</a:t>
            </a:r>
            <a:r>
              <a:rPr lang="en-US" altLang="zh-CN" sz="2800" dirty="0">
                <a:latin typeface="宋体" panose="02010600030101010101" pitchFamily="2" charset="-122"/>
              </a:rPr>
              <a:t>. land</a:t>
            </a:r>
          </a:p>
          <a:p>
            <a:pPr eaLnBrk="1" hangingPunct="1"/>
            <a:r>
              <a:rPr lang="en-US" altLang="zh-CN" sz="2800" dirty="0">
                <a:latin typeface="宋体" panose="02010600030101010101" pitchFamily="2" charset="-122"/>
              </a:rPr>
              <a:t>(   ) 2. </a:t>
            </a:r>
            <a:r>
              <a:rPr lang="en-US" altLang="zh-CN" sz="2800" i="1" dirty="0">
                <a:latin typeface="宋体" panose="02010600030101010101" pitchFamily="2" charset="-122"/>
              </a:rPr>
              <a:t>Liu </a:t>
            </a:r>
            <a:r>
              <a:rPr lang="en-US" altLang="zh-CN" sz="2800" i="1" dirty="0" err="1">
                <a:latin typeface="宋体" panose="02010600030101010101" pitchFamily="2" charset="-122"/>
              </a:rPr>
              <a:t>Huan</a:t>
            </a:r>
            <a:r>
              <a:rPr lang="en-US" altLang="zh-CN" sz="2800" dirty="0">
                <a:latin typeface="宋体" panose="02010600030101010101" pitchFamily="2" charset="-122"/>
              </a:rPr>
              <a:t> is a famous singer, but my friend Anna </a:t>
            </a:r>
            <a:r>
              <a:rPr lang="zh-CN" altLang="en-US" sz="2800" u="sng" dirty="0">
                <a:latin typeface="宋体" panose="02010600030101010101" pitchFamily="2" charset="-122"/>
              </a:rPr>
              <a:t>　　 </a:t>
            </a:r>
            <a:r>
              <a:rPr lang="zh-CN" altLang="en-US" sz="2800" dirty="0">
                <a:latin typeface="宋体" panose="02010600030101010101" pitchFamily="2" charset="-122"/>
              </a:rPr>
              <a:t> </a:t>
            </a:r>
            <a:r>
              <a:rPr lang="en-US" altLang="zh-CN" sz="2800" dirty="0">
                <a:latin typeface="宋体" panose="02010600030101010101" pitchFamily="2" charset="-122"/>
              </a:rPr>
              <a:t>to any of his songs yet. </a:t>
            </a:r>
          </a:p>
          <a:p>
            <a:pPr eaLnBrk="1" hangingPunct="1"/>
            <a:r>
              <a:rPr lang="en-US" altLang="zh-CN" sz="2800" dirty="0">
                <a:latin typeface="宋体" panose="02010600030101010101" pitchFamily="2" charset="-122"/>
              </a:rPr>
              <a:t>A. listen	 	 B. doesn’t listen    </a:t>
            </a:r>
          </a:p>
          <a:p>
            <a:pPr eaLnBrk="1" hangingPunct="1"/>
            <a:r>
              <a:rPr lang="en-US" altLang="zh-CN" sz="2800" dirty="0">
                <a:latin typeface="宋体" panose="02010600030101010101" pitchFamily="2" charset="-122"/>
              </a:rPr>
              <a:t>C. has listened	D. hasn’t listened</a:t>
            </a:r>
          </a:p>
          <a:p>
            <a:pPr eaLnBrk="1" hangingPunct="1"/>
            <a:r>
              <a:rPr lang="en-US" altLang="zh-CN" sz="2800" dirty="0">
                <a:latin typeface="宋体" panose="02010600030101010101" pitchFamily="2" charset="-122"/>
              </a:rPr>
              <a:t>(   ) 3 There are </a:t>
            </a:r>
            <a:r>
              <a:rPr lang="zh-CN" altLang="en-US" sz="2800" u="sng" dirty="0" smtClean="0">
                <a:latin typeface="宋体" panose="02010600030101010101" pitchFamily="2" charset="-122"/>
              </a:rPr>
              <a:t>  </a:t>
            </a:r>
            <a:r>
              <a:rPr lang="zh-CN" altLang="en-US" sz="2800" dirty="0" smtClean="0">
                <a:latin typeface="宋体" panose="02010600030101010101" pitchFamily="2" charset="-122"/>
              </a:rPr>
              <a:t> </a:t>
            </a:r>
            <a:r>
              <a:rPr lang="en-US" altLang="zh-CN" sz="2800" dirty="0">
                <a:latin typeface="宋体" panose="02010600030101010101" pitchFamily="2" charset="-122"/>
              </a:rPr>
              <a:t>soccer fans in the world. </a:t>
            </a:r>
          </a:p>
          <a:p>
            <a:pPr eaLnBrk="1" hangingPunct="1"/>
            <a:r>
              <a:rPr lang="en-US" altLang="zh-CN" sz="2800" dirty="0">
                <a:latin typeface="宋体" panose="02010600030101010101" pitchFamily="2" charset="-122"/>
              </a:rPr>
              <a:t>A. millions of		B. three millions      </a:t>
            </a:r>
          </a:p>
          <a:p>
            <a:pPr eaLnBrk="1" hangingPunct="1"/>
            <a:r>
              <a:rPr lang="en-US" altLang="zh-CN" sz="2800" dirty="0">
                <a:latin typeface="宋体" panose="02010600030101010101" pitchFamily="2" charset="-122"/>
              </a:rPr>
              <a:t>C. million of		D. million	</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200025" y="1082675"/>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63525" y="2843213"/>
            <a:ext cx="4302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5" name="文本框 4"/>
          <p:cNvSpPr txBox="1">
            <a:spLocks noChangeArrowheads="1"/>
          </p:cNvSpPr>
          <p:nvPr/>
        </p:nvSpPr>
        <p:spPr bwMode="auto">
          <a:xfrm>
            <a:off x="338138" y="4524375"/>
            <a:ext cx="4873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101"/>
          <p:cNvSpPr txBox="1">
            <a:spLocks noChangeArrowheads="1"/>
          </p:cNvSpPr>
          <p:nvPr/>
        </p:nvSpPr>
        <p:spPr bwMode="auto">
          <a:xfrm>
            <a:off x="1588" y="787400"/>
            <a:ext cx="90868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4. Ever since then, </a:t>
            </a:r>
            <a:r>
              <a:rPr lang="en-US" altLang="zh-CN" sz="3200" dirty="0" smtClean="0">
                <a:latin typeface="宋体" panose="02010600030101010101" pitchFamily="2" charset="-122"/>
              </a:rPr>
              <a:t>we</a:t>
            </a:r>
            <a:r>
              <a:rPr lang="zh-CN" altLang="en-US" sz="3200" u="sng" dirty="0" smtClean="0">
                <a:latin typeface="宋体" panose="02010600030101010101" pitchFamily="2" charset="-122"/>
              </a:rPr>
              <a:t>   </a:t>
            </a:r>
            <a:r>
              <a:rPr lang="en-US" altLang="zh-CN" sz="3200" dirty="0" smtClean="0">
                <a:latin typeface="宋体" panose="02010600030101010101" pitchFamily="2" charset="-122"/>
              </a:rPr>
              <a:t>good </a:t>
            </a:r>
            <a:r>
              <a:rPr lang="en-US" altLang="zh-CN" sz="3200" dirty="0">
                <a:latin typeface="宋体" panose="02010600030101010101" pitchFamily="2" charset="-122"/>
              </a:rPr>
              <a:t>friends.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a:t>
            </a:r>
            <a:r>
              <a:rPr lang="en-US" altLang="zh-CN" sz="3200" dirty="0">
                <a:latin typeface="宋体" panose="02010600030101010101" pitchFamily="2" charset="-122"/>
              </a:rPr>
              <a:t>. became	</a:t>
            </a:r>
            <a:r>
              <a:rPr lang="en-US" altLang="zh-CN" sz="3200" dirty="0" smtClean="0">
                <a:latin typeface="宋体" panose="02010600030101010101" pitchFamily="2" charset="-122"/>
              </a:rPr>
              <a:t>B</a:t>
            </a:r>
            <a:r>
              <a:rPr lang="en-US" altLang="zh-CN" sz="3200" dirty="0">
                <a:latin typeface="宋体" panose="02010600030101010101" pitchFamily="2" charset="-122"/>
              </a:rPr>
              <a:t>. is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was		</a:t>
            </a:r>
            <a:r>
              <a:rPr lang="en-US" altLang="zh-CN" sz="3200" dirty="0" smtClean="0">
                <a:latin typeface="宋体" panose="02010600030101010101" pitchFamily="2" charset="-122"/>
              </a:rPr>
              <a:t>D</a:t>
            </a:r>
            <a:r>
              <a:rPr lang="en-US" altLang="zh-CN" sz="3200" dirty="0">
                <a:latin typeface="宋体" panose="02010600030101010101" pitchFamily="2" charset="-122"/>
              </a:rPr>
              <a:t>. have been   </a:t>
            </a:r>
          </a:p>
          <a:p>
            <a:pPr eaLnBrk="1" hangingPunct="1"/>
            <a:r>
              <a:rPr lang="en-US" altLang="zh-CN" sz="3200" dirty="0">
                <a:latin typeface="宋体" panose="02010600030101010101" pitchFamily="2" charset="-122"/>
              </a:rPr>
              <a:t>(   ) 5. ---Why are you still here? It's so late.</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t>
            </a:r>
            <a:r>
              <a:rPr lang="en-US" altLang="zh-CN" sz="3200" dirty="0">
                <a:latin typeface="宋体" panose="02010600030101010101" pitchFamily="2" charset="-122"/>
              </a:rPr>
              <a:t>Because I </a:t>
            </a:r>
            <a:r>
              <a:rPr lang="en-US" altLang="zh-CN" sz="3200" u="sng" dirty="0" smtClean="0">
                <a:latin typeface="宋体" panose="02010600030101010101" pitchFamily="2" charset="-122"/>
              </a:rPr>
              <a:t>    </a:t>
            </a:r>
            <a:r>
              <a:rPr lang="en-US" altLang="zh-CN" sz="3200" dirty="0" smtClean="0">
                <a:latin typeface="宋体" panose="02010600030101010101" pitchFamily="2" charset="-122"/>
              </a:rPr>
              <a:t> </a:t>
            </a:r>
            <a:r>
              <a:rPr lang="en-US" altLang="zh-CN" sz="3200" dirty="0">
                <a:latin typeface="宋体" panose="02010600030101010101" pitchFamily="2" charset="-122"/>
              </a:rPr>
              <a:t>my work. Don't worry. It's almost done.</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a:t>
            </a:r>
            <a:r>
              <a:rPr lang="en-US" altLang="zh-CN" sz="3200" dirty="0">
                <a:latin typeface="宋体" panose="02010600030101010101" pitchFamily="2" charset="-122"/>
              </a:rPr>
              <a:t>. wasn't finishing  </a:t>
            </a:r>
            <a:r>
              <a:rPr lang="en-US" altLang="zh-CN" sz="3200" dirty="0" smtClean="0">
                <a:latin typeface="宋体" panose="02010600030101010101" pitchFamily="2" charset="-122"/>
              </a:rPr>
              <a:t>B</a:t>
            </a:r>
            <a:r>
              <a:rPr lang="en-US" altLang="zh-CN" sz="3200" dirty="0">
                <a:latin typeface="宋体" panose="02010600030101010101" pitchFamily="2" charset="-122"/>
              </a:rPr>
              <a:t>. wouldn't finish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haven't finished  </a:t>
            </a:r>
            <a:r>
              <a:rPr lang="en-US" altLang="zh-CN" sz="3200" dirty="0" smtClean="0">
                <a:latin typeface="宋体" panose="02010600030101010101" pitchFamily="2" charset="-122"/>
              </a:rPr>
              <a:t>D</a:t>
            </a:r>
            <a:r>
              <a:rPr lang="en-US" altLang="zh-CN" sz="3200" dirty="0">
                <a:latin typeface="宋体" panose="02010600030101010101" pitchFamily="2" charset="-122"/>
              </a:rPr>
              <a:t>. won't finish</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74625" y="798513"/>
            <a:ext cx="390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03200" y="2260600"/>
            <a:ext cx="34766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101"/>
          <p:cNvSpPr txBox="1">
            <a:spLocks noChangeArrowheads="1"/>
          </p:cNvSpPr>
          <p:nvPr/>
        </p:nvSpPr>
        <p:spPr bwMode="auto">
          <a:xfrm>
            <a:off x="14288" y="611188"/>
            <a:ext cx="909955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二、翻译句子</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小时候，我常常看动画片。</a:t>
            </a:r>
            <a:r>
              <a:rPr lang="en-US" altLang="zh-CN" sz="3200" dirty="0">
                <a:latin typeface="宋体" panose="02010600030101010101" pitchFamily="2" charset="-122"/>
              </a:rPr>
              <a:t>(</a:t>
            </a:r>
            <a:r>
              <a:rPr lang="zh-CN" altLang="en-US" sz="3200" dirty="0">
                <a:latin typeface="宋体" panose="02010600030101010101" pitchFamily="2" charset="-122"/>
              </a:rPr>
              <a:t>但现在不了</a:t>
            </a:r>
            <a:r>
              <a:rPr lang="en-US" altLang="zh-CN" sz="3200" dirty="0">
                <a:latin typeface="宋体" panose="02010600030101010101" pitchFamily="2" charset="-122"/>
              </a:rPr>
              <a:t>)</a:t>
            </a:r>
          </a:p>
          <a:p>
            <a:pPr eaLnBrk="1" hangingPunct="1"/>
            <a:r>
              <a:rPr lang="en-US" altLang="zh-CN" sz="3200" dirty="0">
                <a:latin typeface="宋体" panose="02010600030101010101" pitchFamily="2" charset="-122"/>
              </a:rPr>
              <a:t>___________________________________________________________________________</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她在英国留学时，读了</a:t>
            </a:r>
            <a:r>
              <a:rPr lang="en-US" altLang="zh-CN" sz="3200" dirty="0">
                <a:latin typeface="宋体" panose="02010600030101010101" pitchFamily="2" charset="-122"/>
              </a:rPr>
              <a:t>《</a:t>
            </a:r>
            <a:r>
              <a:rPr lang="zh-CN" altLang="en-US" sz="3200" dirty="0">
                <a:latin typeface="宋体" panose="02010600030101010101" pitchFamily="2" charset="-122"/>
              </a:rPr>
              <a:t>爱丽丝梦游仙境</a:t>
            </a:r>
            <a:r>
              <a:rPr lang="en-US" altLang="zh-CN" sz="3200" dirty="0">
                <a:latin typeface="宋体" panose="02010600030101010101" pitchFamily="2" charset="-122"/>
              </a:rPr>
              <a:t>》</a:t>
            </a:r>
            <a:r>
              <a:rPr lang="zh-CN" altLang="en-US" sz="3200" dirty="0">
                <a:latin typeface="宋体" panose="02010600030101010101" pitchFamily="2" charset="-122"/>
              </a:rPr>
              <a:t>。</a:t>
            </a:r>
          </a:p>
          <a:p>
            <a:pPr eaLnBrk="1" hangingPunct="1"/>
            <a:r>
              <a:rPr lang="en-US" altLang="zh-CN" sz="3200" dirty="0">
                <a:latin typeface="宋体" panose="02010600030101010101" pitchFamily="2" charset="-122"/>
              </a:rPr>
              <a:t>___________________________________________________________________________</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然而， 乡村音乐把我们带回人 “美好旧时代”。 </a:t>
            </a:r>
          </a:p>
          <a:p>
            <a:pPr eaLnBrk="1" hangingPunct="1"/>
            <a:r>
              <a:rPr lang="en-US" altLang="zh-CN" sz="3200" dirty="0">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17525" y="1574800"/>
            <a:ext cx="759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 used to watch cartoons when I was young. </a:t>
            </a:r>
          </a:p>
        </p:txBody>
      </p:sp>
      <p:sp>
        <p:nvSpPr>
          <p:cNvPr id="4" name="文本框 3"/>
          <p:cNvSpPr txBox="1">
            <a:spLocks noChangeArrowheads="1"/>
          </p:cNvSpPr>
          <p:nvPr/>
        </p:nvSpPr>
        <p:spPr bwMode="auto">
          <a:xfrm>
            <a:off x="393700" y="3028950"/>
            <a:ext cx="8497888"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She read Alice in Wonderland when she was studying abroad in England.</a:t>
            </a:r>
          </a:p>
        </p:txBody>
      </p:sp>
      <p:sp>
        <p:nvSpPr>
          <p:cNvPr id="5" name="文本框 4"/>
          <p:cNvSpPr txBox="1">
            <a:spLocks noChangeArrowheads="1"/>
          </p:cNvSpPr>
          <p:nvPr/>
        </p:nvSpPr>
        <p:spPr bwMode="auto">
          <a:xfrm>
            <a:off x="503238" y="4921250"/>
            <a:ext cx="833913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However, country music brings us back to the “good old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1"/>
          <p:cNvSpPr txBox="1">
            <a:spLocks noChangeArrowheads="1"/>
          </p:cNvSpPr>
          <p:nvPr/>
        </p:nvSpPr>
        <p:spPr bwMode="auto">
          <a:xfrm>
            <a:off x="-12700" y="854075"/>
            <a:ext cx="91694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考试后，我们迫不及待的想知道答案。</a:t>
            </a:r>
          </a:p>
          <a:p>
            <a:pPr eaLnBrk="1" hangingPunct="1"/>
            <a:r>
              <a:rPr lang="en-US" altLang="zh-CN" sz="3200" dirty="0">
                <a:latin typeface="宋体" panose="02010600030101010101" pitchFamily="2" charset="-122"/>
              </a:rPr>
              <a:t>___________________________________________________________________________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她还没听说过披头士乐队。</a:t>
            </a:r>
          </a:p>
          <a:p>
            <a:pPr eaLnBrk="1" hangingPunct="1"/>
            <a:r>
              <a:rPr lang="en-US" altLang="zh-CN" sz="3200" dirty="0">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22275" y="1365250"/>
            <a:ext cx="829945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can’t wait to learn the keys / answers after the exams.</a:t>
            </a:r>
          </a:p>
        </p:txBody>
      </p:sp>
      <p:sp>
        <p:nvSpPr>
          <p:cNvPr id="4" name="文本框 3"/>
          <p:cNvSpPr txBox="1">
            <a:spLocks noChangeArrowheads="1"/>
          </p:cNvSpPr>
          <p:nvPr/>
        </p:nvSpPr>
        <p:spPr bwMode="auto">
          <a:xfrm>
            <a:off x="339725" y="2768600"/>
            <a:ext cx="76136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She hasn’t heard of The Beatles.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1"/>
          <p:cNvSpPr txBox="1">
            <a:spLocks noChangeArrowheads="1"/>
          </p:cNvSpPr>
          <p:nvPr/>
        </p:nvSpPr>
        <p:spPr bwMode="auto">
          <a:xfrm>
            <a:off x="44450" y="614363"/>
            <a:ext cx="90852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三、读写综合</a:t>
            </a:r>
          </a:p>
          <a:p>
            <a:pPr eaLnBrk="1" hangingPunct="1"/>
            <a:r>
              <a:rPr lang="en-US" altLang="zh-CN" sz="3200" dirty="0">
                <a:latin typeface="宋体" panose="02010600030101010101" pitchFamily="2" charset="-122"/>
              </a:rPr>
              <a:t>A</a:t>
            </a:r>
            <a:r>
              <a:rPr lang="zh-CN" altLang="en-US" sz="3200" dirty="0">
                <a:latin typeface="宋体" panose="02010600030101010101" pitchFamily="2" charset="-122"/>
              </a:rPr>
              <a:t>、信息归纳</a:t>
            </a:r>
          </a:p>
        </p:txBody>
      </p:sp>
      <p:sp>
        <p:nvSpPr>
          <p:cNvPr id="17412" name="文本框 4"/>
          <p:cNvSpPr txBox="1">
            <a:spLocks noChangeArrowheads="1"/>
          </p:cNvSpPr>
          <p:nvPr/>
        </p:nvSpPr>
        <p:spPr bwMode="auto">
          <a:xfrm>
            <a:off x="15875" y="1835150"/>
            <a:ext cx="912812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000000"/>
                </a:solidFill>
                <a:latin typeface="宋体" panose="02010600030101010101" pitchFamily="2" charset="-122"/>
              </a:rPr>
              <a:t>  </a:t>
            </a:r>
            <a:r>
              <a:rPr lang="en-US" altLang="zh-CN" sz="2800" dirty="0">
                <a:latin typeface="宋体" panose="02010600030101010101" pitchFamily="2" charset="-122"/>
              </a:rPr>
              <a:t>Have you ever read a book</a:t>
            </a:r>
            <a:r>
              <a:rPr lang="en-US" altLang="zh-CN" sz="2800" i="1" dirty="0">
                <a:latin typeface="宋体" panose="02010600030101010101" pitchFamily="2" charset="-122"/>
              </a:rPr>
              <a:t> </a:t>
            </a:r>
            <a:r>
              <a:rPr lang="en-US" altLang="zh-CN" sz="2800" dirty="0">
                <a:latin typeface="宋体" panose="02010600030101010101" pitchFamily="2" charset="-122"/>
              </a:rPr>
              <a:t>called</a:t>
            </a:r>
            <a:r>
              <a:rPr lang="en-US" altLang="zh-CN" sz="2800" i="1" dirty="0">
                <a:latin typeface="宋体" panose="02010600030101010101" pitchFamily="2" charset="-122"/>
              </a:rPr>
              <a:t> The Adventures of </a:t>
            </a:r>
            <a:r>
              <a:rPr lang="en-US" altLang="zh-CN" sz="2800" i="1" dirty="0" err="1">
                <a:latin typeface="宋体" panose="02010600030101010101" pitchFamily="2" charset="-122"/>
              </a:rPr>
              <a:t>Tintin</a:t>
            </a:r>
            <a:r>
              <a:rPr lang="en-US" altLang="zh-CN" sz="2800" dirty="0">
                <a:latin typeface="宋体" panose="02010600030101010101" pitchFamily="2" charset="-122"/>
              </a:rPr>
              <a:t>? What do you think of it? Do you like it? As for me, it is my favorite cartoon. It has been popular for more than eighty years, ever since the artist </a:t>
            </a:r>
            <a:r>
              <a:rPr lang="en-US" altLang="zh-CN" sz="2800" dirty="0" err="1">
                <a:latin typeface="宋体" panose="02010600030101010101" pitchFamily="2" charset="-122"/>
              </a:rPr>
              <a:t>Herge</a:t>
            </a:r>
            <a:r>
              <a:rPr lang="en-US" altLang="zh-CN" sz="2800" dirty="0">
                <a:latin typeface="宋体" panose="02010600030101010101" pitchFamily="2" charset="-122"/>
              </a:rPr>
              <a:t> invented it in 1929. Each time when I read it, I feel excited and happy. Do you know the main character of this book? Do you want to know more about this character? Let me tell you something about the main character -- </a:t>
            </a:r>
            <a:r>
              <a:rPr lang="en-US" altLang="zh-CN" sz="2800" dirty="0" err="1">
                <a:latin typeface="宋体" panose="02010600030101010101" pitchFamily="2" charset="-122"/>
              </a:rPr>
              <a:t>Tintin</a:t>
            </a:r>
            <a:r>
              <a:rPr lang="en-US" altLang="zh-CN" sz="2800" dirty="0">
                <a:latin typeface="宋体" panose="02010600030101010101" pitchFamily="2" charset="-122"/>
              </a:rPr>
              <a:t>.</a:t>
            </a:r>
            <a:endParaRPr lang="zh-CN" altLang="en-US" sz="2800" dirty="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1"/>
          <p:cNvSpPr txBox="1">
            <a:spLocks noChangeArrowheads="1"/>
          </p:cNvSpPr>
          <p:nvPr/>
        </p:nvSpPr>
        <p:spPr bwMode="auto">
          <a:xfrm>
            <a:off x="-12700" y="612775"/>
            <a:ext cx="9140825"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a:t>
            </a:r>
            <a:r>
              <a:rPr lang="en-US" altLang="zh-CN" sz="3200" dirty="0">
                <a:latin typeface="宋体" panose="02010600030101010101" pitchFamily="2" charset="-122"/>
              </a:rPr>
              <a:t>Have you ever read a book</a:t>
            </a:r>
            <a:r>
              <a:rPr lang="en-US" altLang="zh-CN" sz="3200" i="1" dirty="0">
                <a:latin typeface="宋体" panose="02010600030101010101" pitchFamily="2" charset="-122"/>
              </a:rPr>
              <a:t> </a:t>
            </a:r>
            <a:r>
              <a:rPr lang="en-US" altLang="zh-CN" sz="3200" dirty="0">
                <a:latin typeface="宋体" panose="02010600030101010101" pitchFamily="2" charset="-122"/>
              </a:rPr>
              <a:t>called</a:t>
            </a:r>
            <a:r>
              <a:rPr lang="en-US" altLang="zh-CN" sz="3200" i="1" dirty="0">
                <a:latin typeface="宋体" panose="02010600030101010101" pitchFamily="2" charset="-122"/>
              </a:rPr>
              <a:t> The Adventures of </a:t>
            </a:r>
            <a:r>
              <a:rPr lang="en-US" altLang="zh-CN" sz="3200" i="1" dirty="0" err="1">
                <a:latin typeface="宋体" panose="02010600030101010101" pitchFamily="2" charset="-122"/>
              </a:rPr>
              <a:t>Tintin</a:t>
            </a:r>
            <a:r>
              <a:rPr lang="en-US" altLang="zh-CN" sz="3200" dirty="0">
                <a:latin typeface="宋体" panose="02010600030101010101" pitchFamily="2" charset="-122"/>
              </a:rPr>
              <a:t>? What do you think of it? Do you like it? As for me, it is my favorite cartoon. It has been popular for more than eighty years, ever since the artist </a:t>
            </a:r>
            <a:r>
              <a:rPr lang="en-US" altLang="zh-CN" sz="3200" dirty="0" err="1">
                <a:latin typeface="宋体" panose="02010600030101010101" pitchFamily="2" charset="-122"/>
              </a:rPr>
              <a:t>Herge</a:t>
            </a:r>
            <a:r>
              <a:rPr lang="en-US" altLang="zh-CN" sz="3200" dirty="0">
                <a:latin typeface="宋体" panose="02010600030101010101" pitchFamily="2" charset="-122"/>
              </a:rPr>
              <a:t> invented it in 1929. Each time when I read it, I feel excited and happy. Do you know the main character of this book? Do you want to know more about this character? Let me tell you something about the main character -- </a:t>
            </a:r>
            <a:r>
              <a:rPr lang="en-US" altLang="zh-CN" sz="3200" dirty="0" err="1">
                <a:latin typeface="宋体" panose="02010600030101010101" pitchFamily="2" charset="-122"/>
              </a:rPr>
              <a:t>Tintin</a:t>
            </a:r>
            <a:r>
              <a:rPr lang="en-US" altLang="zh-CN" sz="3200" dirty="0">
                <a:latin typeface="宋体" panose="02010600030101010101" pitchFamily="2" charset="-122"/>
              </a:rPr>
              <a:t>.</a:t>
            </a:r>
            <a:endParaRPr lang="zh-CN" altLang="en-US" sz="3200" dirty="0">
              <a:latin typeface="宋体" panose="02010600030101010101" pitchFamily="2" charset="-122"/>
            </a:endParaRPr>
          </a:p>
        </p:txBody>
      </p:sp>
      <p:grpSp>
        <p:nvGrpSpPr>
          <p:cNvPr id="18436" name="组合 1073742915"/>
          <p:cNvGrpSpPr/>
          <p:nvPr/>
        </p:nvGrpSpPr>
        <p:grpSpPr bwMode="auto">
          <a:xfrm>
            <a:off x="6397625" y="5222875"/>
            <a:ext cx="2471738" cy="1281113"/>
            <a:chOff x="3546" y="5970"/>
            <a:chExt cx="3970" cy="2060"/>
          </a:xfrm>
        </p:grpSpPr>
        <p:pic>
          <p:nvPicPr>
            <p:cNvPr id="18437" name="图片 8" descr="http://dmimg.5054399.com/allimg/111107/6_111107163619_5.jpg"/>
            <p:cNvPicPr>
              <a:picLocks noChangeAspect="1" noChangeArrowheads="1"/>
            </p:cNvPicPr>
            <p:nvPr/>
          </p:nvPicPr>
          <p:blipFill>
            <a:blip r:embed="rId2" r:link="rId3">
              <a:grayscl/>
              <a:extLst>
                <a:ext uri="{28A0092B-C50C-407E-A947-70E740481C1C}">
                  <a14:useLocalDpi xmlns:a14="http://schemas.microsoft.com/office/drawing/2010/main" val="0"/>
                </a:ext>
              </a:extLst>
            </a:blip>
            <a:srcRect/>
            <a:stretch>
              <a:fillRect/>
            </a:stretch>
          </p:blipFill>
          <p:spPr bwMode="auto">
            <a:xfrm>
              <a:off x="5526" y="5970"/>
              <a:ext cx="1990" cy="206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38" name="图片 7" descr="http://szsb.sznews.com/res/1/1162/2011-11/15/C02/res43_attpic_brief.jpg"/>
            <p:cNvPicPr>
              <a:picLocks noChangeAspect="1" noChangeArrowheads="1"/>
            </p:cNvPicPr>
            <p:nvPr/>
          </p:nvPicPr>
          <p:blipFill>
            <a:blip r:embed="rId4" r:link="rId3">
              <a:grayscl/>
              <a:extLst>
                <a:ext uri="{28A0092B-C50C-407E-A947-70E740481C1C}">
                  <a14:useLocalDpi xmlns:a14="http://schemas.microsoft.com/office/drawing/2010/main" val="0"/>
                </a:ext>
              </a:extLst>
            </a:blip>
            <a:srcRect/>
            <a:stretch>
              <a:fillRect/>
            </a:stretch>
          </p:blipFill>
          <p:spPr bwMode="auto">
            <a:xfrm>
              <a:off x="3546" y="5970"/>
              <a:ext cx="1900" cy="200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101"/>
          <p:cNvSpPr txBox="1">
            <a:spLocks noChangeArrowheads="1"/>
          </p:cNvSpPr>
          <p:nvPr/>
        </p:nvSpPr>
        <p:spPr bwMode="auto">
          <a:xfrm>
            <a:off x="15875" y="573088"/>
            <a:ext cx="9113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000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Information card</a:t>
            </a:r>
          </a:p>
        </p:txBody>
      </p:sp>
      <p:graphicFrame>
        <p:nvGraphicFramePr>
          <p:cNvPr id="2" name="表格 -1"/>
          <p:cNvGraphicFramePr>
            <a:graphicFrameLocks noGrp="1"/>
          </p:cNvGraphicFramePr>
          <p:nvPr/>
        </p:nvGraphicFramePr>
        <p:xfrm>
          <a:off x="152400" y="1060450"/>
          <a:ext cx="8856663" cy="5465449"/>
        </p:xfrm>
        <a:graphic>
          <a:graphicData uri="http://schemas.openxmlformats.org/drawingml/2006/table">
            <a:tbl>
              <a:tblPr/>
              <a:tblGrid>
                <a:gridCol w="4260850">
                  <a:extLst>
                    <a:ext uri="{9D8B030D-6E8A-4147-A177-3AD203B41FA5}">
                      <a16:colId xmlns:a16="http://schemas.microsoft.com/office/drawing/2014/main" val="20000"/>
                    </a:ext>
                  </a:extLst>
                </a:gridCol>
                <a:gridCol w="481013">
                  <a:extLst>
                    <a:ext uri="{9D8B030D-6E8A-4147-A177-3AD203B41FA5}">
                      <a16:colId xmlns:a16="http://schemas.microsoft.com/office/drawing/2014/main" val="20001"/>
                    </a:ext>
                  </a:extLst>
                </a:gridCol>
                <a:gridCol w="4114800">
                  <a:extLst>
                    <a:ext uri="{9D8B030D-6E8A-4147-A177-3AD203B41FA5}">
                      <a16:colId xmlns:a16="http://schemas.microsoft.com/office/drawing/2014/main" val="20002"/>
                    </a:ext>
                  </a:extLst>
                </a:gridCol>
              </a:tblGrid>
              <a:tr h="10763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Name of my favorite cartoon</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The </a:t>
                      </a: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main character </a:t>
                      </a: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of this cartoon</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The year </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when</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Tintin first appeared</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12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The color of Tintin’s hair</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573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The reason that Tintin can win people’s hearts</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a:t>
                      </a: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0" marR="0" marT="0" marB="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文本框 2"/>
          <p:cNvSpPr txBox="1">
            <a:spLocks noChangeArrowheads="1"/>
          </p:cNvSpPr>
          <p:nvPr/>
        </p:nvSpPr>
        <p:spPr bwMode="auto">
          <a:xfrm>
            <a:off x="4979988" y="1042988"/>
            <a:ext cx="3101975"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Adventures of Tintin. </a:t>
            </a:r>
          </a:p>
        </p:txBody>
      </p:sp>
      <p:sp>
        <p:nvSpPr>
          <p:cNvPr id="4" name="文本框 3"/>
          <p:cNvSpPr txBox="1">
            <a:spLocks noChangeArrowheads="1"/>
          </p:cNvSpPr>
          <p:nvPr/>
        </p:nvSpPr>
        <p:spPr bwMode="auto">
          <a:xfrm>
            <a:off x="4953000" y="2171700"/>
            <a:ext cx="2803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Tintin</a:t>
            </a:r>
          </a:p>
        </p:txBody>
      </p:sp>
      <p:sp>
        <p:nvSpPr>
          <p:cNvPr id="5" name="文本框 4"/>
          <p:cNvSpPr txBox="1">
            <a:spLocks noChangeArrowheads="1"/>
          </p:cNvSpPr>
          <p:nvPr/>
        </p:nvSpPr>
        <p:spPr bwMode="auto">
          <a:xfrm>
            <a:off x="4979988" y="5043488"/>
            <a:ext cx="4068762"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He’s always ready to help others who are in trouble.</a:t>
            </a:r>
          </a:p>
        </p:txBody>
      </p:sp>
      <p:sp>
        <p:nvSpPr>
          <p:cNvPr id="6" name="文本框 5"/>
          <p:cNvSpPr txBox="1">
            <a:spLocks noChangeArrowheads="1"/>
          </p:cNvSpPr>
          <p:nvPr/>
        </p:nvSpPr>
        <p:spPr bwMode="auto">
          <a:xfrm>
            <a:off x="5006975" y="3206750"/>
            <a:ext cx="29114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1929</a:t>
            </a:r>
          </a:p>
        </p:txBody>
      </p:sp>
      <p:sp>
        <p:nvSpPr>
          <p:cNvPr id="7" name="文本框 6"/>
          <p:cNvSpPr txBox="1">
            <a:spLocks noChangeArrowheads="1"/>
          </p:cNvSpPr>
          <p:nvPr/>
        </p:nvSpPr>
        <p:spPr bwMode="auto">
          <a:xfrm>
            <a:off x="5089525" y="4267200"/>
            <a:ext cx="3114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01"/>
          <p:cNvSpPr txBox="1">
            <a:spLocks noChangeArrowheads="1"/>
          </p:cNvSpPr>
          <p:nvPr/>
        </p:nvSpPr>
        <p:spPr bwMode="auto">
          <a:xfrm>
            <a:off x="15875" y="611188"/>
            <a:ext cx="91408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B. </a:t>
            </a:r>
            <a:r>
              <a:rPr lang="zh-CN" altLang="en-US" sz="3200" dirty="0">
                <a:latin typeface="宋体" panose="02010600030101010101" pitchFamily="2" charset="-122"/>
              </a:rPr>
              <a:t>书面表达</a:t>
            </a:r>
          </a:p>
          <a:p>
            <a:pPr eaLnBrk="1" hangingPunct="1"/>
            <a:r>
              <a:rPr lang="zh-CN" altLang="en-US" sz="3200" dirty="0">
                <a:latin typeface="宋体" panose="02010600030101010101" pitchFamily="2" charset="-122"/>
              </a:rPr>
              <a:t>假如你是</a:t>
            </a:r>
            <a:r>
              <a:rPr lang="en-US" altLang="zh-CN" sz="3200" dirty="0">
                <a:latin typeface="宋体" panose="02010600030101010101" pitchFamily="2" charset="-122"/>
              </a:rPr>
              <a:t>Lin Dan</a:t>
            </a:r>
            <a:r>
              <a:rPr lang="zh-CN" altLang="en-US" sz="3200" dirty="0">
                <a:latin typeface="宋体" panose="02010600030101010101" pitchFamily="2" charset="-122"/>
              </a:rPr>
              <a:t>。请你用英语写一封</a:t>
            </a:r>
            <a:r>
              <a:rPr lang="en-US" altLang="zh-CN" sz="3200" dirty="0">
                <a:latin typeface="宋体" panose="02010600030101010101" pitchFamily="2" charset="-122"/>
              </a:rPr>
              <a:t>70</a:t>
            </a:r>
            <a:r>
              <a:rPr lang="zh-CN" altLang="en-US" sz="3200" dirty="0">
                <a:latin typeface="宋体" panose="02010600030101010101" pitchFamily="2" charset="-122"/>
              </a:rPr>
              <a:t>字左右的信给你喜欢的作家或歌手，内容包括：</a:t>
            </a:r>
          </a:p>
          <a:p>
            <a:pPr eaLnBrk="1" hangingPunct="1"/>
            <a:r>
              <a:rPr lang="en-US" altLang="zh-CN" sz="3200" dirty="0">
                <a:latin typeface="宋体" panose="02010600030101010101" pitchFamily="2" charset="-122"/>
              </a:rPr>
              <a:t>1.</a:t>
            </a:r>
            <a:r>
              <a:rPr lang="zh-CN" altLang="en-US" sz="3200" dirty="0">
                <a:latin typeface="宋体" panose="02010600030101010101" pitchFamily="2" charset="-122"/>
              </a:rPr>
              <a:t>告诉他／她你对其某一作品的看法。</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简单介绍书中你最感兴趣的人物、情节或思想（三者选一即可）</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其作品对你的影响。</a:t>
            </a:r>
          </a:p>
          <a:p>
            <a:pPr eaLnBrk="1" hangingPunct="1"/>
            <a:r>
              <a:rPr lang="zh-CN" altLang="en-US" sz="3200" dirty="0">
                <a:latin typeface="宋体" panose="02010600030101010101" pitchFamily="2" charset="-122"/>
              </a:rPr>
              <a:t>【写作思路点拨】</a:t>
            </a:r>
          </a:p>
          <a:p>
            <a:pPr eaLnBrk="1" hangingPunct="1"/>
            <a:r>
              <a:rPr lang="zh-CN" altLang="en-US" sz="3200" dirty="0">
                <a:latin typeface="宋体" panose="02010600030101010101" pitchFamily="2" charset="-122"/>
              </a:rPr>
              <a:t>第一步：告诉他／她你对其某一作品的看法。</a:t>
            </a:r>
          </a:p>
          <a:p>
            <a:pPr eaLnBrk="1" hangingPunct="1"/>
            <a:r>
              <a:rPr lang="zh-CN" altLang="en-US" sz="3200" dirty="0">
                <a:latin typeface="宋体" panose="02010600030101010101" pitchFamily="2" charset="-122"/>
              </a:rPr>
              <a:t>参考句型：</a:t>
            </a:r>
          </a:p>
          <a:p>
            <a:pPr eaLnBrk="1" hangingPunct="1"/>
            <a:r>
              <a:rPr lang="en-US" altLang="zh-CN" sz="3200" dirty="0">
                <a:latin typeface="宋体" panose="02010600030101010101" pitchFamily="2" charset="-122"/>
              </a:rPr>
              <a:t>1. I have read </a:t>
            </a:r>
            <a:r>
              <a:rPr lang="en-US" altLang="zh-CN" sz="3200" dirty="0" smtClean="0">
                <a:latin typeface="宋体" panose="02010600030101010101" pitchFamily="2" charset="-122"/>
              </a:rPr>
              <a:t>_____. </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2</a:t>
            </a:r>
            <a:r>
              <a:rPr lang="en-US" altLang="zh-CN" sz="3200" dirty="0">
                <a:latin typeface="宋体" panose="02010600030101010101" pitchFamily="2" charset="-122"/>
              </a:rPr>
              <a:t>. It’s a very successful </a:t>
            </a:r>
            <a:r>
              <a:rPr lang="en-US" altLang="zh-CN" sz="3200" dirty="0" smtClean="0">
                <a:latin typeface="宋体" panose="02010600030101010101" pitchFamily="2" charset="-122"/>
              </a:rPr>
              <a:t>________.</a:t>
            </a:r>
            <a:endParaRPr lang="zh-CN" altLang="en-US" sz="3200" dirty="0">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1"/>
          <p:cNvSpPr txBox="1">
            <a:spLocks noChangeArrowheads="1"/>
          </p:cNvSpPr>
          <p:nvPr/>
        </p:nvSpPr>
        <p:spPr bwMode="auto">
          <a:xfrm>
            <a:off x="14288" y="512763"/>
            <a:ext cx="90995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永远</a:t>
            </a:r>
            <a:r>
              <a:rPr lang="en-US" altLang="zh-CN" sz="3200" dirty="0">
                <a:latin typeface="宋体" panose="02010600030101010101" pitchFamily="2" charset="-122"/>
              </a:rPr>
              <a:t>ad</a:t>
            </a:r>
            <a:r>
              <a:rPr lang="en-US" altLang="zh-CN" sz="3200" i="1" dirty="0">
                <a:latin typeface="宋体" panose="02010600030101010101" pitchFamily="2" charset="-122"/>
              </a:rPr>
              <a:t>v.</a:t>
            </a:r>
            <a:r>
              <a:rPr lang="en-US" altLang="zh-CN" sz="3200" dirty="0">
                <a:latin typeface="宋体" panose="02010600030101010101" pitchFamily="2" charset="-122"/>
              </a:rPr>
              <a:t> _______</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在国外；到国外</a:t>
            </a:r>
            <a:r>
              <a:rPr lang="en-US" altLang="zh-CN" sz="3200" i="1" dirty="0">
                <a:latin typeface="宋体" panose="02010600030101010101" pitchFamily="2" charset="-122"/>
              </a:rPr>
              <a:t>adv</a:t>
            </a:r>
            <a:r>
              <a:rPr lang="en-US" altLang="zh-CN" sz="3200" i="1" dirty="0" smtClean="0">
                <a:latin typeface="宋体" panose="02010600030101010101" pitchFamily="2" charset="-122"/>
              </a:rPr>
              <a:t>.</a:t>
            </a:r>
            <a:r>
              <a:rPr lang="en-US" altLang="zh-CN" sz="3200" dirty="0" smtClean="0">
                <a:latin typeface="宋体" panose="02010600030101010101" pitchFamily="2" charset="-122"/>
              </a:rPr>
              <a:t>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迷；狂热爱好者</a:t>
            </a:r>
            <a:r>
              <a:rPr lang="en-US" altLang="zh-CN" sz="3200" i="1" dirty="0">
                <a:latin typeface="宋体" panose="02010600030101010101" pitchFamily="2" charset="-122"/>
              </a:rPr>
              <a:t>n</a:t>
            </a:r>
            <a:r>
              <a:rPr lang="en-US" altLang="zh-CN" sz="3200" i="1" dirty="0" smtClean="0">
                <a:latin typeface="宋体" panose="02010600030101010101" pitchFamily="2" charset="-122"/>
              </a:rPr>
              <a:t>.</a:t>
            </a:r>
            <a:r>
              <a:rPr lang="en-US" altLang="zh-CN" sz="3200" dirty="0" smtClean="0">
                <a:latin typeface="宋体" panose="02010600030101010101" pitchFamily="2" charset="-122"/>
              </a:rPr>
              <a:t>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南方的</a:t>
            </a:r>
            <a:r>
              <a:rPr lang="en-US" altLang="zh-CN" sz="3200" dirty="0">
                <a:latin typeface="宋体" panose="02010600030101010101" pitchFamily="2" charset="-122"/>
              </a:rPr>
              <a:t>adj</a:t>
            </a:r>
            <a:r>
              <a:rPr lang="en-US" altLang="zh-CN" sz="3200" i="1" dirty="0">
                <a:latin typeface="宋体" panose="02010600030101010101" pitchFamily="2" charset="-122"/>
              </a:rPr>
              <a:t>.</a:t>
            </a:r>
            <a:r>
              <a:rPr lang="en-US" altLang="zh-CN" sz="3200" dirty="0">
                <a:latin typeface="宋体" panose="02010600030101010101" pitchFamily="2" charset="-122"/>
              </a:rPr>
              <a:t> 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现代的；当代的</a:t>
            </a:r>
            <a:r>
              <a:rPr lang="en-US" altLang="zh-CN" sz="3200" dirty="0">
                <a:latin typeface="宋体" panose="02010600030101010101" pitchFamily="2" charset="-122"/>
              </a:rPr>
              <a:t>adj</a:t>
            </a:r>
            <a:r>
              <a:rPr lang="en-US" altLang="zh-CN" sz="3200" i="1" dirty="0">
                <a:latin typeface="宋体" panose="02010600030101010101" pitchFamily="2" charset="-122"/>
              </a:rPr>
              <a:t>.</a:t>
            </a:r>
            <a:r>
              <a:rPr lang="en-US" altLang="zh-CN" sz="3200" dirty="0">
                <a:latin typeface="宋体" panose="02010600030101010101" pitchFamily="2" charset="-122"/>
              </a:rPr>
              <a:t> _______</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成功</a:t>
            </a:r>
            <a:r>
              <a:rPr lang="en-US" altLang="zh-CN" sz="3200" dirty="0">
                <a:latin typeface="宋体" panose="02010600030101010101" pitchFamily="2" charset="-122"/>
              </a:rPr>
              <a:t>n. 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属于；归属 </a:t>
            </a:r>
            <a:r>
              <a:rPr lang="en-US" altLang="zh-CN" sz="3200" dirty="0">
                <a:latin typeface="宋体" panose="02010600030101010101" pitchFamily="2" charset="-122"/>
              </a:rPr>
              <a:t>v.</a:t>
            </a:r>
            <a:r>
              <a:rPr lang="en-US" altLang="zh-CN" sz="3200" i="1" dirty="0">
                <a:latin typeface="宋体" panose="02010600030101010101" pitchFamily="2" charset="-122"/>
              </a:rPr>
              <a:t>.</a:t>
            </a:r>
            <a:r>
              <a:rPr lang="en-US" altLang="zh-CN" sz="3200" dirty="0">
                <a:latin typeface="宋体" panose="02010600030101010101" pitchFamily="2" charset="-122"/>
              </a:rPr>
              <a:t> __________</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笑；笑声 </a:t>
            </a:r>
            <a:r>
              <a:rPr lang="en-US" altLang="zh-CN" sz="3200" i="1" dirty="0">
                <a:latin typeface="宋体" panose="02010600030101010101" pitchFamily="2" charset="-122"/>
              </a:rPr>
              <a:t>n.</a:t>
            </a:r>
            <a:r>
              <a:rPr lang="en-US" altLang="zh-CN" sz="3200" dirty="0">
                <a:latin typeface="宋体" panose="02010600030101010101" pitchFamily="2" charset="-122"/>
              </a:rPr>
              <a:t> </a:t>
            </a:r>
            <a:r>
              <a:rPr lang="en-US" altLang="zh-CN" sz="3200" dirty="0" smtClean="0">
                <a:latin typeface="宋体" panose="02010600030101010101" pitchFamily="2" charset="-122"/>
              </a:rPr>
              <a:t>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美；美丽 </a:t>
            </a:r>
            <a:r>
              <a:rPr lang="en-US" altLang="zh-CN" sz="3200" i="1" dirty="0">
                <a:latin typeface="宋体" panose="02010600030101010101" pitchFamily="2" charset="-122"/>
              </a:rPr>
              <a:t>n.</a:t>
            </a:r>
            <a:r>
              <a:rPr lang="en-US" altLang="zh-CN" sz="3200" dirty="0">
                <a:latin typeface="宋体" panose="02010600030101010101" pitchFamily="2" charset="-122"/>
              </a:rPr>
              <a:t> _________</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唱片；记录 </a:t>
            </a:r>
            <a:r>
              <a:rPr lang="en-US" altLang="zh-CN" sz="3200" i="1" dirty="0">
                <a:latin typeface="宋体" panose="02010600030101010101" pitchFamily="2" charset="-122"/>
              </a:rPr>
              <a:t>n.</a:t>
            </a:r>
            <a:r>
              <a:rPr lang="en-US" altLang="zh-CN" sz="3200" dirty="0">
                <a:latin typeface="宋体" panose="02010600030101010101" pitchFamily="2" charset="-122"/>
              </a:rPr>
              <a:t> </a:t>
            </a:r>
            <a:r>
              <a:rPr lang="zh-CN" altLang="en-US" sz="3200" dirty="0">
                <a:latin typeface="宋体" panose="02010600030101010101" pitchFamily="2" charset="-122"/>
              </a:rPr>
              <a:t>录制</a:t>
            </a:r>
            <a:r>
              <a:rPr lang="en-US" altLang="zh-CN" sz="3200" dirty="0">
                <a:latin typeface="宋体" panose="02010600030101010101" pitchFamily="2" charset="-122"/>
              </a:rPr>
              <a:t>v</a:t>
            </a:r>
            <a:r>
              <a:rPr lang="en-US" altLang="zh-CN" sz="3200" dirty="0" smtClean="0">
                <a:latin typeface="宋体" panose="02010600030101010101" pitchFamily="2" charset="-122"/>
              </a:rPr>
              <a:t>._______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11. </a:t>
            </a:r>
            <a:r>
              <a:rPr lang="zh-CN" altLang="en-US" sz="3200" dirty="0">
                <a:latin typeface="宋体" panose="02010600030101010101" pitchFamily="2" charset="-122"/>
              </a:rPr>
              <a:t>介绍；引见 </a:t>
            </a:r>
            <a:r>
              <a:rPr lang="en-US" altLang="zh-CN" sz="3200" dirty="0">
                <a:latin typeface="宋体" panose="02010600030101010101" pitchFamily="2" charset="-122"/>
              </a:rPr>
              <a:t>v.</a:t>
            </a:r>
            <a:r>
              <a:rPr lang="en-US" altLang="zh-CN" sz="3200" i="1" dirty="0">
                <a:latin typeface="宋体" panose="02010600030101010101" pitchFamily="2" charset="-122"/>
              </a:rPr>
              <a:t>.</a:t>
            </a:r>
            <a:r>
              <a:rPr lang="en-US" altLang="zh-CN" sz="3200" dirty="0">
                <a:latin typeface="宋体" panose="02010600030101010101" pitchFamily="2" charset="-122"/>
              </a:rPr>
              <a:t> _____</a:t>
            </a:r>
            <a:r>
              <a:rPr lang="en-US" altLang="zh-CN" sz="3200" dirty="0">
                <a:latin typeface="宋体" panose="02010600030101010101" pitchFamily="2" charset="-122"/>
                <a:sym typeface="宋体" panose="02010600030101010101" pitchFamily="2" charset="-122"/>
              </a:rPr>
              <a:t>__</a:t>
            </a:r>
            <a:r>
              <a:rPr lang="en-US" altLang="zh-CN" sz="3200" dirty="0">
                <a:latin typeface="宋体" panose="02010600030101010101" pitchFamily="2" charset="-122"/>
              </a:rPr>
              <a:t>_12. </a:t>
            </a:r>
            <a:r>
              <a:rPr lang="zh-CN" altLang="en-US" sz="3200" dirty="0">
                <a:latin typeface="宋体" panose="02010600030101010101" pitchFamily="2" charset="-122"/>
              </a:rPr>
              <a:t>行；排 </a:t>
            </a:r>
            <a:r>
              <a:rPr lang="en-US" altLang="zh-CN" sz="3200" dirty="0">
                <a:latin typeface="宋体" panose="02010600030101010101" pitchFamily="2" charset="-122"/>
              </a:rPr>
              <a:t>n</a:t>
            </a:r>
            <a:r>
              <a:rPr lang="en-US" altLang="zh-CN" sz="3200" i="1" dirty="0">
                <a:latin typeface="宋体" panose="02010600030101010101" pitchFamily="2" charset="-122"/>
              </a:rPr>
              <a:t>. </a:t>
            </a:r>
            <a:r>
              <a:rPr lang="en-US" altLang="zh-CN" sz="3200" dirty="0" smtClean="0">
                <a:latin typeface="宋体" panose="02010600030101010101" pitchFamily="2" charset="-122"/>
              </a:rPr>
              <a:t>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359025" y="944563"/>
            <a:ext cx="17795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forever</a:t>
            </a:r>
          </a:p>
        </p:txBody>
      </p:sp>
      <p:sp>
        <p:nvSpPr>
          <p:cNvPr id="3" name="文本框 2"/>
          <p:cNvSpPr txBox="1">
            <a:spLocks noChangeArrowheads="1"/>
          </p:cNvSpPr>
          <p:nvPr/>
        </p:nvSpPr>
        <p:spPr bwMode="auto">
          <a:xfrm>
            <a:off x="4918075" y="1460500"/>
            <a:ext cx="1473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abroad</a:t>
            </a:r>
          </a:p>
        </p:txBody>
      </p:sp>
      <p:sp>
        <p:nvSpPr>
          <p:cNvPr id="4" name="文本框 3"/>
          <p:cNvSpPr txBox="1">
            <a:spLocks noChangeArrowheads="1"/>
          </p:cNvSpPr>
          <p:nvPr/>
        </p:nvSpPr>
        <p:spPr bwMode="auto">
          <a:xfrm>
            <a:off x="3957638" y="1987550"/>
            <a:ext cx="2117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fan</a:t>
            </a:r>
          </a:p>
        </p:txBody>
      </p:sp>
      <p:sp>
        <p:nvSpPr>
          <p:cNvPr id="5" name="文本框 4"/>
          <p:cNvSpPr txBox="1">
            <a:spLocks noChangeArrowheads="1"/>
          </p:cNvSpPr>
          <p:nvPr/>
        </p:nvSpPr>
        <p:spPr bwMode="auto">
          <a:xfrm>
            <a:off x="2844800" y="2503488"/>
            <a:ext cx="25876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southern</a:t>
            </a:r>
          </a:p>
        </p:txBody>
      </p:sp>
      <p:sp>
        <p:nvSpPr>
          <p:cNvPr id="6" name="文本框 5"/>
          <p:cNvSpPr txBox="1">
            <a:spLocks noChangeArrowheads="1"/>
          </p:cNvSpPr>
          <p:nvPr/>
        </p:nvSpPr>
        <p:spPr bwMode="auto">
          <a:xfrm>
            <a:off x="4179888" y="2921000"/>
            <a:ext cx="1795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modern </a:t>
            </a:r>
          </a:p>
        </p:txBody>
      </p:sp>
      <p:sp>
        <p:nvSpPr>
          <p:cNvPr id="7" name="文本框 6"/>
          <p:cNvSpPr txBox="1">
            <a:spLocks noChangeArrowheads="1"/>
          </p:cNvSpPr>
          <p:nvPr/>
        </p:nvSpPr>
        <p:spPr bwMode="auto">
          <a:xfrm>
            <a:off x="2052638" y="3476625"/>
            <a:ext cx="2085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success</a:t>
            </a:r>
          </a:p>
        </p:txBody>
      </p:sp>
      <p:sp>
        <p:nvSpPr>
          <p:cNvPr id="8" name="文本框 7"/>
          <p:cNvSpPr txBox="1">
            <a:spLocks noChangeArrowheads="1"/>
          </p:cNvSpPr>
          <p:nvPr/>
        </p:nvSpPr>
        <p:spPr bwMode="auto">
          <a:xfrm>
            <a:off x="3663949" y="3863975"/>
            <a:ext cx="1990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belong</a:t>
            </a:r>
          </a:p>
        </p:txBody>
      </p:sp>
      <p:sp>
        <p:nvSpPr>
          <p:cNvPr id="9" name="文本框 8"/>
          <p:cNvSpPr txBox="1">
            <a:spLocks noChangeArrowheads="1"/>
          </p:cNvSpPr>
          <p:nvPr/>
        </p:nvSpPr>
        <p:spPr bwMode="auto">
          <a:xfrm>
            <a:off x="3219450" y="4435475"/>
            <a:ext cx="1768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laughter</a:t>
            </a:r>
          </a:p>
        </p:txBody>
      </p:sp>
      <p:sp>
        <p:nvSpPr>
          <p:cNvPr id="10" name="文本框 9"/>
          <p:cNvSpPr txBox="1">
            <a:spLocks noChangeArrowheads="1"/>
          </p:cNvSpPr>
          <p:nvPr/>
        </p:nvSpPr>
        <p:spPr bwMode="auto">
          <a:xfrm>
            <a:off x="3206750" y="4895850"/>
            <a:ext cx="21558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beauty </a:t>
            </a:r>
          </a:p>
        </p:txBody>
      </p:sp>
      <p:sp>
        <p:nvSpPr>
          <p:cNvPr id="11" name="文本框 10"/>
          <p:cNvSpPr txBox="1">
            <a:spLocks noChangeArrowheads="1"/>
          </p:cNvSpPr>
          <p:nvPr/>
        </p:nvSpPr>
        <p:spPr bwMode="auto">
          <a:xfrm>
            <a:off x="4875212" y="5341938"/>
            <a:ext cx="1558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record</a:t>
            </a:r>
          </a:p>
        </p:txBody>
      </p:sp>
      <p:sp>
        <p:nvSpPr>
          <p:cNvPr id="12" name="文本框 11"/>
          <p:cNvSpPr txBox="1">
            <a:spLocks noChangeArrowheads="1"/>
          </p:cNvSpPr>
          <p:nvPr/>
        </p:nvSpPr>
        <p:spPr bwMode="auto">
          <a:xfrm>
            <a:off x="3735388" y="5883275"/>
            <a:ext cx="1919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introduce</a:t>
            </a:r>
          </a:p>
        </p:txBody>
      </p:sp>
      <p:sp>
        <p:nvSpPr>
          <p:cNvPr id="13" name="文本框 12"/>
          <p:cNvSpPr txBox="1">
            <a:spLocks noChangeArrowheads="1"/>
          </p:cNvSpPr>
          <p:nvPr/>
        </p:nvSpPr>
        <p:spPr bwMode="auto">
          <a:xfrm>
            <a:off x="8045450" y="5899150"/>
            <a:ext cx="11271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line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1"/>
          <p:cNvSpPr txBox="1">
            <a:spLocks noChangeArrowheads="1"/>
          </p:cNvSpPr>
          <p:nvPr/>
        </p:nvSpPr>
        <p:spPr bwMode="auto">
          <a:xfrm>
            <a:off x="1588" y="625475"/>
            <a:ext cx="9140825"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第二步：简单介绍书中你最感兴趣的人物、情节或思想（三者选一即可）</a:t>
            </a:r>
          </a:p>
          <a:p>
            <a:pPr eaLnBrk="1" hangingPunct="1"/>
            <a:r>
              <a:rPr lang="zh-CN" altLang="en-US" sz="3200" dirty="0">
                <a:latin typeface="宋体" panose="02010600030101010101" pitchFamily="2" charset="-122"/>
              </a:rPr>
              <a:t>参考句型：</a:t>
            </a:r>
          </a:p>
          <a:p>
            <a:pPr eaLnBrk="1" hangingPunct="1"/>
            <a:r>
              <a:rPr lang="en-US" altLang="zh-CN" sz="3200" dirty="0">
                <a:latin typeface="宋体" panose="02010600030101010101" pitchFamily="2" charset="-122"/>
              </a:rPr>
              <a:t>1. I like </a:t>
            </a:r>
            <a:r>
              <a:rPr lang="en-US" altLang="zh-CN" sz="3200" dirty="0" smtClean="0">
                <a:latin typeface="宋体" panose="02010600030101010101" pitchFamily="2" charset="-122"/>
              </a:rPr>
              <a:t>_________ </a:t>
            </a:r>
            <a:r>
              <a:rPr lang="en-US" altLang="zh-CN" sz="3200" dirty="0">
                <a:latin typeface="宋体" panose="02010600030101010101" pitchFamily="2" charset="-122"/>
              </a:rPr>
              <a:t>very much because</a:t>
            </a:r>
            <a:r>
              <a:rPr lang="en-US" altLang="zh-CN" sz="3200" dirty="0" smtClean="0">
                <a:latin typeface="宋体" panose="02010600030101010101" pitchFamily="2" charset="-122"/>
              </a:rPr>
              <a:t>_________.</a:t>
            </a:r>
            <a:endParaRPr lang="en-US" altLang="zh-CN" sz="3200" dirty="0">
              <a:latin typeface="宋体" panose="02010600030101010101" pitchFamily="2" charset="-122"/>
            </a:endParaRPr>
          </a:p>
          <a:p>
            <a:pPr eaLnBrk="1" hangingPunct="1"/>
            <a:r>
              <a:rPr lang="zh-CN" altLang="en-US" sz="3200" dirty="0">
                <a:latin typeface="宋体" panose="02010600030101010101" pitchFamily="2" charset="-122"/>
              </a:rPr>
              <a:t>第三步：其作品对你的影响。</a:t>
            </a:r>
          </a:p>
          <a:p>
            <a:pPr eaLnBrk="1" hangingPunct="1"/>
            <a:r>
              <a:rPr lang="zh-CN" altLang="en-US" sz="3200" dirty="0">
                <a:latin typeface="宋体" panose="02010600030101010101" pitchFamily="2" charset="-122"/>
              </a:rPr>
              <a:t>参考句型：</a:t>
            </a:r>
          </a:p>
          <a:p>
            <a:pPr eaLnBrk="1" hangingPunct="1"/>
            <a:r>
              <a:rPr lang="en-US" altLang="zh-CN" sz="3200" dirty="0">
                <a:latin typeface="宋体" panose="02010600030101010101" pitchFamily="2" charset="-122"/>
              </a:rPr>
              <a:t>1. I listen to this song when  ___________. </a:t>
            </a:r>
          </a:p>
          <a:p>
            <a:pPr eaLnBrk="1" hangingPunct="1"/>
            <a:r>
              <a:rPr lang="en-US" altLang="zh-CN" sz="3200" dirty="0">
                <a:latin typeface="宋体" panose="02010600030101010101" pitchFamily="2" charset="-122"/>
              </a:rPr>
              <a:t>2. The book makes me feel________________.</a:t>
            </a:r>
          </a:p>
          <a:p>
            <a:pPr eaLnBrk="1" hangingPunct="1"/>
            <a:r>
              <a:rPr lang="zh-CN" altLang="en-US" sz="3200" dirty="0">
                <a:latin typeface="宋体" panose="02010600030101010101" pitchFamily="2" charset="-122"/>
              </a:rPr>
              <a:t>第四步</a:t>
            </a:r>
            <a:r>
              <a:rPr lang="en-US" altLang="zh-CN" sz="3200" dirty="0">
                <a:latin typeface="宋体" panose="02010600030101010101" pitchFamily="2" charset="-122"/>
              </a:rPr>
              <a:t>: </a:t>
            </a:r>
            <a:r>
              <a:rPr lang="zh-CN" altLang="en-US" sz="3200" dirty="0">
                <a:latin typeface="宋体" panose="02010600030101010101" pitchFamily="2" charset="-122"/>
              </a:rPr>
              <a:t>检查自己的写作。（</a:t>
            </a:r>
            <a:r>
              <a:rPr lang="en-US" altLang="zh-CN" sz="3200" dirty="0">
                <a:latin typeface="宋体" panose="02010600030101010101" pitchFamily="2" charset="-122"/>
              </a:rPr>
              <a:t>1. </a:t>
            </a:r>
            <a:r>
              <a:rPr lang="zh-CN" altLang="en-US" sz="3200" dirty="0">
                <a:latin typeface="宋体" panose="02010600030101010101" pitchFamily="2" charset="-122"/>
              </a:rPr>
              <a:t>要求的</a:t>
            </a:r>
            <a:r>
              <a:rPr lang="en-US" altLang="zh-CN" sz="3200" dirty="0">
                <a:latin typeface="宋体" panose="02010600030101010101" pitchFamily="2" charset="-122"/>
              </a:rPr>
              <a:t>3</a:t>
            </a:r>
            <a:r>
              <a:rPr lang="zh-CN" altLang="en-US" sz="3200" dirty="0">
                <a:latin typeface="宋体" panose="02010600030101010101" pitchFamily="2" charset="-122"/>
              </a:rPr>
              <a:t>个内容都</a:t>
            </a:r>
          </a:p>
          <a:p>
            <a:pPr eaLnBrk="1" hangingPunct="1"/>
            <a:r>
              <a:rPr lang="zh-CN" altLang="en-US" sz="3200" dirty="0">
                <a:latin typeface="宋体" panose="02010600030101010101" pitchFamily="2" charset="-122"/>
              </a:rPr>
              <a:t>写到了吗？</a:t>
            </a:r>
            <a:r>
              <a:rPr lang="en-US" altLang="zh-CN" sz="3200" dirty="0">
                <a:latin typeface="宋体" panose="02010600030101010101" pitchFamily="2" charset="-122"/>
              </a:rPr>
              <a:t>2. </a:t>
            </a:r>
            <a:r>
              <a:rPr lang="zh-CN" altLang="en-US" sz="3200" dirty="0">
                <a:latin typeface="宋体" panose="02010600030101010101" pitchFamily="2" charset="-122"/>
              </a:rPr>
              <a:t>有否语法错误？）</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1"/>
          <p:cNvSpPr txBox="1">
            <a:spLocks noChangeArrowheads="1"/>
          </p:cNvSpPr>
          <p:nvPr/>
        </p:nvSpPr>
        <p:spPr bwMode="auto">
          <a:xfrm>
            <a:off x="0" y="581025"/>
            <a:ext cx="914241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Dear___________,</a:t>
            </a:r>
          </a:p>
          <a:p>
            <a:pPr eaLnBrk="1" hangingPunct="1"/>
            <a:r>
              <a:rPr lang="en-US" altLang="zh-CN" sz="3200">
                <a:latin typeface="宋体" panose="02010600030101010101" pitchFamily="2" charset="-122"/>
              </a:rPr>
              <a:t>It is a great pleasure to write to you. I’m a girl from China.</a:t>
            </a:r>
          </a:p>
          <a:p>
            <a:pPr eaLnBrk="1" hangingPunct="1"/>
            <a:r>
              <a:rPr lang="en-US" altLang="zh-CN" sz="320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US" altLang="zh-CN" sz="3200">
                <a:latin typeface="宋体" panose="02010600030101010101" pitchFamily="2" charset="-122"/>
                <a:sym typeface="宋体" panose="02010600030101010101" pitchFamily="2" charset="-122"/>
              </a:rPr>
              <a:t>_______________________________________________________________________________</a:t>
            </a:r>
            <a:r>
              <a:rPr lang="en-US" altLang="zh-CN" sz="3200">
                <a:latin typeface="宋体" panose="02010600030101010101" pitchFamily="2" charset="-122"/>
              </a:rPr>
              <a:t>___								</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55563" y="2009775"/>
            <a:ext cx="8872537" cy="399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I like reading your Harry Potter books very much. The stories are wonderful. When I read Harry Potter and Philosopher's Stone for the first time, I feel very excited and interested. So I read it again and again. Each time I have different feelings. And the heroes are as old as me; sometimes I imagine I’m one of them. It brings me a new world where I can enjoy the adventure with Harry and his friends. </a:t>
            </a:r>
          </a:p>
        </p:txBody>
      </p:sp>
      <p:sp>
        <p:nvSpPr>
          <p:cNvPr id="4" name="文本框 3"/>
          <p:cNvSpPr txBox="1">
            <a:spLocks noChangeArrowheads="1"/>
          </p:cNvSpPr>
          <p:nvPr/>
        </p:nvSpPr>
        <p:spPr bwMode="auto">
          <a:xfrm>
            <a:off x="1047750" y="549275"/>
            <a:ext cx="30210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Ms. Rowling,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01"/>
          <p:cNvSpPr txBox="1">
            <a:spLocks noChangeArrowheads="1"/>
          </p:cNvSpPr>
          <p:nvPr/>
        </p:nvSpPr>
        <p:spPr bwMode="auto">
          <a:xfrm>
            <a:off x="0" y="822325"/>
            <a:ext cx="914241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_____________________________________________________________________________________________________________________								Yours</a:t>
            </a:r>
            <a:r>
              <a:rPr lang="zh-CN" altLang="en-US" sz="3200" dirty="0">
                <a:latin typeface="宋体" panose="02010600030101010101" pitchFamily="2" charset="-122"/>
              </a:rPr>
              <a:t>，                </a:t>
            </a:r>
          </a:p>
          <a:p>
            <a:pPr eaLnBrk="1" hangingPunct="1"/>
            <a:r>
              <a:rPr lang="zh-CN" altLang="en-US" sz="3200" dirty="0">
                <a:latin typeface="宋体" panose="02010600030101010101" pitchFamily="2" charset="-122"/>
              </a:rPr>
              <a:t>                                </a:t>
            </a:r>
            <a:r>
              <a:rPr lang="zh-CN" altLang="en-US" sz="3200" dirty="0" smtClean="0">
                <a:latin typeface="宋体" panose="02010600030101010101" pitchFamily="2" charset="-122"/>
              </a:rPr>
              <a:t> </a:t>
            </a:r>
            <a:r>
              <a:rPr lang="en-US" altLang="zh-CN" sz="3200" dirty="0">
                <a:latin typeface="宋体" panose="02010600030101010101" pitchFamily="2" charset="-122"/>
              </a:rPr>
              <a:t>Lin Dan</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6988" y="793750"/>
            <a:ext cx="8897937"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I hope I can become as successful as you when I grow up. Thank you for spending time reading my letter.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4099" name="文本框 101"/>
          <p:cNvSpPr txBox="1">
            <a:spLocks noChangeArrowheads="1"/>
          </p:cNvSpPr>
          <p:nvPr/>
        </p:nvSpPr>
        <p:spPr bwMode="auto">
          <a:xfrm>
            <a:off x="441326" y="625475"/>
            <a:ext cx="832643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13. country music ____________   </a:t>
            </a:r>
          </a:p>
          <a:p>
            <a:pPr eaLnBrk="1" hangingPunct="1"/>
            <a:r>
              <a:rPr lang="en-US" altLang="zh-CN" sz="3200" dirty="0">
                <a:latin typeface="宋体" panose="02010600030101010101" pitchFamily="2" charset="-122"/>
              </a:rPr>
              <a:t>14. used to _____________</a:t>
            </a:r>
          </a:p>
          <a:p>
            <a:pPr eaLnBrk="1" hangingPunct="1"/>
            <a:r>
              <a:rPr lang="en-US" altLang="zh-CN" sz="3200" dirty="0">
                <a:latin typeface="宋体" panose="02010600030101010101" pitchFamily="2" charset="-122"/>
              </a:rPr>
              <a:t>15. ever since _________</a:t>
            </a:r>
          </a:p>
          <a:p>
            <a:pPr eaLnBrk="1" hangingPunct="1"/>
            <a:r>
              <a:rPr lang="en-US" altLang="zh-CN" sz="3200" dirty="0">
                <a:latin typeface="宋体" panose="02010600030101010101" pitchFamily="2" charset="-122"/>
              </a:rPr>
              <a:t>16.come to realize ___________</a:t>
            </a:r>
          </a:p>
          <a:p>
            <a:pPr eaLnBrk="1" hangingPunct="1"/>
            <a:r>
              <a:rPr lang="en-US" altLang="zh-CN" sz="3200" dirty="0">
                <a:latin typeface="宋体" panose="02010600030101010101" pitchFamily="2" charset="-122"/>
              </a:rPr>
              <a:t>17. belong to ____________________</a:t>
            </a:r>
          </a:p>
          <a:p>
            <a:pPr eaLnBrk="1" hangingPunct="1"/>
            <a:r>
              <a:rPr lang="en-US" altLang="zh-CN" sz="3200" dirty="0">
                <a:latin typeface="宋体" panose="02010600030101010101" pitchFamily="2" charset="-122"/>
              </a:rPr>
              <a:t>18.trust one another </a:t>
            </a:r>
            <a:r>
              <a:rPr lang="en-US" altLang="zh-CN" sz="3200" dirty="0" smtClean="0">
                <a:latin typeface="宋体" panose="02010600030101010101" pitchFamily="2" charset="-122"/>
              </a:rPr>
              <a:t>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19. study abroad _________________</a:t>
            </a:r>
          </a:p>
          <a:p>
            <a:pPr eaLnBrk="1" hangingPunct="1"/>
            <a:r>
              <a:rPr lang="en-US" altLang="zh-CN" sz="3200" dirty="0">
                <a:latin typeface="宋体" panose="02010600030101010101" pitchFamily="2" charset="-122"/>
              </a:rPr>
              <a:t>20. the number of _____________</a:t>
            </a:r>
          </a:p>
          <a:p>
            <a:pPr eaLnBrk="1" hangingPunct="1"/>
            <a:r>
              <a:rPr lang="en-US" altLang="zh-CN" sz="3200" dirty="0">
                <a:latin typeface="宋体" panose="02010600030101010101" pitchFamily="2" charset="-122"/>
              </a:rPr>
              <a:t>21.introduce the singer to others_______</a:t>
            </a:r>
            <a:r>
              <a:rPr lang="en-US" altLang="zh-CN" sz="3200" dirty="0">
                <a:latin typeface="宋体" panose="02010600030101010101" pitchFamily="2" charset="-122"/>
                <a:sym typeface="宋体" panose="02010600030101010101" pitchFamily="2" charset="-122"/>
              </a:rPr>
              <a:t>___</a:t>
            </a:r>
            <a:r>
              <a:rPr lang="en-US" altLang="zh-CN" sz="3200" dirty="0">
                <a:latin typeface="宋体" panose="02010600030101010101" pitchFamily="2" charset="-122"/>
              </a:rPr>
              <a:t>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368801" y="1069975"/>
            <a:ext cx="2406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乡村音乐</a:t>
            </a:r>
          </a:p>
        </p:txBody>
      </p:sp>
      <p:sp>
        <p:nvSpPr>
          <p:cNvPr id="3" name="文本框 2"/>
          <p:cNvSpPr txBox="1">
            <a:spLocks noChangeArrowheads="1"/>
          </p:cNvSpPr>
          <p:nvPr/>
        </p:nvSpPr>
        <p:spPr bwMode="auto">
          <a:xfrm>
            <a:off x="3132138" y="1584325"/>
            <a:ext cx="2185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习惯于</a:t>
            </a:r>
            <a:r>
              <a:rPr lang="en-US" altLang="zh-CN" sz="3200">
                <a:solidFill>
                  <a:srgbClr val="FF0000"/>
                </a:solidFill>
              </a:rPr>
              <a:t>...</a:t>
            </a:r>
          </a:p>
        </p:txBody>
      </p:sp>
      <p:sp>
        <p:nvSpPr>
          <p:cNvPr id="4" name="文本框 3"/>
          <p:cNvSpPr txBox="1">
            <a:spLocks noChangeArrowheads="1"/>
          </p:cNvSpPr>
          <p:nvPr/>
        </p:nvSpPr>
        <p:spPr bwMode="auto">
          <a:xfrm>
            <a:off x="3673476" y="2114550"/>
            <a:ext cx="238601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曾经</a:t>
            </a:r>
          </a:p>
        </p:txBody>
      </p:sp>
      <p:sp>
        <p:nvSpPr>
          <p:cNvPr id="5" name="文本框 4"/>
          <p:cNvSpPr txBox="1">
            <a:spLocks noChangeArrowheads="1"/>
          </p:cNvSpPr>
          <p:nvPr/>
        </p:nvSpPr>
        <p:spPr bwMode="auto">
          <a:xfrm>
            <a:off x="4743451" y="2571750"/>
            <a:ext cx="22082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恍然</a:t>
            </a:r>
          </a:p>
        </p:txBody>
      </p:sp>
      <p:sp>
        <p:nvSpPr>
          <p:cNvPr id="6" name="文本框 5"/>
          <p:cNvSpPr txBox="1">
            <a:spLocks noChangeArrowheads="1"/>
          </p:cNvSpPr>
          <p:nvPr/>
        </p:nvSpPr>
        <p:spPr bwMode="auto">
          <a:xfrm>
            <a:off x="3813176" y="3044825"/>
            <a:ext cx="2624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属于</a:t>
            </a:r>
          </a:p>
        </p:txBody>
      </p:sp>
      <p:sp>
        <p:nvSpPr>
          <p:cNvPr id="7" name="文本框 6"/>
          <p:cNvSpPr txBox="1">
            <a:spLocks noChangeArrowheads="1"/>
          </p:cNvSpPr>
          <p:nvPr/>
        </p:nvSpPr>
        <p:spPr bwMode="auto">
          <a:xfrm>
            <a:off x="4856163" y="3559175"/>
            <a:ext cx="2324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尝试另一个</a:t>
            </a:r>
          </a:p>
        </p:txBody>
      </p:sp>
      <p:sp>
        <p:nvSpPr>
          <p:cNvPr id="8" name="文本框 7"/>
          <p:cNvSpPr txBox="1">
            <a:spLocks noChangeArrowheads="1"/>
          </p:cNvSpPr>
          <p:nvPr/>
        </p:nvSpPr>
        <p:spPr bwMode="auto">
          <a:xfrm>
            <a:off x="3979863" y="4019550"/>
            <a:ext cx="20081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海外留学</a:t>
            </a:r>
          </a:p>
        </p:txBody>
      </p:sp>
      <p:sp>
        <p:nvSpPr>
          <p:cNvPr id="9" name="文本框 8"/>
          <p:cNvSpPr txBox="1">
            <a:spLocks noChangeArrowheads="1"/>
          </p:cNvSpPr>
          <p:nvPr/>
        </p:nvSpPr>
        <p:spPr bwMode="auto">
          <a:xfrm>
            <a:off x="4229101" y="4521200"/>
            <a:ext cx="27844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t>
            </a:r>
            <a:r>
              <a:rPr lang="zh-CN" altLang="en-US" sz="3200">
                <a:solidFill>
                  <a:srgbClr val="FF0000"/>
                </a:solidFill>
              </a:rPr>
              <a:t>的数量</a:t>
            </a:r>
          </a:p>
        </p:txBody>
      </p:sp>
      <p:sp>
        <p:nvSpPr>
          <p:cNvPr id="10" name="文本框 9"/>
          <p:cNvSpPr txBox="1">
            <a:spLocks noChangeArrowheads="1"/>
          </p:cNvSpPr>
          <p:nvPr/>
        </p:nvSpPr>
        <p:spPr bwMode="auto">
          <a:xfrm>
            <a:off x="1879600" y="5497513"/>
            <a:ext cx="3119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介绍歌手给他人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1"/>
          <p:cNvSpPr txBox="1">
            <a:spLocks noChangeArrowheads="1"/>
          </p:cNvSpPr>
          <p:nvPr/>
        </p:nvSpPr>
        <p:spPr bwMode="auto">
          <a:xfrm>
            <a:off x="15875" y="877888"/>
            <a:ext cx="90868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22. Ever since then, she has been a fan of American country music.</a:t>
            </a:r>
          </a:p>
          <a:p>
            <a:pPr eaLnBrk="1" hangingPunct="1"/>
            <a:r>
              <a:rPr lang="en-US" altLang="zh-CN" sz="3200" dirty="0" smtClean="0">
                <a:latin typeface="宋体" panose="02010600030101010101" pitchFamily="2" charset="-122"/>
              </a:rPr>
              <a:t>_________________________________________</a:t>
            </a:r>
          </a:p>
          <a:p>
            <a:pPr eaLnBrk="1" hangingPunct="1"/>
            <a:r>
              <a:rPr lang="en-US" altLang="zh-CN" sz="3200" dirty="0" smtClean="0">
                <a:latin typeface="宋体" panose="02010600030101010101" pitchFamily="2" charset="-122"/>
              </a:rPr>
              <a:t>23</a:t>
            </a:r>
            <a:r>
              <a:rPr lang="en-US" altLang="zh-CN" sz="3200" dirty="0">
                <a:latin typeface="宋体" panose="02010600030101010101" pitchFamily="2" charset="-122"/>
              </a:rPr>
              <a:t>. It reminds us that the best things in life are free—laughter, friends, family, and the beauty of nature and the countryside.</a:t>
            </a:r>
          </a:p>
          <a:p>
            <a:pPr eaLnBrk="1" hangingPunct="1"/>
            <a:r>
              <a:rPr lang="en-US" altLang="zh-CN" sz="3200" dirty="0">
                <a:latin typeface="宋体" panose="02010600030101010101" pitchFamily="2" charset="-122"/>
              </a:rPr>
              <a:t>_____________________________________________________________________________</a:t>
            </a:r>
            <a:r>
              <a:rPr lang="en-US" altLang="zh-CN" sz="3200" dirty="0">
                <a:latin typeface="宋体" panose="02010600030101010101" pitchFamily="2" charset="-122"/>
                <a:sym typeface="宋体" panose="02010600030101010101" pitchFamily="2" charset="-122"/>
              </a:rPr>
              <a:t>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23875" y="2295525"/>
            <a:ext cx="7970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从那时起，她一直是美国乡村音乐的粉丝。</a:t>
            </a:r>
          </a:p>
        </p:txBody>
      </p:sp>
      <p:sp>
        <p:nvSpPr>
          <p:cNvPr id="3" name="文本框 2"/>
          <p:cNvSpPr txBox="1">
            <a:spLocks noChangeArrowheads="1"/>
          </p:cNvSpPr>
          <p:nvPr/>
        </p:nvSpPr>
        <p:spPr bwMode="auto">
          <a:xfrm>
            <a:off x="273050" y="473894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它提醒我们，生活中最好的东西都是免费的，欢笑，朋友，家人，以及自然和乡村的美景。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101"/>
          <p:cNvSpPr txBox="1">
            <a:spLocks noChangeArrowheads="1"/>
          </p:cNvSpPr>
          <p:nvPr/>
        </p:nvSpPr>
        <p:spPr bwMode="auto">
          <a:xfrm>
            <a:off x="15874" y="966788"/>
            <a:ext cx="929322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24. Sarah hasn’t been to Nashville yet, but it’s her dream to go there one day.</a:t>
            </a:r>
          </a:p>
          <a:p>
            <a:pPr eaLnBrk="1" hangingPunct="1"/>
            <a:r>
              <a:rPr lang="en-US" altLang="zh-CN" sz="3200">
                <a:latin typeface="宋体" panose="02010600030101010101" pitchFamily="2" charset="-122"/>
              </a:rPr>
              <a:t>_________________________________________________________________________________</a:t>
            </a:r>
          </a:p>
          <a:p>
            <a:pPr eaLnBrk="1" hangingPunct="1"/>
            <a:r>
              <a:rPr lang="en-US" altLang="zh-CN" sz="3200">
                <a:latin typeface="宋体" panose="02010600030101010101" pitchFamily="2" charset="-122"/>
              </a:rPr>
              <a:t>25. He has sold more than 120 million records. I hope to see him sing live one day.</a:t>
            </a:r>
          </a:p>
          <a:p>
            <a:pPr eaLnBrk="1" hangingPunct="1"/>
            <a:r>
              <a:rPr lang="en-US" altLang="zh-CN" sz="3200">
                <a:latin typeface="宋体" panose="02010600030101010101" pitchFamily="2" charset="-122"/>
              </a:rPr>
              <a:t>_________________________________________________________________________________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420688" y="1911350"/>
            <a:ext cx="83740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莎拉一直没有去纳什维尔，但它是她的梦想去那里一天。</a:t>
            </a:r>
          </a:p>
        </p:txBody>
      </p:sp>
      <p:sp>
        <p:nvSpPr>
          <p:cNvPr id="3" name="文本框 2"/>
          <p:cNvSpPr txBox="1">
            <a:spLocks noChangeArrowheads="1"/>
          </p:cNvSpPr>
          <p:nvPr/>
        </p:nvSpPr>
        <p:spPr bwMode="auto">
          <a:xfrm>
            <a:off x="300038" y="3876675"/>
            <a:ext cx="8583612"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他已经售出了120多万条唱片。我希望看到他现场演唱的一天。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101"/>
          <p:cNvSpPr txBox="1">
            <a:spLocks noChangeArrowheads="1"/>
          </p:cNvSpPr>
          <p:nvPr/>
        </p:nvSpPr>
        <p:spPr bwMode="auto">
          <a:xfrm>
            <a:off x="-12700" y="584200"/>
            <a:ext cx="9169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一、根据中文意思或首字母提示，用单词的适当形式填空，每空一词。</a:t>
            </a:r>
          </a:p>
          <a:p>
            <a:pPr eaLnBrk="1" hangingPunct="1"/>
            <a:r>
              <a:rPr lang="en-US" altLang="zh-CN" sz="3200" dirty="0">
                <a:latin typeface="宋体" panose="02010600030101010101" pitchFamily="2" charset="-122"/>
              </a:rPr>
              <a:t>1.It’s known to all </a:t>
            </a:r>
            <a:r>
              <a:rPr lang="en-US" altLang="zh-CN" sz="3200" dirty="0" smtClean="0">
                <a:latin typeface="宋体" panose="02010600030101010101" pitchFamily="2" charset="-122"/>
              </a:rPr>
              <a:t>that_________(</a:t>
            </a:r>
            <a:r>
              <a:rPr lang="zh-CN" altLang="en-US" sz="3200" dirty="0">
                <a:latin typeface="宋体" panose="02010600030101010101" pitchFamily="2" charset="-122"/>
              </a:rPr>
              <a:t>笑声</a:t>
            </a:r>
            <a:r>
              <a:rPr lang="en-US" altLang="zh-CN" sz="3200" dirty="0" smtClean="0">
                <a:latin typeface="宋体" panose="02010600030101010101" pitchFamily="2" charset="-122"/>
              </a:rPr>
              <a:t>)is </a:t>
            </a:r>
            <a:r>
              <a:rPr lang="en-US" altLang="zh-CN" sz="3200" dirty="0">
                <a:latin typeface="宋体" panose="02010600030101010101" pitchFamily="2" charset="-122"/>
              </a:rPr>
              <a:t>the best medicine.</a:t>
            </a:r>
          </a:p>
          <a:p>
            <a:pPr eaLnBrk="1" hangingPunct="1"/>
            <a:r>
              <a:rPr lang="en-US" altLang="zh-CN" sz="3200" dirty="0">
                <a:latin typeface="宋体" panose="02010600030101010101" pitchFamily="2" charset="-122"/>
              </a:rPr>
              <a:t>2. Guangdong lies in the </a:t>
            </a:r>
            <a:r>
              <a:rPr lang="en-US" altLang="zh-CN" sz="3200" dirty="0" smtClean="0">
                <a:latin typeface="宋体" panose="02010600030101010101" pitchFamily="2" charset="-122"/>
              </a:rPr>
              <a:t>________ </a:t>
            </a:r>
            <a:r>
              <a:rPr lang="en-US" altLang="zh-CN" sz="3200" dirty="0">
                <a:latin typeface="宋体" panose="02010600030101010101" pitchFamily="2" charset="-122"/>
              </a:rPr>
              <a:t>(</a:t>
            </a:r>
            <a:r>
              <a:rPr lang="zh-CN" altLang="en-US" sz="3200" dirty="0">
                <a:latin typeface="宋体" panose="02010600030101010101" pitchFamily="2" charset="-122"/>
              </a:rPr>
              <a:t>南方的</a:t>
            </a:r>
            <a:r>
              <a:rPr lang="en-US" altLang="zh-CN" sz="3200" dirty="0">
                <a:latin typeface="宋体" panose="02010600030101010101" pitchFamily="2" charset="-122"/>
              </a:rPr>
              <a:t>)  part of China.  </a:t>
            </a:r>
          </a:p>
          <a:p>
            <a:pPr eaLnBrk="1" hangingPunct="1"/>
            <a:r>
              <a:rPr lang="en-US" altLang="zh-CN" sz="3200" dirty="0">
                <a:latin typeface="宋体" panose="02010600030101010101" pitchFamily="2" charset="-122"/>
              </a:rPr>
              <a:t>3. Sarah has studied  </a:t>
            </a:r>
            <a:r>
              <a:rPr lang="en-US" altLang="zh-CN" sz="3200" dirty="0" smtClean="0">
                <a:latin typeface="宋体" panose="02010600030101010101" pitchFamily="2" charset="-122"/>
              </a:rPr>
              <a:t>_______ </a:t>
            </a:r>
            <a:r>
              <a:rPr lang="en-US" altLang="zh-CN" sz="3200" dirty="0">
                <a:latin typeface="宋体" panose="02010600030101010101" pitchFamily="2" charset="-122"/>
              </a:rPr>
              <a:t>(</a:t>
            </a:r>
            <a:r>
              <a:rPr lang="zh-CN" altLang="en-US" sz="3200" dirty="0">
                <a:latin typeface="宋体" panose="02010600030101010101" pitchFamily="2" charset="-122"/>
              </a:rPr>
              <a:t>在国外</a:t>
            </a:r>
            <a:r>
              <a:rPr lang="en-US" altLang="zh-CN" sz="3200" dirty="0">
                <a:latin typeface="宋体" panose="02010600030101010101" pitchFamily="2" charset="-122"/>
              </a:rPr>
              <a:t>) for two years.</a:t>
            </a:r>
          </a:p>
          <a:p>
            <a:pPr eaLnBrk="1" hangingPunct="1"/>
            <a:r>
              <a:rPr lang="en-US" altLang="zh-CN" sz="3200" dirty="0">
                <a:latin typeface="宋体" panose="02010600030101010101" pitchFamily="2" charset="-122"/>
              </a:rPr>
              <a:t>4. As a football f</a:t>
            </a:r>
            <a:r>
              <a:rPr lang="en-US" altLang="zh-CN" sz="3200" dirty="0" smtClean="0">
                <a:latin typeface="宋体" panose="02010600030101010101" pitchFamily="2" charset="-122"/>
              </a:rPr>
              <a:t>______, </a:t>
            </a:r>
            <a:r>
              <a:rPr lang="en-US" altLang="zh-CN" sz="3200" dirty="0">
                <a:latin typeface="宋体" panose="02010600030101010101" pitchFamily="2" charset="-122"/>
              </a:rPr>
              <a:t>are you waiting for the 2018 FIFA World Cup?</a:t>
            </a:r>
          </a:p>
          <a:p>
            <a:pPr eaLnBrk="1" hangingPunct="1"/>
            <a:r>
              <a:rPr lang="en-US" altLang="zh-CN" sz="3200" dirty="0">
                <a:latin typeface="宋体" panose="02010600030101010101" pitchFamily="2" charset="-122"/>
              </a:rPr>
              <a:t>5. I’m sure our friendship will last f </a:t>
            </a:r>
            <a:r>
              <a:rPr lang="en-US" altLang="zh-CN" sz="3200" dirty="0" smtClean="0">
                <a:latin typeface="宋体" panose="02010600030101010101" pitchFamily="2" charset="-122"/>
              </a:rPr>
              <a:t>___________.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105400" y="1543050"/>
            <a:ext cx="1947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laughter</a:t>
            </a:r>
          </a:p>
        </p:txBody>
      </p:sp>
      <p:sp>
        <p:nvSpPr>
          <p:cNvPr id="4" name="文本框 3"/>
          <p:cNvSpPr txBox="1">
            <a:spLocks noChangeArrowheads="1"/>
          </p:cNvSpPr>
          <p:nvPr/>
        </p:nvSpPr>
        <p:spPr bwMode="auto">
          <a:xfrm>
            <a:off x="4989513" y="2530475"/>
            <a:ext cx="1843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southern </a:t>
            </a:r>
          </a:p>
        </p:txBody>
      </p:sp>
      <p:sp>
        <p:nvSpPr>
          <p:cNvPr id="5" name="文本框 4"/>
          <p:cNvSpPr txBox="1">
            <a:spLocks noChangeArrowheads="1"/>
          </p:cNvSpPr>
          <p:nvPr/>
        </p:nvSpPr>
        <p:spPr bwMode="auto">
          <a:xfrm>
            <a:off x="4419600" y="3463925"/>
            <a:ext cx="16764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abroad</a:t>
            </a:r>
          </a:p>
        </p:txBody>
      </p:sp>
      <p:sp>
        <p:nvSpPr>
          <p:cNvPr id="6" name="文本框 5"/>
          <p:cNvSpPr txBox="1">
            <a:spLocks noChangeArrowheads="1"/>
          </p:cNvSpPr>
          <p:nvPr/>
        </p:nvSpPr>
        <p:spPr bwMode="auto">
          <a:xfrm>
            <a:off x="3668713" y="4464050"/>
            <a:ext cx="2178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fan </a:t>
            </a:r>
          </a:p>
        </p:txBody>
      </p:sp>
      <p:sp>
        <p:nvSpPr>
          <p:cNvPr id="7" name="文本框 6"/>
          <p:cNvSpPr txBox="1">
            <a:spLocks noChangeArrowheads="1"/>
          </p:cNvSpPr>
          <p:nvPr/>
        </p:nvSpPr>
        <p:spPr bwMode="auto">
          <a:xfrm>
            <a:off x="635000" y="5911850"/>
            <a:ext cx="2044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101"/>
          <p:cNvSpPr txBox="1">
            <a:spLocks noChangeArrowheads="1"/>
          </p:cNvSpPr>
          <p:nvPr/>
        </p:nvSpPr>
        <p:spPr bwMode="auto">
          <a:xfrm>
            <a:off x="15875" y="901700"/>
            <a:ext cx="9101138"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我过去常常在湖边跑步。</a:t>
            </a:r>
          </a:p>
          <a:p>
            <a:pPr eaLnBrk="1" hangingPunct="1"/>
            <a:r>
              <a:rPr lang="zh-CN" altLang="en-US" sz="3200" dirty="0">
                <a:latin typeface="宋体" panose="02010600030101010101" pitchFamily="2" charset="-122"/>
              </a:rPr>
              <a:t>  </a:t>
            </a:r>
            <a:r>
              <a:rPr lang="en-US" altLang="zh-CN" sz="3200" dirty="0" smtClean="0">
                <a:latin typeface="宋体" panose="02010600030101010101" pitchFamily="2" charset="-122"/>
              </a:rPr>
              <a:t>I _________________ </a:t>
            </a:r>
            <a:r>
              <a:rPr lang="en-US" altLang="zh-CN" sz="3200" dirty="0">
                <a:latin typeface="宋体" panose="02010600030101010101" pitchFamily="2" charset="-122"/>
              </a:rPr>
              <a:t>around the lake.</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他已经制作了两张唱片。</a:t>
            </a:r>
          </a:p>
          <a:p>
            <a:pPr eaLnBrk="1" hangingPunct="1"/>
            <a:r>
              <a:rPr lang="en-US" altLang="zh-CN" sz="3200" dirty="0">
                <a:latin typeface="宋体" panose="02010600030101010101" pitchFamily="2" charset="-122"/>
              </a:rPr>
              <a:t>He </a:t>
            </a:r>
            <a:r>
              <a:rPr lang="en-US" altLang="zh-CN" sz="3200" dirty="0" smtClean="0">
                <a:latin typeface="宋体" panose="02010600030101010101" pitchFamily="2" charset="-122"/>
              </a:rPr>
              <a:t>________________ </a:t>
            </a:r>
            <a:r>
              <a:rPr lang="en-US" altLang="zh-CN" sz="3200" dirty="0">
                <a:latin typeface="宋体" panose="02010600030101010101" pitchFamily="2" charset="-122"/>
              </a:rPr>
              <a:t>two records.</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麦克开始意识到事实上他是多么想念他的家人。</a:t>
            </a:r>
          </a:p>
          <a:p>
            <a:pPr eaLnBrk="1" hangingPunct="1"/>
            <a:r>
              <a:rPr lang="en-US" altLang="zh-CN" sz="3200" dirty="0">
                <a:latin typeface="宋体" panose="02010600030101010101" pitchFamily="2" charset="-122"/>
              </a:rPr>
              <a:t>Mike </a:t>
            </a:r>
            <a:r>
              <a:rPr lang="en-US" altLang="zh-CN" sz="3200" dirty="0" smtClean="0">
                <a:latin typeface="宋体" panose="02010600030101010101" pitchFamily="2" charset="-122"/>
              </a:rPr>
              <a:t>________________</a:t>
            </a:r>
            <a:r>
              <a:rPr lang="en-US" altLang="zh-CN" sz="3200" dirty="0">
                <a:latin typeface="宋体" panose="02010600030101010101" pitchFamily="2" charset="-122"/>
              </a:rPr>
              <a:t>how much he actually 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257300" y="1889125"/>
            <a:ext cx="2641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used to run</a:t>
            </a:r>
          </a:p>
        </p:txBody>
      </p:sp>
      <p:sp>
        <p:nvSpPr>
          <p:cNvPr id="4" name="文本框 3"/>
          <p:cNvSpPr txBox="1">
            <a:spLocks noChangeArrowheads="1"/>
          </p:cNvSpPr>
          <p:nvPr/>
        </p:nvSpPr>
        <p:spPr bwMode="auto">
          <a:xfrm>
            <a:off x="755650" y="2901761"/>
            <a:ext cx="21558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has made </a:t>
            </a:r>
          </a:p>
        </p:txBody>
      </p:sp>
      <p:sp>
        <p:nvSpPr>
          <p:cNvPr id="5" name="文本框 4"/>
          <p:cNvSpPr txBox="1">
            <a:spLocks noChangeArrowheads="1"/>
          </p:cNvSpPr>
          <p:nvPr/>
        </p:nvSpPr>
        <p:spPr bwMode="auto">
          <a:xfrm>
            <a:off x="1073944" y="3762375"/>
            <a:ext cx="3089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came to realize</a:t>
            </a:r>
          </a:p>
        </p:txBody>
      </p:sp>
      <p:sp>
        <p:nvSpPr>
          <p:cNvPr id="6" name="文本框 5"/>
          <p:cNvSpPr txBox="1">
            <a:spLocks noChangeArrowheads="1"/>
          </p:cNvSpPr>
          <p:nvPr/>
        </p:nvSpPr>
        <p:spPr bwMode="auto">
          <a:xfrm>
            <a:off x="79375" y="4279900"/>
            <a:ext cx="3922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missed his family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101"/>
          <p:cNvSpPr txBox="1">
            <a:spLocks noChangeArrowheads="1"/>
          </p:cNvSpPr>
          <p:nvPr/>
        </p:nvSpPr>
        <p:spPr bwMode="auto">
          <a:xfrm>
            <a:off x="-12700" y="777875"/>
            <a:ext cx="9140825"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这光盘是属于爱丽丝的。她是个摇滚迷。</a:t>
            </a:r>
          </a:p>
          <a:p>
            <a:pPr eaLnBrk="1" hangingPunct="1"/>
            <a:r>
              <a:rPr lang="en-US" altLang="zh-CN" sz="3200" dirty="0">
                <a:latin typeface="宋体" panose="02010600030101010101" pitchFamily="2" charset="-122"/>
              </a:rPr>
              <a:t>This CD </a:t>
            </a:r>
            <a:r>
              <a:rPr lang="en-US" altLang="zh-CN" sz="3200" dirty="0" smtClean="0">
                <a:latin typeface="宋体" panose="02010600030101010101" pitchFamily="2" charset="-122"/>
              </a:rPr>
              <a:t>___________</a:t>
            </a:r>
            <a:r>
              <a:rPr lang="en-US" altLang="zh-CN" sz="3200" dirty="0">
                <a:latin typeface="宋体" panose="02010600030101010101" pitchFamily="2" charset="-122"/>
              </a:rPr>
              <a:t>Alice. She is </a:t>
            </a:r>
            <a:r>
              <a:rPr lang="en-US" altLang="zh-CN" sz="3200" dirty="0" smtClean="0">
                <a:latin typeface="宋体" panose="02010600030101010101" pitchFamily="2" charset="-122"/>
              </a:rPr>
              <a:t>_______ rock </a:t>
            </a:r>
            <a:r>
              <a:rPr lang="en-US" altLang="zh-CN" sz="3200" dirty="0">
                <a:latin typeface="宋体" panose="02010600030101010101" pitchFamily="2" charset="-122"/>
              </a:rPr>
              <a:t>music.</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乡村音乐是源于美国南方各州的一种传统音乐。 </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Country </a:t>
            </a:r>
            <a:r>
              <a:rPr lang="en-US" altLang="zh-CN" sz="3200" dirty="0" smtClean="0">
                <a:latin typeface="宋体" panose="02010600030101010101" pitchFamily="2" charset="-122"/>
              </a:rPr>
              <a:t>is ______________________ </a:t>
            </a:r>
            <a:r>
              <a:rPr lang="en-US" altLang="zh-CN" sz="3200" dirty="0">
                <a:latin typeface="宋体" panose="02010600030101010101" pitchFamily="2" charset="-122"/>
              </a:rPr>
              <a:t>from the southern states of America.</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708547" y="1152525"/>
            <a:ext cx="2113756"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belongs to</a:t>
            </a:r>
          </a:p>
        </p:txBody>
      </p:sp>
      <p:sp>
        <p:nvSpPr>
          <p:cNvPr id="4" name="文本框 3"/>
          <p:cNvSpPr txBox="1">
            <a:spLocks noChangeArrowheads="1"/>
          </p:cNvSpPr>
          <p:nvPr/>
        </p:nvSpPr>
        <p:spPr bwMode="auto">
          <a:xfrm>
            <a:off x="6683375" y="1178719"/>
            <a:ext cx="1762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a fan of    </a:t>
            </a:r>
          </a:p>
        </p:txBody>
      </p:sp>
      <p:sp>
        <p:nvSpPr>
          <p:cNvPr id="5" name="文本框 4"/>
          <p:cNvSpPr txBox="1">
            <a:spLocks noChangeArrowheads="1"/>
          </p:cNvSpPr>
          <p:nvPr/>
        </p:nvSpPr>
        <p:spPr bwMode="auto">
          <a:xfrm>
            <a:off x="2765425" y="2724150"/>
            <a:ext cx="4638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a traditional kind of music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10243" name="文本框 101"/>
          <p:cNvSpPr txBox="1">
            <a:spLocks noChangeArrowheads="1"/>
          </p:cNvSpPr>
          <p:nvPr/>
        </p:nvSpPr>
        <p:spPr bwMode="auto">
          <a:xfrm>
            <a:off x="15875" y="600075"/>
            <a:ext cx="91281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11. —</a:t>
            </a:r>
            <a:r>
              <a:rPr lang="zh-CN" altLang="en-US" sz="3200" u="sng" dirty="0">
                <a:latin typeface="宋体" panose="02010600030101010101" pitchFamily="2" charset="-122"/>
              </a:rPr>
              <a:t>　　</a:t>
            </a:r>
            <a:r>
              <a:rPr lang="en-US" altLang="zh-CN" sz="3200" dirty="0">
                <a:latin typeface="宋体" panose="02010600030101010101" pitchFamily="2" charset="-122"/>
              </a:rPr>
              <a:t>Miss Brown</a:t>
            </a:r>
            <a:r>
              <a:rPr lang="zh-CN" altLang="en-US" sz="3200" u="sng" dirty="0">
                <a:latin typeface="宋体" panose="02010600030101010101" pitchFamily="2" charset="-122"/>
              </a:rPr>
              <a:t>　　</a:t>
            </a:r>
            <a:r>
              <a:rPr lang="en-US" altLang="zh-CN" sz="3200" dirty="0">
                <a:latin typeface="宋体" panose="02010600030101010101" pitchFamily="2" charset="-122"/>
              </a:rPr>
              <a:t>out all of her records?   </a:t>
            </a:r>
          </a:p>
          <a:p>
            <a:pPr eaLnBrk="1" hangingPunct="1"/>
            <a:r>
              <a:rPr lang="en-US" altLang="zh-CN" sz="3200" dirty="0" smtClean="0">
                <a:latin typeface="宋体" panose="02010600030101010101" pitchFamily="2" charset="-122"/>
              </a:rPr>
              <a:t>—</a:t>
            </a:r>
            <a:r>
              <a:rPr lang="en-US" altLang="zh-CN" sz="3200" dirty="0">
                <a:latin typeface="宋体" panose="02010600030101010101" pitchFamily="2" charset="-122"/>
              </a:rPr>
              <a:t>No, not yet. </a:t>
            </a:r>
          </a:p>
          <a:p>
            <a:pPr eaLnBrk="1" hangingPunct="1"/>
            <a:r>
              <a:rPr lang="en-US" altLang="zh-CN" sz="3200" dirty="0">
                <a:latin typeface="宋体" panose="02010600030101010101" pitchFamily="2" charset="-122"/>
              </a:rPr>
              <a:t>A. Have; sold		</a:t>
            </a:r>
            <a:r>
              <a:rPr lang="en-US" altLang="zh-CN" sz="3200" dirty="0" smtClean="0">
                <a:latin typeface="宋体" panose="02010600030101010101" pitchFamily="2" charset="-122"/>
              </a:rPr>
              <a:t>B</a:t>
            </a:r>
            <a:r>
              <a:rPr lang="en-US" altLang="zh-CN" sz="3200" dirty="0">
                <a:latin typeface="宋体" panose="02010600030101010101" pitchFamily="2" charset="-122"/>
              </a:rPr>
              <a:t>. Has; sold       </a:t>
            </a:r>
          </a:p>
          <a:p>
            <a:pPr eaLnBrk="1" hangingPunct="1"/>
            <a:r>
              <a:rPr lang="en-US" altLang="zh-CN" sz="3200" dirty="0">
                <a:latin typeface="宋体" panose="02010600030101010101" pitchFamily="2" charset="-122"/>
              </a:rPr>
              <a:t>C. Does; sell		</a:t>
            </a:r>
            <a:r>
              <a:rPr lang="en-US" altLang="zh-CN" sz="3200" dirty="0" smtClean="0">
                <a:latin typeface="宋体" panose="02010600030101010101" pitchFamily="2" charset="-122"/>
              </a:rPr>
              <a:t>D</a:t>
            </a:r>
            <a:r>
              <a:rPr lang="en-US" altLang="zh-CN" sz="3200" dirty="0">
                <a:latin typeface="宋体" panose="02010600030101010101" pitchFamily="2" charset="-122"/>
              </a:rPr>
              <a:t>. Is; sell</a:t>
            </a:r>
          </a:p>
          <a:p>
            <a:pPr eaLnBrk="1" hangingPunct="1"/>
            <a:r>
              <a:rPr lang="en-US" altLang="zh-CN" sz="3200" dirty="0">
                <a:latin typeface="宋体" panose="02010600030101010101" pitchFamily="2" charset="-122"/>
              </a:rPr>
              <a:t>(    ) 12. She works very hard, so she will ____ in ____ the exam.</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succeed; pass    </a:t>
            </a:r>
          </a:p>
          <a:p>
            <a:pPr eaLnBrk="1" hangingPunct="1"/>
            <a:r>
              <a:rPr lang="en-US" altLang="zh-CN" sz="3200" dirty="0" smtClean="0">
                <a:latin typeface="宋体" panose="02010600030101010101" pitchFamily="2" charset="-122"/>
              </a:rPr>
              <a:t>B</a:t>
            </a:r>
            <a:r>
              <a:rPr lang="en-US" altLang="zh-CN" sz="3200" dirty="0">
                <a:latin typeface="宋体" panose="02010600030101010101" pitchFamily="2" charset="-122"/>
              </a:rPr>
              <a:t>. successful; pass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succeed; passing </a:t>
            </a:r>
          </a:p>
          <a:p>
            <a:pPr eaLnBrk="1" hangingPunct="1"/>
            <a:r>
              <a:rPr lang="en-US" altLang="zh-CN" sz="3200" dirty="0" smtClean="0">
                <a:latin typeface="宋体" panose="02010600030101010101" pitchFamily="2" charset="-122"/>
              </a:rPr>
              <a:t>D</a:t>
            </a:r>
            <a:r>
              <a:rPr lang="en-US" altLang="zh-CN" sz="3200" dirty="0">
                <a:latin typeface="宋体" panose="02010600030101010101" pitchFamily="2" charset="-122"/>
              </a:rPr>
              <a:t>. successful; passing</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58763" y="652463"/>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73050" y="3044825"/>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1584</Words>
  <Application>Microsoft Office PowerPoint</Application>
  <PresentationFormat>全屏显示(4:3)</PresentationFormat>
  <Paragraphs>224</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2022-01-21T01:18:38Z</dcterms:created>
  <dcterms:modified xsi:type="dcterms:W3CDTF">2023-01-16T19:39:57Z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15C6EB7A4A6C46D3854FE99889B76293</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