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D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22" y="114"/>
      </p:cViewPr>
      <p:guideLst>
        <p:guide pos="416"/>
        <p:guide pos="7256"/>
        <p:guide orient="horz" pos="648"/>
        <p:guide orient="horz" pos="712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6CD5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6CD5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51410" y="2300042"/>
            <a:ext cx="7136336" cy="2719112"/>
            <a:chOff x="6130370" y="2972786"/>
            <a:chExt cx="5112385" cy="1947938"/>
          </a:xfrm>
        </p:grpSpPr>
        <p:grpSp>
          <p:nvGrpSpPr>
            <p:cNvPr id="5" name="组合 4"/>
            <p:cNvGrpSpPr/>
            <p:nvPr/>
          </p:nvGrpSpPr>
          <p:grpSpPr>
            <a:xfrm>
              <a:off x="6130370" y="3402912"/>
              <a:ext cx="5050148" cy="1517812"/>
              <a:chOff x="-4731767" y="2181977"/>
              <a:chExt cx="5050148" cy="1517812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31767" y="2181977"/>
                <a:ext cx="5050148" cy="932496"/>
                <a:chOff x="-4731767" y="2181977"/>
                <a:chExt cx="5050148" cy="932496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31767" y="2181977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6CD5C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.3   </a:t>
                  </a:r>
                  <a:r>
                    <a:rPr lang="zh-CN" altLang="en-US" sz="5400" b="1" dirty="0">
                      <a:solidFill>
                        <a:srgbClr val="6CD5C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连续进位加法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30370" y="297278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万以内加法和减法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 idx="4294967295"/>
          </p:nvPr>
        </p:nvSpPr>
        <p:spPr>
          <a:xfrm>
            <a:off x="589280" y="1104107"/>
            <a:ext cx="3178175" cy="850900"/>
          </a:xfrm>
        </p:spPr>
        <p:txBody>
          <a:bodyPr/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拓展延伸：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4294967295"/>
          </p:nvPr>
        </p:nvSpPr>
        <p:spPr>
          <a:xfrm>
            <a:off x="660400" y="1797845"/>
            <a:ext cx="10779760" cy="452596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请你根据下面的线段图，编一道数学问题，并解答。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故事书：</a:t>
            </a:r>
          </a:p>
        </p:txBody>
      </p:sp>
      <p:sp>
        <p:nvSpPr>
          <p:cNvPr id="12292" name="标题 1"/>
          <p:cNvSpPr txBox="1"/>
          <p:nvPr/>
        </p:nvSpPr>
        <p:spPr bwMode="auto">
          <a:xfrm>
            <a:off x="660400" y="4196557"/>
            <a:ext cx="20986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科技书：</a:t>
            </a:r>
          </a:p>
        </p:txBody>
      </p:sp>
      <p:grpSp>
        <p:nvGrpSpPr>
          <p:cNvPr id="12293" name="组合 23"/>
          <p:cNvGrpSpPr/>
          <p:nvPr/>
        </p:nvGrpSpPr>
        <p:grpSpPr bwMode="auto">
          <a:xfrm>
            <a:off x="4851718" y="2518569"/>
            <a:ext cx="5826441" cy="3473825"/>
            <a:chOff x="2483767" y="2074044"/>
            <a:chExt cx="5827129" cy="3472288"/>
          </a:xfrm>
        </p:grpSpPr>
        <p:grpSp>
          <p:nvGrpSpPr>
            <p:cNvPr id="12294" name="组合 15"/>
            <p:cNvGrpSpPr/>
            <p:nvPr/>
          </p:nvGrpSpPr>
          <p:grpSpPr bwMode="auto">
            <a:xfrm>
              <a:off x="2483768" y="3068960"/>
              <a:ext cx="4896544" cy="1242416"/>
              <a:chOff x="2483768" y="3068960"/>
              <a:chExt cx="4896544" cy="1242416"/>
            </a:xfrm>
          </p:grpSpPr>
          <p:cxnSp>
            <p:nvCxnSpPr>
              <p:cNvPr id="5" name="直接连接符 4"/>
              <p:cNvCxnSpPr/>
              <p:nvPr/>
            </p:nvCxnSpPr>
            <p:spPr>
              <a:xfrm>
                <a:off x="2483767" y="3284771"/>
                <a:ext cx="338495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2483767" y="4292387"/>
                <a:ext cx="489642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2483767" y="3068967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5851252" y="3068967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483767" y="4076583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5873479" y="4068649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7380195" y="4095625"/>
                <a:ext cx="0" cy="2158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左大括号 18"/>
            <p:cNvSpPr/>
            <p:nvPr/>
          </p:nvSpPr>
          <p:spPr>
            <a:xfrm rot="5400000">
              <a:off x="4019937" y="1166246"/>
              <a:ext cx="295144" cy="3367484"/>
            </a:xfrm>
            <a:prstGeom prst="leftBrace">
              <a:avLst>
                <a:gd name="adj1" fmla="val 7539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6" name="标题 1"/>
            <p:cNvSpPr txBox="1"/>
            <p:nvPr/>
          </p:nvSpPr>
          <p:spPr bwMode="auto">
            <a:xfrm>
              <a:off x="3625552" y="2074044"/>
              <a:ext cx="2098576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173</a:t>
              </a: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本</a:t>
              </a:r>
            </a:p>
          </p:txBody>
        </p:sp>
        <p:sp>
          <p:nvSpPr>
            <p:cNvPr id="22" name="左大括号 21"/>
            <p:cNvSpPr/>
            <p:nvPr/>
          </p:nvSpPr>
          <p:spPr>
            <a:xfrm rot="16200000">
              <a:off x="6518935" y="3740553"/>
              <a:ext cx="215804" cy="1506716"/>
            </a:xfrm>
            <a:prstGeom prst="leftBrace">
              <a:avLst>
                <a:gd name="adj1" fmla="val 75391"/>
                <a:gd name="adj2" fmla="val 5094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8" name="标题 1"/>
            <p:cNvSpPr txBox="1"/>
            <p:nvPr/>
          </p:nvSpPr>
          <p:spPr bwMode="auto">
            <a:xfrm>
              <a:off x="5943049" y="4695432"/>
              <a:ext cx="2367847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比故事书多</a:t>
              </a: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54</a:t>
              </a:r>
              <a:r>
                <a:rPr lang="zh-CN" altLang="en-US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本</a:t>
              </a:r>
            </a:p>
          </p:txBody>
        </p:sp>
      </p:grp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14338"/>
          <p:cNvSpPr>
            <a:spLocks noGrp="1" noChangeArrowheads="1"/>
          </p:cNvSpPr>
          <p:nvPr/>
        </p:nvSpPr>
        <p:spPr bwMode="auto">
          <a:xfrm>
            <a:off x="4390867" y="2876233"/>
            <a:ext cx="3491546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这节课你学会了什么？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万以内加法和减法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0"/>
          <p:cNvSpPr txBox="1">
            <a:spLocks noChangeArrowheads="1"/>
          </p:cNvSpPr>
          <p:nvPr/>
        </p:nvSpPr>
        <p:spPr bwMode="auto">
          <a:xfrm>
            <a:off x="2012156" y="1627139"/>
            <a:ext cx="81676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30+50=            12+18=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50+30=            18+12=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想一想：交换两个加数位置，和（      ）。</a:t>
            </a:r>
          </a:p>
        </p:txBody>
      </p:sp>
      <p:sp>
        <p:nvSpPr>
          <p:cNvPr id="3078" name="文本框 3077"/>
          <p:cNvSpPr txBox="1">
            <a:spLocks noChangeArrowheads="1"/>
          </p:cNvSpPr>
          <p:nvPr/>
        </p:nvSpPr>
        <p:spPr bwMode="auto">
          <a:xfrm>
            <a:off x="3131039" y="189491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3079" name="文本框 3078"/>
          <p:cNvSpPr txBox="1">
            <a:spLocks noChangeArrowheads="1"/>
          </p:cNvSpPr>
          <p:nvPr/>
        </p:nvSpPr>
        <p:spPr bwMode="auto">
          <a:xfrm>
            <a:off x="3131039" y="262435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</a:p>
        </p:txBody>
      </p:sp>
      <p:sp>
        <p:nvSpPr>
          <p:cNvPr id="3080" name="文本框 3079"/>
          <p:cNvSpPr txBox="1">
            <a:spLocks noChangeArrowheads="1"/>
          </p:cNvSpPr>
          <p:nvPr/>
        </p:nvSpPr>
        <p:spPr bwMode="auto">
          <a:xfrm>
            <a:off x="5154684" y="189491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081" name="文本框 3080"/>
          <p:cNvSpPr txBox="1">
            <a:spLocks noChangeArrowheads="1"/>
          </p:cNvSpPr>
          <p:nvPr/>
        </p:nvSpPr>
        <p:spPr bwMode="auto">
          <a:xfrm>
            <a:off x="5154683" y="2612217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082" name="文本框 3081"/>
          <p:cNvSpPr txBox="1">
            <a:spLocks noChangeArrowheads="1"/>
          </p:cNvSpPr>
          <p:nvPr/>
        </p:nvSpPr>
        <p:spPr bwMode="auto">
          <a:xfrm>
            <a:off x="6543205" y="3337188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不变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复习旧知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580013" y="1130300"/>
            <a:ext cx="10858500" cy="441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知识与技能：理解三位数加两三位数连续进位加法的算理，掌握笔算方法，并能正确计算。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过程与方法：通过小组合作探究，经历三位数加两、三位数的连续进位加法的计算方法的形成过程，体验归纳概括的方法与策略。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情感态度与价值观：给学生创设自主探究、合作交流等学习情境，培养学生自主探究的能力，体验班级里和谐的学习氛围。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文本占位符 7170"/>
          <p:cNvSpPr>
            <a:spLocks noGrp="1" noChangeArrowheads="1"/>
          </p:cNvSpPr>
          <p:nvPr>
            <p:ph idx="4294967295"/>
          </p:nvPr>
        </p:nvSpPr>
        <p:spPr>
          <a:xfrm>
            <a:off x="660400" y="1211908"/>
            <a:ext cx="10593754" cy="5103813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掌握三位数连续进位加法的计算方法，并学会验算。（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重点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理解三位数连续进位加法的算理。（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难点</a:t>
            </a: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学习难点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19" y="2481262"/>
            <a:ext cx="8967787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矩形 1"/>
          <p:cNvSpPr>
            <a:spLocks noChangeArrowheads="1"/>
          </p:cNvSpPr>
          <p:nvPr/>
        </p:nvSpPr>
        <p:spPr bwMode="auto">
          <a:xfrm>
            <a:off x="485798" y="1028700"/>
            <a:ext cx="10310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76200"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预习：</a:t>
            </a:r>
            <a:endParaRPr lang="en-US" altLang="zh-CN" sz="20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535609"/>
            <a:ext cx="87360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3081"/>
          <p:cNvSpPr txBox="1">
            <a:spLocks noChangeArrowheads="1"/>
          </p:cNvSpPr>
          <p:nvPr/>
        </p:nvSpPr>
        <p:spPr bwMode="auto">
          <a:xfrm>
            <a:off x="2886660" y="1582698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3081"/>
          <p:cNvSpPr txBox="1">
            <a:spLocks noChangeArrowheads="1"/>
          </p:cNvSpPr>
          <p:nvPr/>
        </p:nvSpPr>
        <p:spPr bwMode="auto">
          <a:xfrm>
            <a:off x="5612249" y="1556186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298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3081"/>
          <p:cNvSpPr txBox="1">
            <a:spLocks noChangeArrowheads="1"/>
          </p:cNvSpPr>
          <p:nvPr/>
        </p:nvSpPr>
        <p:spPr bwMode="auto">
          <a:xfrm>
            <a:off x="3200910" y="1982170"/>
            <a:ext cx="11897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445+298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3081"/>
          <p:cNvSpPr txBox="1">
            <a:spLocks noChangeArrowheads="1"/>
          </p:cNvSpPr>
          <p:nvPr/>
        </p:nvSpPr>
        <p:spPr bwMode="auto">
          <a:xfrm>
            <a:off x="1763346" y="3194312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3081"/>
          <p:cNvSpPr txBox="1">
            <a:spLocks noChangeArrowheads="1"/>
          </p:cNvSpPr>
          <p:nvPr/>
        </p:nvSpPr>
        <p:spPr bwMode="auto">
          <a:xfrm>
            <a:off x="3766707" y="3194312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3081"/>
          <p:cNvSpPr txBox="1">
            <a:spLocks noChangeArrowheads="1"/>
          </p:cNvSpPr>
          <p:nvPr/>
        </p:nvSpPr>
        <p:spPr bwMode="auto">
          <a:xfrm>
            <a:off x="4972046" y="3206200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3081"/>
          <p:cNvSpPr txBox="1">
            <a:spLocks noChangeArrowheads="1"/>
          </p:cNvSpPr>
          <p:nvPr/>
        </p:nvSpPr>
        <p:spPr bwMode="auto">
          <a:xfrm>
            <a:off x="7427993" y="3206200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081"/>
          <p:cNvSpPr txBox="1">
            <a:spLocks noChangeArrowheads="1"/>
          </p:cNvSpPr>
          <p:nvPr/>
        </p:nvSpPr>
        <p:spPr bwMode="auto">
          <a:xfrm>
            <a:off x="3709883" y="3593762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743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3081"/>
          <p:cNvSpPr txBox="1">
            <a:spLocks noChangeArrowheads="1"/>
          </p:cNvSpPr>
          <p:nvPr/>
        </p:nvSpPr>
        <p:spPr bwMode="auto">
          <a:xfrm>
            <a:off x="1274572" y="4752766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4 4 5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3081"/>
          <p:cNvSpPr txBox="1">
            <a:spLocks noChangeArrowheads="1"/>
          </p:cNvSpPr>
          <p:nvPr/>
        </p:nvSpPr>
        <p:spPr bwMode="auto">
          <a:xfrm>
            <a:off x="1264254" y="5251858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2 9 8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3081"/>
          <p:cNvSpPr txBox="1">
            <a:spLocks noChangeArrowheads="1"/>
          </p:cNvSpPr>
          <p:nvPr/>
        </p:nvSpPr>
        <p:spPr bwMode="auto">
          <a:xfrm>
            <a:off x="1235989" y="5648654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7 4 3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3081"/>
          <p:cNvSpPr txBox="1">
            <a:spLocks noChangeArrowheads="1"/>
          </p:cNvSpPr>
          <p:nvPr/>
        </p:nvSpPr>
        <p:spPr bwMode="auto">
          <a:xfrm>
            <a:off x="3546216" y="4230657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3081"/>
          <p:cNvSpPr txBox="1">
            <a:spLocks noChangeArrowheads="1"/>
          </p:cNvSpPr>
          <p:nvPr/>
        </p:nvSpPr>
        <p:spPr bwMode="auto">
          <a:xfrm>
            <a:off x="4486218" y="4247626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3081"/>
          <p:cNvSpPr txBox="1">
            <a:spLocks noChangeArrowheads="1"/>
          </p:cNvSpPr>
          <p:nvPr/>
        </p:nvSpPr>
        <p:spPr bwMode="auto">
          <a:xfrm>
            <a:off x="5349714" y="4230657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3081"/>
          <p:cNvSpPr txBox="1">
            <a:spLocks noChangeArrowheads="1"/>
          </p:cNvSpPr>
          <p:nvPr/>
        </p:nvSpPr>
        <p:spPr bwMode="auto">
          <a:xfrm>
            <a:off x="3650251" y="4582426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3081"/>
          <p:cNvSpPr txBox="1">
            <a:spLocks noChangeArrowheads="1"/>
          </p:cNvSpPr>
          <p:nvPr/>
        </p:nvSpPr>
        <p:spPr bwMode="auto">
          <a:xfrm>
            <a:off x="5591249" y="4582426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3081"/>
          <p:cNvSpPr txBox="1">
            <a:spLocks noChangeArrowheads="1"/>
          </p:cNvSpPr>
          <p:nvPr/>
        </p:nvSpPr>
        <p:spPr bwMode="auto">
          <a:xfrm>
            <a:off x="3481728" y="493419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3081"/>
          <p:cNvSpPr txBox="1">
            <a:spLocks noChangeArrowheads="1"/>
          </p:cNvSpPr>
          <p:nvPr/>
        </p:nvSpPr>
        <p:spPr bwMode="auto">
          <a:xfrm>
            <a:off x="4253981" y="493491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3081"/>
          <p:cNvSpPr txBox="1">
            <a:spLocks noChangeArrowheads="1"/>
          </p:cNvSpPr>
          <p:nvPr/>
        </p:nvSpPr>
        <p:spPr bwMode="auto">
          <a:xfrm>
            <a:off x="5000920" y="493419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3081"/>
          <p:cNvSpPr txBox="1">
            <a:spLocks noChangeArrowheads="1"/>
          </p:cNvSpPr>
          <p:nvPr/>
        </p:nvSpPr>
        <p:spPr bwMode="auto">
          <a:xfrm>
            <a:off x="5656652" y="4951092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3081"/>
          <p:cNvSpPr txBox="1">
            <a:spLocks noChangeArrowheads="1"/>
          </p:cNvSpPr>
          <p:nvPr/>
        </p:nvSpPr>
        <p:spPr bwMode="auto">
          <a:xfrm>
            <a:off x="3893946" y="5311792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3081"/>
          <p:cNvSpPr txBox="1">
            <a:spLocks noChangeArrowheads="1"/>
          </p:cNvSpPr>
          <p:nvPr/>
        </p:nvSpPr>
        <p:spPr bwMode="auto">
          <a:xfrm>
            <a:off x="5845224" y="531781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3081"/>
          <p:cNvSpPr txBox="1">
            <a:spLocks noChangeArrowheads="1"/>
          </p:cNvSpPr>
          <p:nvPr/>
        </p:nvSpPr>
        <p:spPr bwMode="auto">
          <a:xfrm>
            <a:off x="3499143" y="566998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3081"/>
          <p:cNvSpPr txBox="1">
            <a:spLocks noChangeArrowheads="1"/>
          </p:cNvSpPr>
          <p:nvPr/>
        </p:nvSpPr>
        <p:spPr bwMode="auto">
          <a:xfrm>
            <a:off x="4253981" y="566998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3081"/>
          <p:cNvSpPr txBox="1">
            <a:spLocks noChangeArrowheads="1"/>
          </p:cNvSpPr>
          <p:nvPr/>
        </p:nvSpPr>
        <p:spPr bwMode="auto">
          <a:xfrm>
            <a:off x="5000920" y="566998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81"/>
          <p:cNvSpPr txBox="1">
            <a:spLocks noChangeArrowheads="1"/>
          </p:cNvSpPr>
          <p:nvPr/>
        </p:nvSpPr>
        <p:spPr bwMode="auto">
          <a:xfrm>
            <a:off x="5754916" y="5678047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081"/>
          <p:cNvSpPr txBox="1">
            <a:spLocks noChangeArrowheads="1"/>
          </p:cNvSpPr>
          <p:nvPr/>
        </p:nvSpPr>
        <p:spPr bwMode="auto">
          <a:xfrm>
            <a:off x="3977585" y="605116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0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081"/>
          <p:cNvSpPr txBox="1">
            <a:spLocks noChangeArrowheads="1"/>
          </p:cNvSpPr>
          <p:nvPr/>
        </p:nvSpPr>
        <p:spPr bwMode="auto">
          <a:xfrm>
            <a:off x="7728319" y="4182316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445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081"/>
          <p:cNvSpPr txBox="1">
            <a:spLocks noChangeArrowheads="1"/>
          </p:cNvSpPr>
          <p:nvPr/>
        </p:nvSpPr>
        <p:spPr bwMode="auto">
          <a:xfrm>
            <a:off x="8663462" y="4182316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298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081"/>
          <p:cNvSpPr txBox="1">
            <a:spLocks noChangeArrowheads="1"/>
          </p:cNvSpPr>
          <p:nvPr/>
        </p:nvSpPr>
        <p:spPr bwMode="auto">
          <a:xfrm>
            <a:off x="7427993" y="4889728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2 9 8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081"/>
          <p:cNvSpPr txBox="1">
            <a:spLocks noChangeArrowheads="1"/>
          </p:cNvSpPr>
          <p:nvPr/>
        </p:nvSpPr>
        <p:spPr bwMode="auto">
          <a:xfrm>
            <a:off x="7419636" y="5251858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4 4 5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081"/>
          <p:cNvSpPr txBox="1">
            <a:spLocks noChangeArrowheads="1"/>
          </p:cNvSpPr>
          <p:nvPr/>
        </p:nvSpPr>
        <p:spPr bwMode="auto">
          <a:xfrm>
            <a:off x="7419636" y="5640149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7 4 3</a:t>
            </a:r>
            <a:endParaRPr lang="zh-CN" altLang="en-US" sz="20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5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5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5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82625" y="2885707"/>
            <a:ext cx="87137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自测：</a:t>
            </a: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笔算并验算。</a:t>
            </a:r>
            <a:endParaRPr lang="en-US" altLang="zh-CN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256+147=                      925+353=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3081"/>
          <p:cNvSpPr txBox="1">
            <a:spLocks noChangeArrowheads="1"/>
          </p:cNvSpPr>
          <p:nvPr/>
        </p:nvSpPr>
        <p:spPr bwMode="auto">
          <a:xfrm>
            <a:off x="2157730" y="4544407"/>
            <a:ext cx="8867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32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403</a:t>
            </a:r>
            <a:endParaRPr lang="zh-CN" altLang="en-US" sz="32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081"/>
          <p:cNvSpPr txBox="1">
            <a:spLocks noChangeArrowheads="1"/>
          </p:cNvSpPr>
          <p:nvPr/>
        </p:nvSpPr>
        <p:spPr bwMode="auto">
          <a:xfrm>
            <a:off x="5508414" y="4544407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32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1278</a:t>
            </a:r>
            <a:endParaRPr lang="zh-CN" altLang="en-US" sz="32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60400" y="1146931"/>
            <a:ext cx="8736013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ts val="3500"/>
              </a:lnSpc>
              <a:spcBef>
                <a:spcPct val="0"/>
              </a:spcBef>
              <a:buNone/>
            </a:pP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小组交流：</a:t>
            </a:r>
            <a:endParaRPr lang="en-US" altLang="zh-CN" sz="20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笔算笔算三位数加三位数？</a:t>
            </a:r>
          </a:p>
          <a:p>
            <a:pPr>
              <a:lnSpc>
                <a:spcPts val="3500"/>
              </a:lnSpc>
              <a:spcBef>
                <a:spcPct val="0"/>
              </a:spcBef>
              <a:buNone/>
            </a:pPr>
            <a:r>
              <a:rPr lang="en-US" altLang="zh-CN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验算加法时，可以运用什么方法进行验算？</a:t>
            </a:r>
            <a:r>
              <a:rPr lang="en-US" altLang="zh-CN" sz="20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3"/>
          <p:cNvSpPr>
            <a:spLocks noChangeArrowheads="1"/>
          </p:cNvSpPr>
          <p:nvPr/>
        </p:nvSpPr>
        <p:spPr bwMode="auto">
          <a:xfrm>
            <a:off x="660400" y="1251127"/>
            <a:ext cx="14478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探究二：</a:t>
            </a:r>
          </a:p>
        </p:txBody>
      </p:sp>
      <p:grpSp>
        <p:nvGrpSpPr>
          <p:cNvPr id="9219" name="Group 3"/>
          <p:cNvGrpSpPr/>
          <p:nvPr/>
        </p:nvGrpSpPr>
        <p:grpSpPr bwMode="auto">
          <a:xfrm>
            <a:off x="3252741" y="3125364"/>
            <a:ext cx="1835150" cy="1531938"/>
            <a:chOff x="1920" y="580"/>
            <a:chExt cx="1200" cy="965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920" y="1248"/>
              <a:ext cx="1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3" name="Text Box 5"/>
            <p:cNvSpPr txBox="1">
              <a:spLocks noChangeArrowheads="1"/>
            </p:cNvSpPr>
            <p:nvPr/>
          </p:nvSpPr>
          <p:spPr bwMode="auto">
            <a:xfrm>
              <a:off x="2186" y="580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44" name="Rectangle 6"/>
            <p:cNvSpPr>
              <a:spLocks noChangeArrowheads="1"/>
            </p:cNvSpPr>
            <p:nvPr/>
          </p:nvSpPr>
          <p:spPr bwMode="auto">
            <a:xfrm>
              <a:off x="2448" y="624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5" name="Text Box 7"/>
            <p:cNvSpPr txBox="1">
              <a:spLocks noChangeArrowheads="1"/>
            </p:cNvSpPr>
            <p:nvPr/>
          </p:nvSpPr>
          <p:spPr bwMode="auto">
            <a:xfrm>
              <a:off x="2736" y="589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9246" name="Text Box 8"/>
            <p:cNvSpPr txBox="1">
              <a:spLocks noChangeArrowheads="1"/>
            </p:cNvSpPr>
            <p:nvPr/>
          </p:nvSpPr>
          <p:spPr bwMode="auto">
            <a:xfrm>
              <a:off x="2208" y="864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9247" name="Text Box 9"/>
            <p:cNvSpPr txBox="1">
              <a:spLocks noChangeArrowheads="1"/>
            </p:cNvSpPr>
            <p:nvPr/>
          </p:nvSpPr>
          <p:spPr bwMode="auto">
            <a:xfrm>
              <a:off x="2448" y="876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9248" name="Rectangle 10"/>
            <p:cNvSpPr>
              <a:spLocks noChangeArrowheads="1"/>
            </p:cNvSpPr>
            <p:nvPr/>
          </p:nvSpPr>
          <p:spPr bwMode="auto">
            <a:xfrm>
              <a:off x="2736" y="912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9" name="Text Box 11"/>
            <p:cNvSpPr txBox="1">
              <a:spLocks noChangeArrowheads="1"/>
            </p:cNvSpPr>
            <p:nvPr/>
          </p:nvSpPr>
          <p:spPr bwMode="auto">
            <a:xfrm>
              <a:off x="2016" y="882"/>
              <a:ext cx="37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9250" name="Rectangle 12"/>
            <p:cNvSpPr>
              <a:spLocks noChangeArrowheads="1"/>
            </p:cNvSpPr>
            <p:nvPr/>
          </p:nvSpPr>
          <p:spPr bwMode="auto">
            <a:xfrm>
              <a:off x="2199" y="1305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51" name="Text Box 13"/>
            <p:cNvSpPr txBox="1">
              <a:spLocks noChangeArrowheads="1"/>
            </p:cNvSpPr>
            <p:nvPr/>
          </p:nvSpPr>
          <p:spPr bwMode="auto">
            <a:xfrm>
              <a:off x="2448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52" name="Text Box 14"/>
            <p:cNvSpPr txBox="1">
              <a:spLocks noChangeArrowheads="1"/>
            </p:cNvSpPr>
            <p:nvPr/>
          </p:nvSpPr>
          <p:spPr bwMode="auto">
            <a:xfrm>
              <a:off x="2736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9220" name="Group 3"/>
          <p:cNvGrpSpPr/>
          <p:nvPr/>
        </p:nvGrpSpPr>
        <p:grpSpPr bwMode="auto">
          <a:xfrm>
            <a:off x="6271578" y="3111076"/>
            <a:ext cx="1835150" cy="1574800"/>
            <a:chOff x="1920" y="547"/>
            <a:chExt cx="1200" cy="992"/>
          </a:xfrm>
        </p:grpSpPr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1920" y="1248"/>
              <a:ext cx="1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2" name="Text Box 5"/>
            <p:cNvSpPr txBox="1">
              <a:spLocks noChangeArrowheads="1"/>
            </p:cNvSpPr>
            <p:nvPr/>
          </p:nvSpPr>
          <p:spPr bwMode="auto">
            <a:xfrm>
              <a:off x="2198" y="553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9233" name="Rectangle 6"/>
            <p:cNvSpPr>
              <a:spLocks noChangeArrowheads="1"/>
            </p:cNvSpPr>
            <p:nvPr/>
          </p:nvSpPr>
          <p:spPr bwMode="auto">
            <a:xfrm>
              <a:off x="2448" y="562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4" name="Text Box 7"/>
            <p:cNvSpPr txBox="1">
              <a:spLocks noChangeArrowheads="1"/>
            </p:cNvSpPr>
            <p:nvPr/>
          </p:nvSpPr>
          <p:spPr bwMode="auto">
            <a:xfrm>
              <a:off x="2736" y="547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9235" name="Text Box 8"/>
            <p:cNvSpPr txBox="1">
              <a:spLocks noChangeArrowheads="1"/>
            </p:cNvSpPr>
            <p:nvPr/>
          </p:nvSpPr>
          <p:spPr bwMode="auto">
            <a:xfrm>
              <a:off x="2234" y="886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9236" name="Text Box 9"/>
            <p:cNvSpPr txBox="1">
              <a:spLocks noChangeArrowheads="1"/>
            </p:cNvSpPr>
            <p:nvPr/>
          </p:nvSpPr>
          <p:spPr bwMode="auto">
            <a:xfrm>
              <a:off x="2462" y="882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9237" name="Rectangle 10"/>
            <p:cNvSpPr>
              <a:spLocks noChangeArrowheads="1"/>
            </p:cNvSpPr>
            <p:nvPr/>
          </p:nvSpPr>
          <p:spPr bwMode="auto">
            <a:xfrm>
              <a:off x="2736" y="912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8" name="Text Box 11"/>
            <p:cNvSpPr txBox="1">
              <a:spLocks noChangeArrowheads="1"/>
            </p:cNvSpPr>
            <p:nvPr/>
          </p:nvSpPr>
          <p:spPr bwMode="auto">
            <a:xfrm>
              <a:off x="1920" y="838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9239" name="Rectangle 12"/>
            <p:cNvSpPr>
              <a:spLocks noChangeArrowheads="1"/>
            </p:cNvSpPr>
            <p:nvPr/>
          </p:nvSpPr>
          <p:spPr bwMode="auto">
            <a:xfrm>
              <a:off x="2217" y="1296"/>
              <a:ext cx="240" cy="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endPara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40" name="Text Box 13"/>
            <p:cNvSpPr txBox="1">
              <a:spLocks noChangeArrowheads="1"/>
            </p:cNvSpPr>
            <p:nvPr/>
          </p:nvSpPr>
          <p:spPr bwMode="auto">
            <a:xfrm>
              <a:off x="2448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41" name="Text Box 14"/>
            <p:cNvSpPr txBox="1">
              <a:spLocks noChangeArrowheads="1"/>
            </p:cNvSpPr>
            <p:nvPr/>
          </p:nvSpPr>
          <p:spPr bwMode="auto">
            <a:xfrm>
              <a:off x="2736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zh-CN" sz="2400" kern="0">
                  <a:solidFill>
                    <a:srgbClr val="00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6268128" y="4300114"/>
            <a:ext cx="366712" cy="381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zh-CN" altLang="en-US" sz="2400" kern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2" name="矩形 32"/>
          <p:cNvSpPr>
            <a:spLocks noChangeArrowheads="1"/>
          </p:cNvSpPr>
          <p:nvPr/>
        </p:nvSpPr>
        <p:spPr bwMode="auto">
          <a:xfrm>
            <a:off x="644880" y="1902508"/>
            <a:ext cx="41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在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zh-CN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里填上合适的数字</a:t>
            </a:r>
            <a:endParaRPr lang="zh-CN" altLang="en-US" sz="2400" kern="0" dirty="0">
              <a:solidFill>
                <a:schemeClr val="tx1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1395723" y="1910793"/>
            <a:ext cx="368300" cy="381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zh-CN" altLang="en-US" sz="2400" kern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081"/>
          <p:cNvSpPr txBox="1">
            <a:spLocks noChangeArrowheads="1"/>
          </p:cNvSpPr>
          <p:nvPr/>
        </p:nvSpPr>
        <p:spPr bwMode="auto">
          <a:xfrm>
            <a:off x="4495366" y="360641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081"/>
          <p:cNvSpPr txBox="1">
            <a:spLocks noChangeArrowheads="1"/>
          </p:cNvSpPr>
          <p:nvPr/>
        </p:nvSpPr>
        <p:spPr bwMode="auto">
          <a:xfrm>
            <a:off x="4071049" y="31282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081"/>
          <p:cNvSpPr txBox="1">
            <a:spLocks noChangeArrowheads="1"/>
          </p:cNvSpPr>
          <p:nvPr/>
        </p:nvSpPr>
        <p:spPr bwMode="auto">
          <a:xfrm>
            <a:off x="3690255" y="423596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081"/>
          <p:cNvSpPr txBox="1">
            <a:spLocks noChangeArrowheads="1"/>
          </p:cNvSpPr>
          <p:nvPr/>
        </p:nvSpPr>
        <p:spPr bwMode="auto">
          <a:xfrm>
            <a:off x="7519480" y="364318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081"/>
          <p:cNvSpPr txBox="1">
            <a:spLocks noChangeArrowheads="1"/>
          </p:cNvSpPr>
          <p:nvPr/>
        </p:nvSpPr>
        <p:spPr bwMode="auto">
          <a:xfrm>
            <a:off x="7053046" y="310502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框 3081"/>
          <p:cNvSpPr txBox="1">
            <a:spLocks noChangeArrowheads="1"/>
          </p:cNvSpPr>
          <p:nvPr/>
        </p:nvSpPr>
        <p:spPr bwMode="auto">
          <a:xfrm>
            <a:off x="6722998" y="423596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文本框 3081"/>
          <p:cNvSpPr txBox="1">
            <a:spLocks noChangeArrowheads="1"/>
          </p:cNvSpPr>
          <p:nvPr/>
        </p:nvSpPr>
        <p:spPr bwMode="auto">
          <a:xfrm>
            <a:off x="6240296" y="423706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3"/>
          <p:cNvSpPr>
            <a:spLocks noChangeArrowheads="1"/>
          </p:cNvSpPr>
          <p:nvPr/>
        </p:nvSpPr>
        <p:spPr bwMode="auto">
          <a:xfrm>
            <a:off x="660400" y="1711166"/>
            <a:ext cx="1161288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交换两个加数的位置，（     ）不变。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238+309=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        ）时，可以用（                ）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再加一次来验算。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最大三位数与最大两位数的和是（           ）。</a:t>
            </a:r>
          </a:p>
        </p:txBody>
      </p:sp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660400" y="1130300"/>
            <a:ext cx="23952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针对性练习一：</a:t>
            </a:r>
          </a:p>
        </p:txBody>
      </p:sp>
      <p:sp>
        <p:nvSpPr>
          <p:cNvPr id="4" name="文本框 3081"/>
          <p:cNvSpPr txBox="1">
            <a:spLocks noChangeArrowheads="1"/>
          </p:cNvSpPr>
          <p:nvPr/>
        </p:nvSpPr>
        <p:spPr bwMode="auto">
          <a:xfrm>
            <a:off x="4315993" y="1971883"/>
            <a:ext cx="422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</a:p>
        </p:txBody>
      </p:sp>
      <p:sp>
        <p:nvSpPr>
          <p:cNvPr id="5" name="文本框 3081"/>
          <p:cNvSpPr txBox="1">
            <a:spLocks noChangeArrowheads="1"/>
          </p:cNvSpPr>
          <p:nvPr/>
        </p:nvSpPr>
        <p:spPr bwMode="auto">
          <a:xfrm>
            <a:off x="3281046" y="2662555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547</a:t>
            </a:r>
            <a:endParaRPr lang="zh-CN" altLang="en-US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矩形 1"/>
          <p:cNvSpPr>
            <a:spLocks noChangeArrowheads="1"/>
          </p:cNvSpPr>
          <p:nvPr/>
        </p:nvSpPr>
        <p:spPr bwMode="auto">
          <a:xfrm>
            <a:off x="6087583" y="2682875"/>
            <a:ext cx="1393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309+238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7" name="矩形 6"/>
          <p:cNvSpPr>
            <a:spLocks noChangeArrowheads="1"/>
          </p:cNvSpPr>
          <p:nvPr/>
        </p:nvSpPr>
        <p:spPr bwMode="auto">
          <a:xfrm>
            <a:off x="5652207" y="4147026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1098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60400" y="1268939"/>
            <a:ext cx="1096264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探究二：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一根电线长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900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米，第一次用去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318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米，第二次用去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295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米。这根电线现在比原来少多少米？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4073041" y="3369648"/>
            <a:ext cx="3034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318+295=613</a:t>
            </a:r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（米）</a:t>
            </a:r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3754270" y="4042957"/>
            <a:ext cx="4605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答：这根电线现在比原来少米。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宽屏</PresentationFormat>
  <Paragraphs>118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拓展延伸：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2020-06-23T01:34:00Z</dcterms:created>
  <dcterms:modified xsi:type="dcterms:W3CDTF">2023-01-16T19:40:07Z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232BF4153BC44C0D9014719F8D4C8C30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