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03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0000"/>
    <a:srgbClr val="FFFFFF"/>
    <a:srgbClr val="990033"/>
    <a:srgbClr val="A50021"/>
    <a:srgbClr val="FF0066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21" autoAdjust="0"/>
    <p:restoredTop sz="94720" autoAdjust="0"/>
  </p:normalViewPr>
  <p:slideViewPr>
    <p:cSldViewPr>
      <p:cViewPr>
        <p:scale>
          <a:sx n="100" d="100"/>
          <a:sy n="100" d="100"/>
        </p:scale>
        <p:origin x="-53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image" Target="../media/image2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F2E02E-7845-4D95-AEEB-7023625EF72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27CEF1-DB42-4F51-9FEC-71B06333CE3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7CEF1-DB42-4F51-9FEC-71B06333CE32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E669A6-3296-45D1-ACC2-90B1711DE4C5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3A444-597F-4048-9A26-CECD3461D6E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0AB0B9-8646-4F57-A7A1-A371338C8E5B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666D5-AB66-4B54-BD91-D9FC4414A44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7B4DF1-E085-4FED-92EB-851A2F59556D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C01A6F-7AED-4BDD-8B51-CFC4FD08FF0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A15BEE3-0B03-46A3-9B42-1E7F710BA298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489A109-2D73-4C77-8D02-782807CF6E9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A9BEDC-0E81-4B2D-91DD-808D5212EB12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060F5-E327-42CE-ADE8-C641E750004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1F4278-0684-4FAB-9176-DE66660EC85D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7814A7-6FDF-4691-B4DA-BE34906858C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F04601-5D70-4172-81C8-D72B591A969E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D1262A-39F7-45C3-907B-8C989486590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D7BFA4-46BE-4C7F-8DBC-99A749D915F8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54562-D572-43D4-83E5-832C3D0BD62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1D4DF6-E1DB-45D2-9464-6E7E6666CA82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8093BC-0404-405F-B290-84B602CA8C8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875E36-FB23-480C-9571-D41CF342EC34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93AF2-3624-4353-AF3D-375BC7923A5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782AAA-6873-48B1-B38B-F76A38399A41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A319A7-A58C-43C2-A05B-D78C1A8AF6B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400"/>
            </a:lvl1pPr>
          </a:lstStyle>
          <a:p>
            <a:fld id="{A828D07A-EE0C-470B-AD32-DACD92D78FC9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0" hangingPunct="0">
              <a:defRPr sz="1400"/>
            </a:lvl1pPr>
          </a:lstStyle>
          <a:p>
            <a:endParaRPr lang="en-US" altLang="zh-CN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400"/>
            </a:lvl1pPr>
          </a:lstStyle>
          <a:p>
            <a:fld id="{A536E50A-7BAF-4085-9588-48B735EB8277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emf"/><Relationship Id="rId5" Type="http://schemas.openxmlformats.org/officeDocument/2006/relationships/oleObject" Target="../embeddings/oleObject11.bin"/><Relationship Id="rId4" Type="http://schemas.openxmlformats.org/officeDocument/2006/relationships/image" Target="NULL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NULL" TargetMode="External"/><Relationship Id="rId5" Type="http://schemas.openxmlformats.org/officeDocument/2006/relationships/image" Target="../media/image21.png"/><Relationship Id="rId4" Type="http://schemas.openxmlformats.org/officeDocument/2006/relationships/image" Target="../media/image19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image" Target="NULL" TargetMode="External"/><Relationship Id="rId5" Type="http://schemas.openxmlformats.org/officeDocument/2006/relationships/image" Target="../media/image24.png"/><Relationship Id="rId4" Type="http://schemas.openxmlformats.org/officeDocument/2006/relationships/image" Target="../media/image2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image" Target="NULL" TargetMode="External"/><Relationship Id="rId5" Type="http://schemas.openxmlformats.org/officeDocument/2006/relationships/image" Target="../media/image26.png"/><Relationship Id="rId4" Type="http://schemas.openxmlformats.org/officeDocument/2006/relationships/image" Target="../media/image25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7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NULL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NULL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9.bin"/><Relationship Id="rId4" Type="http://schemas.openxmlformats.org/officeDocument/2006/relationships/image" Target="NUL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10.bin"/><Relationship Id="rId4" Type="http://schemas.openxmlformats.org/officeDocument/2006/relationships/image" Target="NUL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20574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5400" dirty="0" smtClean="0">
                <a:solidFill>
                  <a:schemeClr val="accent1">
                    <a:lumMod val="25000"/>
                  </a:schemeClr>
                </a:solidFill>
                <a:latin typeface="方正美黑简体" pitchFamily="65" charset="-122"/>
                <a:ea typeface="方正美黑简体" pitchFamily="65" charset="-122"/>
              </a:rPr>
              <a:t>弧</a:t>
            </a:r>
            <a:r>
              <a:rPr lang="zh-CN" altLang="en-US" sz="5400" dirty="0">
                <a:solidFill>
                  <a:schemeClr val="accent1">
                    <a:lumMod val="25000"/>
                  </a:schemeClr>
                </a:solidFill>
                <a:latin typeface="方正美黑简体" pitchFamily="65" charset="-122"/>
                <a:ea typeface="方正美黑简体" pitchFamily="65" charset="-122"/>
              </a:rPr>
              <a:t>长和扇形面积的计算</a:t>
            </a:r>
          </a:p>
        </p:txBody>
      </p:sp>
      <p:sp>
        <p:nvSpPr>
          <p:cNvPr id="3" name="矩形 2"/>
          <p:cNvSpPr/>
          <p:nvPr/>
        </p:nvSpPr>
        <p:spPr>
          <a:xfrm>
            <a:off x="2779267" y="5270556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chemeClr val="accent5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chemeClr val="accent1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304800" y="1143000"/>
            <a:ext cx="8534400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(10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如图，已知每个小正方形的边长为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都在小正方形顶点上，扇形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是某个圆锥的侧面展开图．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计算这个圆锥侧面展开图的面积；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求这个圆锥的底面半径</a:t>
            </a:r>
            <a:r>
              <a:rPr lang="zh-CN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 </a:t>
            </a:r>
            <a:endParaRPr lang="zh-CN" altLang="en-US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8915" name="Picture 511" descr="C:/Users/Administrator/Desktop/九数冀教版/S236.TIF"/>
          <p:cNvPicPr>
            <a:picLocks noChangeAspect="1" noChangeArrowheads="1"/>
          </p:cNvPicPr>
          <p:nvPr/>
        </p:nvPicPr>
        <p:blipFill>
          <a:blip r:embed="rId3" r:link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0800" y="2286000"/>
            <a:ext cx="2362200" cy="165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457200" y="4103688"/>
          <a:ext cx="8356600" cy="2754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2" name="文档" r:id="rId5" imgW="8554720" imgH="2797810" progId="Word.Document.8">
                  <p:embed/>
                </p:oleObj>
              </mc:Choice>
              <mc:Fallback>
                <p:oleObj name="文档" r:id="rId5" imgW="8554720" imgH="279781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103688"/>
                        <a:ext cx="8356600" cy="2754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304800" y="1219200"/>
          <a:ext cx="8474075" cy="210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9" name="文档" r:id="rId3" imgW="8580755" imgH="2114550" progId="Word.Document.8">
                  <p:embed/>
                </p:oleObj>
              </mc:Choice>
              <mc:Fallback>
                <p:oleObj name="文档" r:id="rId3" imgW="8580755" imgH="211455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219200"/>
                        <a:ext cx="8474075" cy="210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9939" name="Picture 512" descr="C:/Users/Administrator/Desktop/九数冀教版/S237.TIF"/>
          <p:cNvPicPr>
            <a:picLocks noChangeAspect="1" noChangeArrowheads="1"/>
          </p:cNvPicPr>
          <p:nvPr/>
        </p:nvPicPr>
        <p:blipFill>
          <a:blip r:embed="rId5" r:link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0" y="2641600"/>
            <a:ext cx="2895600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533400" y="4495800"/>
          <a:ext cx="8123238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0" name="文档" r:id="rId7" imgW="8319135" imgH="2193290" progId="Word.Document.8">
                  <p:embed/>
                </p:oleObj>
              </mc:Choice>
              <mc:Fallback>
                <p:oleObj name="文档" r:id="rId7" imgW="8319135" imgH="219329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495800"/>
                        <a:ext cx="8123238" cy="215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382588" y="1296988"/>
          <a:ext cx="8496300" cy="354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3" name="文档" r:id="rId3" imgW="8702040" imgH="3596640" progId="Word.Document.8">
                  <p:embed/>
                </p:oleObj>
              </mc:Choice>
              <mc:Fallback>
                <p:oleObj name="文档" r:id="rId3" imgW="8702040" imgH="359664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588" y="1296988"/>
                        <a:ext cx="8496300" cy="354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963" name="Picture 513" descr="C:/Users/Administrator/Desktop/九数冀教版/S238.TIF"/>
          <p:cNvPicPr>
            <a:picLocks noChangeAspect="1" noChangeArrowheads="1"/>
          </p:cNvPicPr>
          <p:nvPr/>
        </p:nvPicPr>
        <p:blipFill>
          <a:blip r:embed="rId5" r:link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2200" y="2514600"/>
            <a:ext cx="2387600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609600" y="4381500"/>
          <a:ext cx="8378825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4" name="文档" r:id="rId7" imgW="8577580" imgH="2517140" progId="Word.Document.8">
                  <p:embed/>
                </p:oleObj>
              </mc:Choice>
              <mc:Fallback>
                <p:oleObj name="文档" r:id="rId7" imgW="8577580" imgH="251714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381500"/>
                        <a:ext cx="8378825" cy="247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381000" y="1066800"/>
          <a:ext cx="8421688" cy="399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3" name="文档" r:id="rId3" imgW="8527415" imgH="4016375" progId="Word.Document.8">
                  <p:embed/>
                </p:oleObj>
              </mc:Choice>
              <mc:Fallback>
                <p:oleObj name="文档" r:id="rId3" imgW="8527415" imgH="401637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066800"/>
                        <a:ext cx="8421688" cy="399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987" name="Picture 514" descr="C:/Users/Administrator/Desktop/九数冀教版/S239.TIF"/>
          <p:cNvPicPr>
            <a:picLocks noChangeAspect="1" noChangeArrowheads="1"/>
          </p:cNvPicPr>
          <p:nvPr/>
        </p:nvPicPr>
        <p:blipFill>
          <a:blip r:embed="rId5" r:link="rId6" cstate="email">
            <a:clrChange>
              <a:clrFrom>
                <a:srgbClr val="AAAAAA"/>
              </a:clrFrom>
              <a:clrTo>
                <a:srgbClr val="AAAAA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3810000"/>
            <a:ext cx="2254250" cy="183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609600" y="1295400"/>
          <a:ext cx="8134350" cy="376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6" name="文档" r:id="rId3" imgW="8329930" imgH="3823335" progId="Word.Document.8">
                  <p:embed/>
                </p:oleObj>
              </mc:Choice>
              <mc:Fallback>
                <p:oleObj name="文档" r:id="rId3" imgW="8329930" imgH="382333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295400"/>
                        <a:ext cx="8134350" cy="376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228600" y="1295400"/>
            <a:ext cx="8610600" cy="41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．一条弧和经过这条弧的端点的两条半径所组成的图形叫做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．在半径为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的圆中，设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n°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的圆心角所对弧的长为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，圆心角为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n°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的扇形面积为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，则：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弧长公式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扇形面积公式为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．圆锥的顶点与底面圆周上任一点的连线叫做圆锥的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．圆锥的顶点与底面圆心之间的线段叫做圆锥的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533400" y="1905000"/>
            <a:ext cx="7429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扇形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609600" y="4953000"/>
            <a:ext cx="7429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母线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7620000" y="4953000"/>
            <a:ext cx="4635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高</a:t>
            </a:r>
          </a:p>
        </p:txBody>
      </p:sp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2514600" y="3124200"/>
          <a:ext cx="1000125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0" name="文档" r:id="rId3" imgW="1016000" imgH="937260" progId="Word.Document.8">
                  <p:embed/>
                </p:oleObj>
              </mc:Choice>
              <mc:Fallback>
                <p:oleObj name="文档" r:id="rId3" imgW="1016000" imgH="937260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124200"/>
                        <a:ext cx="1000125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7" name="Object 7"/>
          <p:cNvGraphicFramePr>
            <a:graphicFrameLocks noChangeAspect="1"/>
          </p:cNvGraphicFramePr>
          <p:nvPr/>
        </p:nvGraphicFramePr>
        <p:xfrm>
          <a:off x="3581400" y="3657600"/>
          <a:ext cx="100012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1" name="文档" r:id="rId5" imgW="1019175" imgH="797560" progId="Word.Document.8">
                  <p:embed/>
                </p:oleObj>
              </mc:Choice>
              <mc:Fallback>
                <p:oleObj name="文档" r:id="rId5" imgW="1019175" imgH="797560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657600"/>
                        <a:ext cx="1000125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8" name="Object 8"/>
          <p:cNvGraphicFramePr>
            <a:graphicFrameLocks noChangeAspect="1"/>
          </p:cNvGraphicFramePr>
          <p:nvPr/>
        </p:nvGraphicFramePr>
        <p:xfrm>
          <a:off x="5410200" y="3657600"/>
          <a:ext cx="81915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2" name="文档" r:id="rId7" imgW="835660" imgH="788670" progId="Word.Document.8">
                  <p:embed/>
                </p:oleObj>
              </mc:Choice>
              <mc:Fallback>
                <p:oleObj name="文档" r:id="rId7" imgW="835660" imgH="788670" progId="Word.Documen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657600"/>
                        <a:ext cx="81915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  <p:bldP spid="30724" grpId="0"/>
      <p:bldP spid="307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600200" y="2133600"/>
            <a:ext cx="3810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307975" y="1296988"/>
          <a:ext cx="8528050" cy="516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4" name="Document" r:id="rId3" imgW="8764270" imgH="5273040" progId="Word.Document.8">
                  <p:embed/>
                </p:oleObj>
              </mc:Choice>
              <mc:Fallback>
                <p:oleObj name="Document" r:id="rId3" imgW="8764270" imgH="527304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1296988"/>
                        <a:ext cx="8528050" cy="5167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2133600" y="4495800"/>
            <a:ext cx="3810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381000" y="1143000"/>
          <a:ext cx="8335963" cy="159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1" name="Document" r:id="rId3" imgW="8446135" imgH="1607820" progId="Word.Document.8">
                  <p:embed/>
                </p:oleObj>
              </mc:Choice>
              <mc:Fallback>
                <p:oleObj name="Document" r:id="rId3" imgW="8446135" imgH="160782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143000"/>
                        <a:ext cx="8335963" cy="159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771" name="Picture 504" descr="C:/Users/Administrator/Desktop/九数冀教版/S232.TIF"/>
          <p:cNvPicPr>
            <a:picLocks noChangeAspect="1" noChangeArrowheads="1"/>
          </p:cNvPicPr>
          <p:nvPr/>
        </p:nvPicPr>
        <p:blipFill>
          <a:blip r:embed="rId5" r:link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2209800"/>
            <a:ext cx="162083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533400" y="4343400"/>
          <a:ext cx="7932738" cy="196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2" name="文档" r:id="rId7" imgW="8032115" imgH="1976120" progId="Word.Document.8">
                  <p:embed/>
                </p:oleObj>
              </mc:Choice>
              <mc:Fallback>
                <p:oleObj name="文档" r:id="rId7" imgW="8032115" imgH="197612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343400"/>
                        <a:ext cx="7932738" cy="196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533400" y="1905000"/>
            <a:ext cx="6032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3π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152400" y="1295400"/>
            <a:ext cx="8839200" cy="41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一个扇形的圆心角为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120°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，半径为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，则这个扇形的面积为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结果保留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已知扇形的面积为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，半径等于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，则它的圆心角等于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度．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已知一扇形的弧长是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，半径为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，那么这个扇形的面积是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扇形的圆心角为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120°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，弧长为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，那么这个扇形的面积为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533400" y="2895600"/>
            <a:ext cx="6032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457200" y="3962400"/>
            <a:ext cx="6032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6π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914400" y="4876800"/>
            <a:ext cx="117951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27πcm</a:t>
            </a:r>
            <a:r>
              <a:rPr lang="en-US" altLang="zh-CN" sz="2200" baseline="300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6" grpId="0"/>
      <p:bldP spid="33797" grpId="0"/>
      <p:bldP spid="337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4419600" y="1828800"/>
            <a:ext cx="533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52400" y="1219200"/>
            <a:ext cx="85344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一个圆锥的侧面展开图是半径为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，圆心角为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的扇形，则此圆锥的底面圆的半径为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4724400" y="3352800"/>
            <a:ext cx="533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457200" y="2743200"/>
          <a:ext cx="8229600" cy="325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8" name="文档" r:id="rId3" imgW="8423910" imgH="3343275" progId="Word.Document.8">
                  <p:embed/>
                </p:oleObj>
              </mc:Choice>
              <mc:Fallback>
                <p:oleObj name="文档" r:id="rId3" imgW="8423910" imgH="3343275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743200"/>
                        <a:ext cx="8229600" cy="325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4822" name="Picture 507" descr="C:/Users/Administrator/Desktop/九数冀教版/S233.TIF"/>
          <p:cNvPicPr>
            <a:picLocks noChangeAspect="1" noChangeArrowheads="1"/>
          </p:cNvPicPr>
          <p:nvPr/>
        </p:nvPicPr>
        <p:blipFill>
          <a:blip r:embed="rId5" r:link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0800" y="3657600"/>
            <a:ext cx="1828800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381000" y="1219200"/>
            <a:ext cx="85344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如果圆锥底面的周长是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，侧面展开后所得扇形的圆心角为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120°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，求该圆锥的侧面积和全面积．</a:t>
            </a:r>
          </a:p>
        </p:txBody>
      </p:sp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685800" y="2743200"/>
          <a:ext cx="7634288" cy="323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9" name="文档" r:id="rId3" imgW="7731125" imgH="3247390" progId="Word.Document.8">
                  <p:embed/>
                </p:oleObj>
              </mc:Choice>
              <mc:Fallback>
                <p:oleObj name="文档" r:id="rId3" imgW="7731125" imgH="324739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743200"/>
                        <a:ext cx="7634288" cy="323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4267200" y="2316163"/>
            <a:ext cx="5334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228600" y="1143000"/>
            <a:ext cx="8534400" cy="361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(2013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  <a:ea typeface="楷体_GB2312" pitchFamily="49" charset="-122"/>
                <a:cs typeface="Times New Roman" panose="02020603050405020304" pitchFamily="18" charset="0"/>
              </a:rPr>
              <a:t>·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聊城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把地球看成一个表面光滑的球体，假设沿地球赤道绕紧一圈钢丝，然后把钢丝加长，使钢丝圈沿赤道处处高出球面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，那么钢丝大约需要加长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2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22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		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22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22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				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22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endParaRPr lang="en-US" altLang="zh-CN" sz="2200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．如图，半圆的直径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上一点，点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为半圆上的三等分点，则图中阴影部分的面积等于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  <p:pic>
        <p:nvPicPr>
          <p:cNvPr id="36868" name="Picture 509" descr="C:/Users/Administrator/Desktop/九数冀教版/S234.TIF"/>
          <p:cNvPicPr>
            <a:picLocks noChangeAspect="1" noChangeArrowheads="1"/>
          </p:cNvPicPr>
          <p:nvPr/>
        </p:nvPicPr>
        <p:blipFill>
          <a:blip r:embed="rId3" r:link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0" y="4879975"/>
            <a:ext cx="2133600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5562600" y="4038600"/>
          <a:ext cx="76517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5" name="文档" r:id="rId5" imgW="773430" imgH="788670" progId="Word.Document.8">
                  <p:embed/>
                </p:oleObj>
              </mc:Choice>
              <mc:Fallback>
                <p:oleObj name="文档" r:id="rId5" imgW="773430" imgH="78867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038600"/>
                        <a:ext cx="765175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381000" y="990600"/>
            <a:ext cx="8610600" cy="160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13．如图，圆锥的母线长OA＝8，底面的半径r＝2，若一只小虫从A点出发，绕圆锥的侧面爬行一周后又回到A点，则小虫爬行的最短路线的长是________．</a:t>
            </a:r>
            <a:endParaRPr lang="zh-CN" altLang="en-US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7891" name="Picture 510" descr="C:/Users/Administrator/Desktop/九数冀教版/S235.TIF"/>
          <p:cNvPicPr>
            <a:picLocks noChangeAspect="1" noChangeArrowheads="1"/>
          </p:cNvPicPr>
          <p:nvPr/>
        </p:nvPicPr>
        <p:blipFill>
          <a:blip r:embed="rId3" r:link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24600" y="2590800"/>
            <a:ext cx="1773238" cy="22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1981200" y="2057400"/>
          <a:ext cx="1181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8" name="文档" r:id="rId5" imgW="1203325" imgH="394970" progId="Word.Document.8">
                  <p:embed/>
                </p:oleObj>
              </mc:Choice>
              <mc:Fallback>
                <p:oleObj name="文档" r:id="rId5" imgW="1203325" imgH="39497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057400"/>
                        <a:ext cx="11811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479</Words>
  <Application>Microsoft Office PowerPoint</Application>
  <PresentationFormat>全屏显示(4:3)</PresentationFormat>
  <Paragraphs>34</Paragraphs>
  <Slides>14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6" baseType="lpstr">
      <vt:lpstr>方正美黑简体</vt:lpstr>
      <vt:lpstr>黑体</vt:lpstr>
      <vt:lpstr>楷体_GB2312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Document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2022-01-10T02:15:02Z</dcterms:created>
  <dcterms:modified xsi:type="dcterms:W3CDTF">2023-01-16T19:40:17Z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98B3F60AD3954293B19AF5C51EE5E3EA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