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4" r:id="rId2"/>
    <p:sldId id="311" r:id="rId3"/>
    <p:sldId id="315" r:id="rId4"/>
    <p:sldId id="316" r:id="rId5"/>
    <p:sldId id="317" r:id="rId6"/>
    <p:sldId id="318" r:id="rId7"/>
    <p:sldId id="264" r:id="rId8"/>
    <p:sldId id="319" r:id="rId9"/>
    <p:sldId id="267" r:id="rId10"/>
    <p:sldId id="310" r:id="rId11"/>
    <p:sldId id="265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266" r:id="rId20"/>
    <p:sldId id="327" r:id="rId21"/>
    <p:sldId id="328" r:id="rId22"/>
    <p:sldId id="269" r:id="rId23"/>
    <p:sldId id="332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49BF8-AF1E-489F-9EAA-3CE03D3E9EB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C8AAF-D792-4A57-B43E-204B0A5EEC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AAF-D792-4A57-B43E-204B0A5EEC2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AAF-D792-4A57-B43E-204B0A5EEC2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AAF-D792-4A57-B43E-204B0A5EEC2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BFD36-F5FC-4AED-98C9-79999F2FEF6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5F691-7D21-46E5-9A3F-B78403BF9A0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30803-A470-4BDE-B703-421BF658A2E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B6155-C9FA-426D-A0DD-7C47D49A5B7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CB22F-C84C-4769-AE3B-1EA202F08B1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169FC-4652-44AC-8808-900E753BB96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章节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/>
        </p:nvSpPr>
        <p:spPr>
          <a:xfrm>
            <a:off x="8585198" y="6453337"/>
            <a:ext cx="504056" cy="36499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b="0" dirty="0">
                <a:solidFill>
                  <a:srgbClr val="5F5F5F"/>
                </a:solidFill>
              </a:rPr>
              <a:t>-</a:t>
            </a:r>
            <a:fld id="{C2D1088F-7570-48BA-BC40-D11F25FB6C22}" type="slidenum">
              <a:rPr lang="zh-CN" altLang="en-US" sz="1400" b="0" smtClean="0">
                <a:solidFill>
                  <a:srgbClr val="5F5F5F"/>
                </a:solidFill>
              </a:rPr>
              <a:t>‹#›</a:t>
            </a:fld>
            <a:r>
              <a:rPr lang="en-US" altLang="zh-CN" sz="1400" b="0" dirty="0">
                <a:solidFill>
                  <a:srgbClr val="5F5F5F"/>
                </a:solidFill>
              </a:rPr>
              <a:t>-</a:t>
            </a:r>
            <a:endParaRPr lang="zh-CN" altLang="en-US" sz="1400" b="0" dirty="0">
              <a:solidFill>
                <a:srgbClr val="5F5F5F"/>
              </a:solidFill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0" y="2420888"/>
            <a:ext cx="9144000" cy="1512168"/>
          </a:xfrm>
          <a:prstGeom prst="rect">
            <a:avLst/>
          </a:prstGeom>
          <a:solidFill>
            <a:srgbClr val="C04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470484" y="2924944"/>
            <a:ext cx="6203032" cy="57606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/>
        </p:nvGrpSpPr>
        <p:grpSpPr>
          <a:xfrm>
            <a:off x="3985776" y="-27384"/>
            <a:ext cx="1766082" cy="880109"/>
            <a:chOff x="146955" y="1584001"/>
            <a:chExt cx="1482216" cy="733424"/>
          </a:xfrm>
        </p:grpSpPr>
        <p:pic>
          <p:nvPicPr>
            <p:cNvPr id="11" name="图片 10"/>
            <p:cNvPicPr>
              <a:picLocks noChangeAspect="1"/>
            </p:cNvPicPr>
            <p:nvPr userDrawn="1"/>
          </p:nvPicPr>
          <p:blipFill>
            <a:blip r:embed="rId2" cstate="email"/>
            <a:stretch>
              <a:fillRect/>
            </a:stretch>
          </p:blipFill>
          <p:spPr>
            <a:xfrm>
              <a:off x="146955" y="1584001"/>
              <a:ext cx="1482216" cy="733424"/>
            </a:xfrm>
            <a:prstGeom prst="rect">
              <a:avLst/>
            </a:prstGeom>
          </p:spPr>
        </p:pic>
        <p:sp>
          <p:nvSpPr>
            <p:cNvPr id="12" name="TextBox 8">
              <a:hlinkClick r:id="rId3" action="ppaction://hlinksldjump"/>
            </p:cNvPr>
            <p:cNvSpPr txBox="1"/>
            <p:nvPr userDrawn="1"/>
          </p:nvSpPr>
          <p:spPr>
            <a:xfrm>
              <a:off x="449125" y="1807573"/>
              <a:ext cx="794169" cy="256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晨读晚诵</a:t>
              </a:r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5641960" y="-27384"/>
            <a:ext cx="1774840" cy="880109"/>
            <a:chOff x="11613" y="1584001"/>
            <a:chExt cx="1513881" cy="733424"/>
          </a:xfrm>
        </p:grpSpPr>
        <p:pic>
          <p:nvPicPr>
            <p:cNvPr id="7" name="图片 6"/>
            <p:cNvPicPr>
              <a:picLocks noChangeAspect="1"/>
            </p:cNvPicPr>
            <p:nvPr userDrawn="1"/>
          </p:nvPicPr>
          <p:blipFill>
            <a:blip r:embed="rId2" cstate="email"/>
            <a:stretch>
              <a:fillRect/>
            </a:stretch>
          </p:blipFill>
          <p:spPr>
            <a:xfrm>
              <a:off x="11613" y="1584001"/>
              <a:ext cx="1513881" cy="733424"/>
            </a:xfrm>
            <a:prstGeom prst="rect">
              <a:avLst/>
            </a:prstGeom>
          </p:spPr>
        </p:pic>
        <p:sp>
          <p:nvSpPr>
            <p:cNvPr id="9" name="TextBox 8">
              <a:hlinkClick r:id="rId3" action="ppaction://hlinksldjump"/>
            </p:cNvPr>
            <p:cNvSpPr txBox="1"/>
            <p:nvPr userDrawn="1"/>
          </p:nvSpPr>
          <p:spPr>
            <a:xfrm>
              <a:off x="142045" y="1807573"/>
              <a:ext cx="1229485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课前篇自主预习</a:t>
              </a:r>
              <a:endParaRPr lang="zh-CN" altLang="en-US" sz="1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7318464" y="-27384"/>
            <a:ext cx="1764576" cy="880109"/>
            <a:chOff x="-43696" y="2237065"/>
            <a:chExt cx="1578004" cy="733424"/>
          </a:xfrm>
        </p:grpSpPr>
        <p:pic>
          <p:nvPicPr>
            <p:cNvPr id="8" name="图片 7"/>
            <p:cNvPicPr>
              <a:picLocks noChangeAspect="1"/>
            </p:cNvPicPr>
            <p:nvPr userDrawn="1"/>
          </p:nvPicPr>
          <p:blipFill>
            <a:blip r:embed="rId2" cstate="email"/>
            <a:stretch>
              <a:fillRect/>
            </a:stretch>
          </p:blipFill>
          <p:spPr>
            <a:xfrm>
              <a:off x="-43696" y="2237065"/>
              <a:ext cx="1578004" cy="733424"/>
            </a:xfrm>
            <a:prstGeom prst="rect">
              <a:avLst/>
            </a:prstGeom>
          </p:spPr>
        </p:pic>
        <p:sp>
          <p:nvSpPr>
            <p:cNvPr id="10" name="TextBox 9">
              <a:hlinkClick r:id="rId3" action="ppaction://hlinksldjump"/>
            </p:cNvPr>
            <p:cNvSpPr txBox="1"/>
            <p:nvPr userDrawn="1"/>
          </p:nvSpPr>
          <p:spPr>
            <a:xfrm>
              <a:off x="83966" y="2460637"/>
              <a:ext cx="1289016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课堂篇学习理解</a:t>
              </a:r>
              <a:endParaRPr lang="zh-CN" altLang="en-US" sz="1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F3B58-021D-4F82-8D7A-B6CE64C53A1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CE45F-EC94-4BE3-B92D-EAEADC46F8E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FE755-068F-4C15-865D-A9A30E9D620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D5227-FC48-4D8A-9FE0-8B669CA3B7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D3D3D-EC3D-447A-97B7-7DCD7E3D8EA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87D4D-57AE-41E8-ABAD-9E5F419DFD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DE638-E732-4B26-BE5D-1D1C250BEC5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1C771-2925-485D-9DEB-A737239C51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51601-8517-4788-987F-B4111B9C606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5EE10-24E4-4E88-BAFF-B007F65C5E8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EEE8D-F4E0-443A-8E79-FDEAD60F203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E71D6-3125-48D1-8236-B4DC2B2C11B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78149-37A6-45DB-A5F5-DFAC78EE9C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962C2-E8D3-4AEB-B044-95883AE53B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1831D-66A8-4C07-9036-666DB826073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525C1-395D-459E-80D3-2A583F4C8C4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EED238-1214-45BB-BC35-1CB40F6D43D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38408CD-4554-4CA6-A119-6A77D86508E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5.xml"/><Relationship Id="rId4" Type="http://schemas.openxmlformats.org/officeDocument/2006/relationships/slide" Target="slide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.jpeg"/><Relationship Id="rId4" Type="http://schemas.openxmlformats.org/officeDocument/2006/relationships/slide" Target="slide2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4.docx"/><Relationship Id="rId3" Type="http://schemas.openxmlformats.org/officeDocument/2006/relationships/slide" Target="slide11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Word___3.docx"/><Relationship Id="rId5" Type="http://schemas.openxmlformats.org/officeDocument/2006/relationships/slide" Target="slide22.xml"/><Relationship Id="rId4" Type="http://schemas.openxmlformats.org/officeDocument/2006/relationships/slide" Target="slide19.xml"/><Relationship Id="rId9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5.xml"/><Relationship Id="rId4" Type="http://schemas.openxmlformats.org/officeDocument/2006/relationships/slide" Target="slide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png"/><Relationship Id="rId4" Type="http://schemas.openxmlformats.org/officeDocument/2006/relationships/slide" Target="slide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5.xml"/><Relationship Id="rId4" Type="http://schemas.openxmlformats.org/officeDocument/2006/relationships/slide" Target="slide2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Microsoft_Word___5.docx"/><Relationship Id="rId5" Type="http://schemas.openxmlformats.org/officeDocument/2006/relationships/slide" Target="slide22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slide" Target="slide2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5.xml"/><Relationship Id="rId4" Type="http://schemas.openxmlformats.org/officeDocument/2006/relationships/slide" Target="slide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__.docx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5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png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5.xml"/><Relationship Id="rId4" Type="http://schemas.openxmlformats.org/officeDocument/2006/relationships/slide" Target="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5.xml"/><Relationship Id="rId4" Type="http://schemas.openxmlformats.org/officeDocument/2006/relationships/slide" Target="slide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__1.docx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Word___2.docx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5963" y="2852936"/>
            <a:ext cx="9081860" cy="576064"/>
          </a:xfrm>
        </p:spPr>
        <p:txBody>
          <a:bodyPr/>
          <a:lstStyle/>
          <a:p>
            <a:r>
              <a:rPr lang="en-US" altLang="zh-CN" sz="5400" b="1" dirty="0"/>
              <a:t>UNIT</a:t>
            </a:r>
            <a:r>
              <a:rPr lang="en-US" altLang="zh-CN" sz="5400" dirty="0"/>
              <a:t> </a:t>
            </a:r>
            <a:r>
              <a:rPr lang="en-US" altLang="zh-CN" sz="5400" b="1" dirty="0"/>
              <a:t>5   </a:t>
            </a:r>
            <a:r>
              <a:rPr lang="en-US" altLang="zh-CN" sz="5400" b="1" dirty="0" smtClean="0"/>
              <a:t>Music</a:t>
            </a:r>
            <a:endParaRPr lang="zh-CN" altLang="zh-CN" sz="5400" dirty="0"/>
          </a:p>
        </p:txBody>
      </p:sp>
      <p:sp>
        <p:nvSpPr>
          <p:cNvPr id="2" name="矩形 1"/>
          <p:cNvSpPr/>
          <p:nvPr/>
        </p:nvSpPr>
        <p:spPr>
          <a:xfrm>
            <a:off x="0" y="458112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/>
              <a:t>Section A</a:t>
            </a:r>
            <a:r>
              <a:rPr lang="zh-CN" altLang="zh-CN" sz="2800" b="1" dirty="0"/>
              <a:t>　</a:t>
            </a:r>
            <a:r>
              <a:rPr lang="en-US" altLang="zh-CN" sz="2800" b="1" dirty="0"/>
              <a:t>Listening and Speaking</a:t>
            </a:r>
            <a:endParaRPr lang="zh-CN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77170" y="1124744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 smtClean="0"/>
              <a:t>人教版高中英语必修二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2924754" y="587727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hlinkClick r:id="rId3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4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97936"/>
            <a:ext cx="8128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介词填空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.He played another video so that people could dance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music.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.With my working-class background I feel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fish out of water among these people.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 weather of this year is not the same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of the past years.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.If you hadn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reminded me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would certainly have forgotten it.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.There is a reason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important thing that happens.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6588224" y="1916832"/>
            <a:ext cx="686406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to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 sz="2200"/>
          </a:p>
        </p:txBody>
      </p:sp>
      <p:sp>
        <p:nvSpPr>
          <p:cNvPr id="13" name="矩形 12"/>
          <p:cNvSpPr>
            <a:spLocks noChangeAspect="1"/>
          </p:cNvSpPr>
          <p:nvPr/>
        </p:nvSpPr>
        <p:spPr>
          <a:xfrm>
            <a:off x="5580112" y="2708920"/>
            <a:ext cx="607859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like</a:t>
            </a:r>
            <a:endParaRPr lang="zh-CN" altLang="en-US" sz="2200"/>
          </a:p>
        </p:txBody>
      </p:sp>
      <p:sp>
        <p:nvSpPr>
          <p:cNvPr id="14" name="矩形 13"/>
          <p:cNvSpPr>
            <a:spLocks noChangeAspect="1"/>
          </p:cNvSpPr>
          <p:nvPr/>
        </p:nvSpPr>
        <p:spPr>
          <a:xfrm>
            <a:off x="5551068" y="3487514"/>
            <a:ext cx="700833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as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 sz="2200"/>
          </a:p>
        </p:txBody>
      </p:sp>
      <p:sp>
        <p:nvSpPr>
          <p:cNvPr id="15" name="矩形 14"/>
          <p:cNvSpPr>
            <a:spLocks noChangeAspect="1"/>
          </p:cNvSpPr>
          <p:nvPr/>
        </p:nvSpPr>
        <p:spPr>
          <a:xfrm>
            <a:off x="4221583" y="4293096"/>
            <a:ext cx="700833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of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 sz="2200"/>
          </a:p>
        </p:txBody>
      </p:sp>
      <p:sp>
        <p:nvSpPr>
          <p:cNvPr id="16" name="矩形 15"/>
          <p:cNvSpPr>
            <a:spLocks noChangeAspect="1"/>
          </p:cNvSpPr>
          <p:nvPr/>
        </p:nvSpPr>
        <p:spPr>
          <a:xfrm>
            <a:off x="2771800" y="5136197"/>
            <a:ext cx="514885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for</a:t>
            </a:r>
            <a:endParaRPr lang="zh-CN" altLang="en-US" sz="220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697304"/>
            <a:ext cx="8128000" cy="171739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精力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【课文原句】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like to listen to it when I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exercise.It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gives me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我锻炼时喜欢听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它给我能量。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302338"/>
            <a:ext cx="8128000" cy="456124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【词汇精讲】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是名词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精力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will also have to rely more on renewable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as solar and wind power.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我们也必须更多地依靠像太阳能和风能这样的可再生能源。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you concentrate on one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task,you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find you have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you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even know you had.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当你集中精力于一项任务时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你会发现你拥有甚至自己都不知道的能量。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sitting in the classroom and doing my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papers,I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felt confident and was full of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我坐在教室里做试卷时感到信心十足、精力旺盛。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H02.eps" descr="id:2147498400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7020272" y="1390507"/>
            <a:ext cx="1800200" cy="11949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5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15101"/>
            <a:ext cx="8128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【词汇拓展】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【易混辨析】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-684584" y="1474510"/>
          <a:ext cx="8128000" cy="1317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文档" r:id="rId6" imgW="3843020" imgH="623570" progId="Word.Document.12">
                  <p:embed/>
                </p:oleObj>
              </mc:Choice>
              <mc:Fallback>
                <p:oleObj name="文档" r:id="rId6" imgW="3843020" imgH="623570" progId="Word.Document.12">
                  <p:embed/>
                  <p:pic>
                    <p:nvPicPr>
                      <p:cNvPr id="0" name="对象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684584" y="1474510"/>
                        <a:ext cx="8128000" cy="1317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08000" y="3149932"/>
          <a:ext cx="8128000" cy="3545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文档" r:id="rId8" imgW="3913505" imgH="1708785" progId="Word.Document.12">
                  <p:embed/>
                </p:oleObj>
              </mc:Choice>
              <mc:Fallback>
                <p:oleObj name="文档" r:id="rId8" imgW="3913505" imgH="1708785" progId="Word.Document.12">
                  <p:embed/>
                  <p:pic>
                    <p:nvPicPr>
                      <p:cNvPr id="0" name="对象 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8000" y="3149932"/>
                        <a:ext cx="8128000" cy="35455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114868"/>
            <a:ext cx="8128000" cy="288226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may take a few weeks for you to build up your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again.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可能需要几个星期你才能恢复体力。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explosion broke the windows of several buildings.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爆炸的冲击力震碎了几栋楼房的窗户。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societies have the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solve the problems confronting them.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人类社会有能力解决面临的问题。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08000" y="1554989"/>
            <a:ext cx="8128000" cy="400202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93932" y="4591402"/>
            <a:ext cx="7776864" cy="6513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505471"/>
            <a:ext cx="8128000" cy="410105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想要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摸起来像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【课文原句】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Classical music makes me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sitting beside a quiet stream and enjoying nature.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古典音乐让我觉得像坐在一条宁静的溪流旁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享受着大自然。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【词汇精讲】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 like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是动词短语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想要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摸起来像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后面可接名词、代词或动词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形式作宾语。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very thirsty and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drink now.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我很渴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现在想喝点饮料。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going rock climbing with you this weekend.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这周末我想和你一起去攀岩。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5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624497"/>
            <a:ext cx="8128000" cy="374871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【易混辨析】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have a copy of dictionary.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我想买一本字典。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do?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你想做什么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508000" y="2251866"/>
          <a:ext cx="8128000" cy="170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文档" r:id="rId6" imgW="3913505" imgH="821690" progId="Word.Document.12">
                  <p:embed/>
                </p:oleObj>
              </mc:Choice>
              <mc:Fallback>
                <p:oleObj name="文档" r:id="rId6" imgW="3913505" imgH="821690" progId="Word.Document.12">
                  <p:embed/>
                  <p:pic>
                    <p:nvPicPr>
                      <p:cNvPr id="0" name="对象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8000" y="2251866"/>
                        <a:ext cx="8128000" cy="170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46996" y="1484784"/>
            <a:ext cx="8189004" cy="4030795"/>
            <a:chOff x="446996" y="1484784"/>
            <a:chExt cx="8189004" cy="4030795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508000" y="1484784"/>
              <a:ext cx="8128000" cy="2001011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446996" y="3485795"/>
              <a:ext cx="8128000" cy="2029784"/>
            </a:xfrm>
            <a:prstGeom prst="rect">
              <a:avLst/>
            </a:prstGeom>
          </p:spPr>
        </p:pic>
      </p:grpSp>
      <p:sp>
        <p:nvSpPr>
          <p:cNvPr id="8" name="矩形 7"/>
          <p:cNvSpPr/>
          <p:nvPr/>
        </p:nvSpPr>
        <p:spPr>
          <a:xfrm>
            <a:off x="693932" y="4500687"/>
            <a:ext cx="7776864" cy="6513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911735"/>
            <a:ext cx="8128000" cy="328852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这有助于你使它更容易理解。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【句式剖析】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句中为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“make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it+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+for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作形式宾语。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Berners-Lee made it possible for everyone to use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Internet,not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just universities and the army.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伯纳斯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李使每个人都能使用因特网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而不仅仅是大学和军队使用。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08000" y="829316"/>
            <a:ext cx="8128000" cy="578004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生活的苦难压不垮我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我心中的欢乐不是我自己的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我把欢乐注进音乐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为的是让全世界感到欢乐。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莫扎特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Mozart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greatest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musician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b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b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b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Mozart was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composer,possibly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greatest musician of all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only lived 35 years and he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composed</a:t>
            </a:r>
            <a:r>
              <a:rPr lang="zh-CN" altLang="zh-CN" sz="2200" baseline="300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than 600 pieces of music.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Mozart was born 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Salzburg,Austria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January 27,1756.His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father,Leopold,was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bookbinder.He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also a violin teacher and became famous when he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published</a:t>
            </a:r>
            <a:r>
              <a:rPr lang="zh-CN" altLang="zh-CN" sz="2200" baseline="300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method of study for the violin.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048576" y="2420888"/>
          <a:ext cx="5046848" cy="1746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文档" r:id="rId4" imgW="3843020" imgH="1331595" progId="Word.Document.12">
                  <p:embed/>
                </p:oleObj>
              </mc:Choice>
              <mc:Fallback>
                <p:oleObj name="文档" r:id="rId4" imgW="3843020" imgH="1331595" progId="Word.Document.12">
                  <p:embed/>
                  <p:pic>
                    <p:nvPicPr>
                      <p:cNvPr id="0" name="对象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48576" y="2420888"/>
                        <a:ext cx="5046848" cy="17468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over dir="l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708603"/>
            <a:ext cx="8128000" cy="369479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【句式拓展】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make+it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+that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从句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make+it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+to do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不定式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make+it+no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good/no use/no value...+doing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常用于这种句型的动词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make,think,consider,find,feel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Susan made it clear to me that she wished to make a new life for herself.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苏珊清楚地跟我表明她希望为自己创造新的生活。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consider it no use quarrelling with him about it.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我认为就这件事情和他争吵是没有用的。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982413" y="1135018"/>
            <a:ext cx="7179174" cy="530566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34844" y="5616827"/>
            <a:ext cx="5309364" cy="6513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06215"/>
            <a:ext cx="8128000" cy="53676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选词填空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was moved because the music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soul.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touched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.Solving the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 is very important at present.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.Take a friend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recommendation even if it doesn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interesting.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 after a good night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sleep.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.There must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 of a verb and a subject in person and number.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602765" y="1495058"/>
            <a:ext cx="3537187" cy="4985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touch,exist,energy,sound,feel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095941"/>
            <a:ext cx="8128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单句填空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.How does this kind of music make you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(feel)?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.Take this map with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you.It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be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(help) to you.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helpful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.By using an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experiment,he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made it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(easy) for us to understand.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easier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am thirsty now and I feel like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(have) a cup of tea.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 president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agreed,adding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he hoped for a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(peace) solution.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peaceful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08000" y="1681641"/>
            <a:ext cx="8128000" cy="374871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Mozart composed his first song when he was four years old even before he had learned to </a:t>
            </a:r>
            <a:r>
              <a:rPr lang="en-US" altLang="zh-CN" sz="2200" u="sng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read.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before his fifth birthday he was able to learn a scherzo in 30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published his first composition when he was eight years old.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he picked up a violin and though he had never had a violin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lesson,he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able to sight read perfectly a piece written for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violin.At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later time while visiting Rome he heard a choral work being performed and was able to remember it and write it down note for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note.His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father was amazed.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08000" y="1497936"/>
            <a:ext cx="8128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Leopold realized the extraordinary capabilities of his son and knew people would pay to see him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</a:t>
            </a:r>
            <a:r>
              <a:rPr lang="zh-CN" altLang="zh-CN" sz="2200" baseline="300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.So the family went on a tour that would take them to many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countries.Between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ages of seven 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fifteen,the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young Mozart spent half of his time on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tours.During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tours,Mozart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heard,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absorbed</a:t>
            </a:r>
            <a:r>
              <a:rPr lang="zh-CN" altLang="zh-CN" sz="2200" baseline="300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,and learned various European musical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idioms,eventually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crystallizing(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使结晶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his own mature style.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time he was 14,Mozart had composed many pieces for the harpsichord(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大键琴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),piano 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violin,as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well as for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orchestras.While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was still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teenager,Mozart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already a big star and toured Europe giving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concerts</a:t>
            </a:r>
            <a:r>
              <a:rPr lang="zh-CN" altLang="zh-CN" sz="2200" baseline="300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⑤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.He died in 1791.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08000" y="888539"/>
            <a:ext cx="8128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540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词海拾贝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compose 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创作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 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发表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 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表演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absorb 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吸收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⑤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concert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音乐会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540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典句欣赏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Mozart composed his first song when he was four years old even before he had learned to read.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翻译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莫扎特四岁时创作了他的第一首歌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这甚至是在他学会阅读之前。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分析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本句是一个复合句。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Mozart composed...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是主句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,when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引导的都是时间状语从句。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08000" y="2513599"/>
            <a:ext cx="8128000" cy="208480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540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理解诱思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.What do we know about Mozart when he was a child?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showed great talent for music.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.What do you think of Mozart?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was one of the greatest musicians of all time.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hlinkClick r:id="rId3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4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5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1865520"/>
          <a:ext cx="8128000" cy="3380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文档" r:id="rId6" imgW="3947160" imgH="1647190" progId="Word.Document.12">
                  <p:embed/>
                </p:oleObj>
              </mc:Choice>
              <mc:Fallback>
                <p:oleObj name="文档" r:id="rId6" imgW="3947160" imgH="1647190" progId="Word.Document.12">
                  <p:embed/>
                  <p:pic>
                    <p:nvPicPr>
                      <p:cNvPr id="0" name="对象 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8000" y="1865520"/>
                        <a:ext cx="8128000" cy="3380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>
            <a:spLocks noChangeAspect="1"/>
          </p:cNvSpPr>
          <p:nvPr/>
        </p:nvSpPr>
        <p:spPr>
          <a:xfrm>
            <a:off x="1621618" y="3212976"/>
            <a:ext cx="1138453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classical</a:t>
            </a:r>
            <a:endParaRPr lang="zh-CN" altLang="en-US" sz="2200"/>
          </a:p>
        </p:txBody>
      </p:sp>
      <p:sp>
        <p:nvSpPr>
          <p:cNvPr id="9" name="矩形 8"/>
          <p:cNvSpPr>
            <a:spLocks noChangeAspect="1"/>
          </p:cNvSpPr>
          <p:nvPr/>
        </p:nvSpPr>
        <p:spPr>
          <a:xfrm>
            <a:off x="1621618" y="3569523"/>
            <a:ext cx="952505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energy</a:t>
            </a:r>
            <a:endParaRPr lang="zh-CN" altLang="en-US" sz="2200"/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1621618" y="3946618"/>
            <a:ext cx="654346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soul</a:t>
            </a:r>
            <a:endParaRPr lang="zh-CN" altLang="en-US" sz="2200"/>
          </a:p>
        </p:txBody>
      </p:sp>
      <p:sp>
        <p:nvSpPr>
          <p:cNvPr id="11" name="矩形 10"/>
          <p:cNvSpPr>
            <a:spLocks noChangeAspect="1"/>
          </p:cNvSpPr>
          <p:nvPr/>
        </p:nvSpPr>
        <p:spPr>
          <a:xfrm>
            <a:off x="1621618" y="4310151"/>
            <a:ext cx="1093569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stringed</a:t>
            </a:r>
            <a:endParaRPr lang="zh-CN" altLang="en-US" sz="220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hlinkClick r:id="rId3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4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5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511175" y="1293813"/>
          <a:ext cx="8099425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文档" r:id="rId6" imgW="3966210" imgH="2421890" progId="Word.Document.12">
                  <p:embed/>
                </p:oleObj>
              </mc:Choice>
              <mc:Fallback>
                <p:oleObj name="文档" r:id="rId6" imgW="3966210" imgH="2421890" progId="Word.Document.12">
                  <p:embed/>
                  <p:pic>
                    <p:nvPicPr>
                      <p:cNvPr id="0" name="对象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1175" y="1293813"/>
                        <a:ext cx="8099425" cy="495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>
            <a:spLocks noChangeAspect="1"/>
          </p:cNvSpPr>
          <p:nvPr/>
        </p:nvSpPr>
        <p:spPr>
          <a:xfrm>
            <a:off x="3995936" y="1273175"/>
            <a:ext cx="1031051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弦乐器</a:t>
            </a:r>
            <a:endParaRPr lang="zh-CN" altLang="en-US" sz="2200"/>
          </a:p>
        </p:txBody>
      </p:sp>
      <p:sp>
        <p:nvSpPr>
          <p:cNvPr id="15" name="矩形 14"/>
          <p:cNvSpPr>
            <a:spLocks noChangeAspect="1"/>
          </p:cNvSpPr>
          <p:nvPr/>
        </p:nvSpPr>
        <p:spPr>
          <a:xfrm>
            <a:off x="3851920" y="1628800"/>
            <a:ext cx="1313180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世界语言</a:t>
            </a:r>
            <a:endParaRPr lang="zh-CN" altLang="en-US" sz="2200"/>
          </a:p>
        </p:txBody>
      </p:sp>
      <p:sp>
        <p:nvSpPr>
          <p:cNvPr id="16" name="矩形 15"/>
          <p:cNvSpPr>
            <a:spLocks noChangeAspect="1"/>
          </p:cNvSpPr>
          <p:nvPr/>
        </p:nvSpPr>
        <p:spPr>
          <a:xfrm>
            <a:off x="3851920" y="1973113"/>
            <a:ext cx="748923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表演</a:t>
            </a:r>
            <a:endParaRPr lang="zh-CN" altLang="en-US" sz="2200"/>
          </a:p>
        </p:txBody>
      </p:sp>
      <p:sp>
        <p:nvSpPr>
          <p:cNvPr id="17" name="矩形 16"/>
          <p:cNvSpPr>
            <a:spLocks noChangeAspect="1"/>
          </p:cNvSpPr>
          <p:nvPr/>
        </p:nvSpPr>
        <p:spPr>
          <a:xfrm>
            <a:off x="3851920" y="2317426"/>
            <a:ext cx="748923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造句</a:t>
            </a:r>
            <a:endParaRPr lang="zh-CN" altLang="en-US" sz="2200"/>
          </a:p>
        </p:txBody>
      </p:sp>
      <p:sp>
        <p:nvSpPr>
          <p:cNvPr id="18" name="矩形 17"/>
          <p:cNvSpPr>
            <a:spLocks noChangeAspect="1"/>
          </p:cNvSpPr>
          <p:nvPr/>
        </p:nvSpPr>
        <p:spPr>
          <a:xfrm>
            <a:off x="3851920" y="2673051"/>
            <a:ext cx="1313180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触动心灵</a:t>
            </a:r>
            <a:endParaRPr lang="zh-CN" altLang="en-US" sz="2200"/>
          </a:p>
        </p:txBody>
      </p:sp>
      <p:sp>
        <p:nvSpPr>
          <p:cNvPr id="19" name="矩形 18"/>
          <p:cNvSpPr>
            <a:spLocks noChangeAspect="1"/>
          </p:cNvSpPr>
          <p:nvPr/>
        </p:nvSpPr>
        <p:spPr>
          <a:xfrm>
            <a:off x="3481606" y="3019134"/>
            <a:ext cx="1877437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跟着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跳舞</a:t>
            </a:r>
            <a:endParaRPr lang="zh-CN" altLang="en-US" sz="2200"/>
          </a:p>
        </p:txBody>
      </p:sp>
      <p:sp>
        <p:nvSpPr>
          <p:cNvPr id="20" name="矩形 19"/>
          <p:cNvSpPr>
            <a:spLocks noChangeAspect="1"/>
          </p:cNvSpPr>
          <p:nvPr/>
        </p:nvSpPr>
        <p:spPr>
          <a:xfrm>
            <a:off x="3481606" y="3365217"/>
            <a:ext cx="1673856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感觉像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想要</a:t>
            </a:r>
            <a:endParaRPr lang="zh-CN" altLang="en-US" sz="2200"/>
          </a:p>
        </p:txBody>
      </p:sp>
      <p:sp>
        <p:nvSpPr>
          <p:cNvPr id="21" name="矩形 20"/>
          <p:cNvSpPr>
            <a:spLocks noChangeAspect="1"/>
          </p:cNvSpPr>
          <p:nvPr/>
        </p:nvSpPr>
        <p:spPr>
          <a:xfrm>
            <a:off x="3481606" y="3719072"/>
            <a:ext cx="1595309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相同</a:t>
            </a:r>
            <a:endParaRPr lang="zh-CN" altLang="en-US" sz="2200"/>
          </a:p>
        </p:txBody>
      </p:sp>
      <p:sp>
        <p:nvSpPr>
          <p:cNvPr id="22" name="矩形 21"/>
          <p:cNvSpPr>
            <a:spLocks noChangeAspect="1"/>
          </p:cNvSpPr>
          <p:nvPr/>
        </p:nvSpPr>
        <p:spPr>
          <a:xfrm>
            <a:off x="3481606" y="4050689"/>
            <a:ext cx="1877437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给某人能量　</a:t>
            </a:r>
            <a:endParaRPr lang="zh-CN" altLang="en-US" sz="2200"/>
          </a:p>
        </p:txBody>
      </p:sp>
      <p:sp>
        <p:nvSpPr>
          <p:cNvPr id="23" name="矩形 22"/>
          <p:cNvSpPr>
            <a:spLocks noChangeAspect="1"/>
          </p:cNvSpPr>
          <p:nvPr/>
        </p:nvSpPr>
        <p:spPr>
          <a:xfrm>
            <a:off x="3481606" y="4460968"/>
            <a:ext cx="3366627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使某人想起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提醒某人某事</a:t>
            </a:r>
            <a:endParaRPr lang="zh-CN" altLang="en-US" sz="220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hlinkClick r:id="rId3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4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904201"/>
            <a:ext cx="8128000" cy="33424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释义匹配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.classical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physical and mental strength that make you enable to do things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.energy	   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B.belonging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 traditional style or set of ideas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.soul	   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strong thread made of several threads twisted together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.string	   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 of a person that is not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physical,and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contains their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character,thoughts,and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feelings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1.B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2.A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3.D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4.C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演示文稿1</Template>
  <TotalTime>0</TotalTime>
  <Words>1134</Words>
  <Application>Microsoft Office PowerPoint</Application>
  <PresentationFormat>全屏显示(4:3)</PresentationFormat>
  <Paragraphs>193</Paragraphs>
  <Slides>23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</vt:lpstr>
      <vt:lpstr>文档</vt:lpstr>
      <vt:lpstr>UNIT 5   Music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2019-08-22T01:06:00Z</dcterms:created>
  <dcterms:modified xsi:type="dcterms:W3CDTF">2023-01-16T19:40:32Z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518A34DC178B4C94A5147A2B9D2E93EA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