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4E432-3726-4123-A5B5-43D9BE38BC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E680-1A7E-4D90-84D2-053BC386B3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EC94-02E4-4BF6-B560-BB475496B55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3DF19-E7F2-46DA-8423-1D61D124D19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C577C-5FCF-48F6-877A-507DB0A212D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9DA3-EFF0-48F7-8453-1FB0D3C4212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EED94-8E23-482E-99FE-8613C7AAFC7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511E8-96A7-46D7-B320-DE466365F5C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ADEB0-1CDD-4D71-B5E6-0C7C8E83884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40714-29F1-41A0-97DA-7CE10704E53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9C45-F4F9-402F-A487-4A59CCF7C67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55D98-0283-401F-8099-F38B8749CA7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2A24D-BF1D-4987-8383-E65989F2678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19BAE8-C20C-4089-ABDB-CB19A27BB37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71600" y="764704"/>
            <a:ext cx="73448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8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人体的奥秘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5756" y="2038667"/>
            <a:ext cx="4536504" cy="38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996762" y="586888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G_00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6804025" y="692150"/>
            <a:ext cx="1943100" cy="1944688"/>
          </a:xfrm>
          <a:prstGeom prst="wedgeRoundRectCallout">
            <a:avLst>
              <a:gd name="adj1" fmla="val -134639"/>
              <a:gd name="adj2" fmla="val 574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1:1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1:2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1:3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G_00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5889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404938"/>
            <a:ext cx="830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 把一些饼干按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5∶4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分给幼儿园大班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和小班的小朋友。</a:t>
            </a:r>
            <a:endParaRPr kumimoji="1"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" y="3352800"/>
            <a:ext cx="7924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 人的脚长和身高的比约是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1:7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；人的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两手臂伸长的距离与身高的比大约是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1:1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；拳头翻滚一周，它的长度与脚的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比大约是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1:1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/>
                <a:ea typeface="楷体_GB2312" pitchFamily="49" charset="-122"/>
              </a:rPr>
              <a:t>……</a:t>
            </a:r>
            <a:endParaRPr kumimoji="1"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algn="l"/>
            <a:r>
              <a:rPr lang="en-US" altLang="zh-CN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、 标准的篮球场长和宽的比是 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28:15</a:t>
            </a:r>
            <a:r>
              <a:rPr lang="zh-CN" altLang="en-US" sz="32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1219200"/>
            <a:ext cx="8355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、地球海洋面积和陆地面积的比是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63:27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、雀巢咖啡是由白砂糖和速溶咖啡按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2:5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混合而成的，味道好极了！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92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、厦华高清晰数字彩电有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4:3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的宽屏幕，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与未来标准接轨，超值影院享受。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4582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、活力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28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洗衣粉广告词：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去污渍 </a:t>
            </a:r>
            <a:r>
              <a:rPr kumimoji="1"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1:4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，用量少 </a:t>
            </a:r>
            <a:r>
              <a:rPr kumimoji="1"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1:4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价钱低 </a:t>
            </a:r>
            <a:r>
              <a:rPr kumimoji="1"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1:4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,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/>
                <a:ea typeface="楷体_GB2312" pitchFamily="49" charset="-122"/>
              </a:rPr>
              <a:t>……</a:t>
            </a: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 </a:t>
            </a:r>
            <a:r>
              <a:rPr kumimoji="1"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1:4</a:t>
            </a:r>
            <a:r>
              <a:rPr kumimoji="1"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85800" y="992951"/>
            <a:ext cx="7620000" cy="41910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255931" y="2109728"/>
            <a:ext cx="705674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十七世纪，数学家莱布尼兹认为，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两个量的比，包含有除的意思，但又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不能占用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÷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，于是他把除号中的小短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线去掉，用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000" b="1" dirty="0"/>
              <a:t>赵凡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分钟走了</a:t>
            </a:r>
            <a:r>
              <a:rPr lang="en-US" altLang="zh-CN" sz="4000" b="1" dirty="0"/>
              <a:t>330</a:t>
            </a:r>
            <a:r>
              <a:rPr lang="zh-CN" altLang="en-US" sz="4000" b="1" dirty="0"/>
              <a:t>米，怎样用算式表示赵凡的行走速度？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748982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路程与时间的比是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330:3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43" y="1484784"/>
            <a:ext cx="8062912" cy="1511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en-US" b="1" dirty="0"/>
              <a:t>人体血液中，红细胞的平均寿命是</a:t>
            </a:r>
            <a:r>
              <a:rPr lang="en-US" altLang="zh-CN" b="1" dirty="0"/>
              <a:t>120</a:t>
            </a:r>
            <a:r>
              <a:rPr lang="zh-CN" altLang="en-US" b="1" dirty="0"/>
              <a:t>天，血小板的寿命只有</a:t>
            </a:r>
            <a:r>
              <a:rPr lang="en-US" altLang="zh-CN" b="1" dirty="0"/>
              <a:t>10</a:t>
            </a:r>
            <a:r>
              <a:rPr lang="zh-CN" altLang="en-US" b="1" dirty="0"/>
              <a:t>天。写出红细胞与血小板的寿命比。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7544" y="3356992"/>
            <a:ext cx="7991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、一架客机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小时飞行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2400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千米。写出这架客机飞行路程与时间的比，求出比值，并说说比值的实际意义。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28600" y="533400"/>
            <a:ext cx="1841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0772" name="Group 52"/>
          <p:cNvGraphicFramePr>
            <a:graphicFrameLocks noGrp="1"/>
          </p:cNvGraphicFramePr>
          <p:nvPr/>
        </p:nvGraphicFramePr>
        <p:xfrm>
          <a:off x="457200" y="1295400"/>
          <a:ext cx="8229600" cy="4064001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表示一种数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—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分数线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分数值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表示一种运算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被除数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÷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除数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表示两个数的关系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前项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  ：）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比号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后项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比值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362200" y="4495800"/>
            <a:ext cx="3048000" cy="1524000"/>
          </a:xfrm>
          <a:prstGeom prst="wedgeEllipseCallout">
            <a:avLst>
              <a:gd name="adj1" fmla="val -62134"/>
              <a:gd name="adj2" fmla="val -7833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gray">
          <a:xfrm>
            <a:off x="1676400" y="1219200"/>
            <a:ext cx="4648200" cy="2057400"/>
          </a:xfrm>
          <a:prstGeom prst="cloudCallout">
            <a:avLst>
              <a:gd name="adj1" fmla="val 59528"/>
              <a:gd name="adj2" fmla="val 89431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362200" y="1628775"/>
            <a:ext cx="373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66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600" b="1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杯香焦原汁加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66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3600" b="1" dirty="0">
                <a:solidFill>
                  <a:srgbClr val="008000"/>
                </a:solidFill>
                <a:latin typeface="楷体_GB2312" pitchFamily="49" charset="-122"/>
                <a:ea typeface="楷体_GB2312" pitchFamily="49" charset="-122"/>
              </a:rPr>
              <a:t>杯牛奶就成了。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590800" y="4648200"/>
            <a:ext cx="274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奶昔真好喝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!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妈妈怎么做的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990600" y="3429000"/>
          <a:ext cx="12700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" r:id="rId3" imgW="1308100" imgH="2692400" progId="Photoshop.Image.8">
                  <p:embed/>
                </p:oleObj>
              </mc:Choice>
              <mc:Fallback>
                <p:oleObj name="Image" r:id="rId3" imgW="1308100" imgH="2692400" progId="Photoshop.Image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12700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5" name="Picture 7" descr="0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895600"/>
            <a:ext cx="13716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324600" cy="551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16013" y="5638800"/>
            <a:ext cx="7521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333399"/>
                </a:solidFill>
                <a:latin typeface="楷体_GB2312" pitchFamily="49" charset="-122"/>
                <a:ea typeface="楷体_GB2312" pitchFamily="49" charset="-122"/>
              </a:rPr>
              <a:t>马拉松选手跑</a:t>
            </a:r>
            <a:r>
              <a:rPr kumimoji="1" lang="en-US" altLang="zh-CN" sz="3600" b="1">
                <a:solidFill>
                  <a:srgbClr val="FF66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kumimoji="1" lang="zh-CN" altLang="en-US" sz="3600" b="1">
                <a:solidFill>
                  <a:srgbClr val="333399"/>
                </a:solidFill>
                <a:latin typeface="楷体_GB2312" pitchFamily="49" charset="-122"/>
                <a:ea typeface="楷体_GB2312" pitchFamily="49" charset="-122"/>
              </a:rPr>
              <a:t>千米，大约需</a:t>
            </a:r>
            <a:r>
              <a:rPr kumimoji="1" lang="en-US" altLang="zh-CN" sz="3600" b="1">
                <a:solidFill>
                  <a:srgbClr val="FF66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600" b="1">
                <a:solidFill>
                  <a:srgbClr val="333399"/>
                </a:solidFill>
                <a:latin typeface="楷体_GB2312" pitchFamily="49" charset="-122"/>
                <a:ea typeface="楷体_GB2312" pitchFamily="49" charset="-122"/>
              </a:rPr>
              <a:t>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09600" y="1066800"/>
            <a:ext cx="798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居里夫人提炼 </a:t>
            </a: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克镭用了 </a:t>
            </a: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kumimoji="1"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吨沥青。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889125" y="3063875"/>
            <a:ext cx="269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克 </a:t>
            </a:r>
            <a:r>
              <a:rPr kumimoji="1"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: </a:t>
            </a: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kumimoji="1"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吨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965325" y="3902075"/>
            <a:ext cx="269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 : 8000000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5" grpId="0" autoUpdateAnimBg="0"/>
      <p:bldP spid="256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611560" y="1752600"/>
            <a:ext cx="71929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居里夫人提炼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克镭用了 </a:t>
            </a:r>
            <a:r>
              <a:rPr kumimoji="1"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kumimoji="1"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吨沥青。</a:t>
            </a:r>
          </a:p>
        </p:txBody>
      </p:sp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494098" y="3014375"/>
            <a:ext cx="86373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居里夫人提炼镭和所用沥青的比是</a:t>
            </a:r>
            <a:r>
              <a:rPr kumimoji="1" lang="en-US" altLang="zh-CN" sz="32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1:8000000</a:t>
            </a:r>
            <a:r>
              <a:rPr kumimoji="1"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www.7cxk.com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0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全屏显示(4:3)</PresentationFormat>
  <Paragraphs>73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 Unicode MS</vt:lpstr>
      <vt:lpstr>汉仪中宋简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 标准的篮球场长和宽的比是 28:15。 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2017-08-05T00:56:00Z</dcterms:created>
  <dcterms:modified xsi:type="dcterms:W3CDTF">2023-01-16T19:40:37Z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7046ABEE23094FD38363E0712A8374DC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