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32188-7640-462A-816B-A0305A472D9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E5FD6-1844-4593-B241-C3439DC7CD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5FD6-1844-4593-B241-C3439DC7CD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738" y="1065213"/>
            <a:ext cx="7772400" cy="111125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2075" y="2327275"/>
            <a:ext cx="6400800" cy="8001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>
                <a:solidFill>
                  <a:srgbClr val="336699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671513"/>
            <a:ext cx="2058987" cy="5456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9263" y="671513"/>
            <a:ext cx="6026150" cy="5456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B5A692-94B9-4383-89C1-03C8E405B43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27188"/>
            <a:ext cx="403860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27188"/>
            <a:ext cx="403860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671513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7188"/>
            <a:ext cx="82296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9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825311"/>
            <a:ext cx="91440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1200"/>
              </a:spcBef>
            </a:pPr>
            <a: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Unit 3</a:t>
            </a:r>
          </a:p>
          <a:p>
            <a:pPr>
              <a:spcBef>
                <a:spcPts val="1200"/>
              </a:spcBef>
            </a:pPr>
            <a: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 am more outgoing than </a:t>
            </a:r>
            <a:r>
              <a:rPr lang="en-US" altLang="zh-CN" sz="6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my </a:t>
            </a:r>
            <a:r>
              <a:rPr lang="en-US" altLang="zh-CN" sz="6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sister</a:t>
            </a:r>
            <a:r>
              <a:rPr lang="en-US" altLang="zh-CN" sz="6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zh-CN" sz="6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WordArt 6"/>
          <p:cNvSpPr>
            <a:spLocks noChangeArrowheads="1" noChangeShapeType="1" noTextEdit="1"/>
          </p:cNvSpPr>
          <p:nvPr/>
        </p:nvSpPr>
        <p:spPr bwMode="auto">
          <a:xfrm>
            <a:off x="3048000" y="4191000"/>
            <a:ext cx="297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B</a:t>
            </a:r>
            <a:endParaRPr lang="zh-CN" altLang="en-US" sz="4000" b="1" kern="10" dirty="0">
              <a:ln w="9525">
                <a:noFill/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0383" y="54483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 descr="B-2b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228600"/>
            <a:ext cx="228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5"/>
          <p:cNvSpPr>
            <a:spLocks noChangeArrowheads="1"/>
          </p:cNvSpPr>
          <p:nvPr/>
        </p:nvSpPr>
        <p:spPr bwMode="auto">
          <a:xfrm>
            <a:off x="228600" y="900113"/>
            <a:ext cx="85344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not necessary to be the same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3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best friend Larry is quite </a:t>
            </a:r>
          </a:p>
          <a:p>
            <a:pPr algn="l">
              <a:lnSpc>
                <a:spcPct val="13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from me. He is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 </a:t>
            </a:r>
          </a:p>
          <a:p>
            <a:pPr algn="l">
              <a:lnSpc>
                <a:spcPct val="13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outgoing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me. </a:t>
            </a:r>
          </a:p>
          <a:p>
            <a:pPr algn="l">
              <a:lnSpc>
                <a:spcPct val="13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both like sports, but he plays tennis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he always wins. However, Larry often helps to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out the best in me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I</a:t>
            </a:r>
            <a:r>
              <a:rPr lang="en-US" altLang="zh-CN" sz="2800" b="1" dirty="0">
                <a:cs typeface="Times New Roman" panose="02020603050405020304" pitchFamily="18" charset="0"/>
              </a:rPr>
              <a:t>’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getting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tennis. Larry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hard-working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though. I always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better grades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he does, so maybe I should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him more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381000" y="800100"/>
            <a:ext cx="79248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</a:t>
            </a:r>
            <a:r>
              <a:rPr lang="en-US" altLang="zh-CN" sz="2800" b="1" dirty="0">
                <a:cs typeface="Times New Roman" panose="02020603050405020304" pitchFamily="18" charset="0"/>
              </a:rPr>
              <a:t>’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really care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friends are</a:t>
            </a:r>
          </a:p>
          <a:p>
            <a:pPr algn="l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as me or different. My </a:t>
            </a:r>
          </a:p>
          <a:p>
            <a:pPr algn="l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favorite saying is. </a:t>
            </a:r>
            <a:r>
              <a:rPr lang="en-US" altLang="zh-CN" sz="2800" b="1" dirty="0">
                <a:cs typeface="Times New Roman" panose="02020603050405020304" pitchFamily="18" charset="0"/>
              </a:rPr>
              <a:t>“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true friend</a:t>
            </a:r>
          </a:p>
          <a:p>
            <a:pPr algn="l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reaches for your hand and touches </a:t>
            </a:r>
          </a:p>
          <a:p>
            <a:pPr algn="l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heart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cs typeface="Times New Roman" panose="02020603050405020304" pitchFamily="18" charset="0"/>
              </a:rPr>
              <a:t>”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best friend Carol is really kind and very funny. In fact, she</a:t>
            </a:r>
            <a:r>
              <a:rPr lang="en-US" altLang="zh-CN" sz="2800" b="1" dirty="0">
                <a:cs typeface="Times New Roman" panose="02020603050405020304" pitchFamily="18" charset="0"/>
              </a:rPr>
              <a:t>’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funnier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anyone I know. I broke my arm last year but she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me laugh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better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can talk about and share everything. I know she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cares about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because she</a:t>
            </a:r>
            <a:r>
              <a:rPr lang="en-US" altLang="zh-CN" sz="2800" b="1" dirty="0">
                <a:cs typeface="Times New Roman" panose="02020603050405020304" pitchFamily="18" charset="0"/>
              </a:rPr>
              <a:t>’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always there to listen.</a:t>
            </a:r>
          </a:p>
        </p:txBody>
      </p:sp>
      <p:pic>
        <p:nvPicPr>
          <p:cNvPr id="82947" name="Picture 7" descr="B-2b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4675" y="0"/>
            <a:ext cx="2209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 txBox="1">
            <a:spLocks noChangeArrowheads="1"/>
          </p:cNvSpPr>
          <p:nvPr/>
        </p:nvSpPr>
        <p:spPr bwMode="auto">
          <a:xfrm>
            <a:off x="0" y="692150"/>
            <a:ext cx="9144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0000FF"/>
                </a:solidFill>
              </a:rPr>
              <a:t>Read the passage carefully and find the differences and similarities between friends.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1600200" y="2663355"/>
            <a:ext cx="7451725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I’m quieter and more serious than most kids. 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1754414" y="1873250"/>
            <a:ext cx="2627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differences: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1611313" y="3329668"/>
            <a:ext cx="73802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He is taller and more outgoing than me.  </a:t>
            </a:r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1600200" y="3909105"/>
            <a:ext cx="4859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He plays tennis better.</a:t>
            </a:r>
          </a:p>
        </p:txBody>
      </p:sp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1600200" y="4404405"/>
            <a:ext cx="68405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Larry is much less hard-working. </a:t>
            </a:r>
          </a:p>
        </p:txBody>
      </p:sp>
      <p:sp>
        <p:nvSpPr>
          <p:cNvPr id="83976" name="Text Box 10"/>
          <p:cNvSpPr txBox="1">
            <a:spLocks noChangeArrowheads="1"/>
          </p:cNvSpPr>
          <p:nvPr/>
        </p:nvSpPr>
        <p:spPr bwMode="auto">
          <a:xfrm>
            <a:off x="1600200" y="4991100"/>
            <a:ext cx="742269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I always get better grades than he does.</a:t>
            </a:r>
          </a:p>
        </p:txBody>
      </p:sp>
      <p:pic>
        <p:nvPicPr>
          <p:cNvPr id="137225" name="Picture 14" descr="CIMG54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630" y="1993900"/>
            <a:ext cx="12239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6" name="Picture 15" descr="CIMG54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912" y="4111625"/>
            <a:ext cx="12239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9" name="Text Box 8"/>
          <p:cNvSpPr txBox="1">
            <a:spLocks noChangeArrowheads="1"/>
          </p:cNvSpPr>
          <p:nvPr/>
        </p:nvSpPr>
        <p:spPr bwMode="auto">
          <a:xfrm>
            <a:off x="1600200" y="5867400"/>
            <a:ext cx="730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She’s funnier than anyone I know.</a:t>
            </a:r>
          </a:p>
        </p:txBody>
      </p:sp>
      <p:pic>
        <p:nvPicPr>
          <p:cNvPr id="137228" name="Picture 13" descr="CIMG54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912" y="5479824"/>
            <a:ext cx="1295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utoUpdateAnimBg="0"/>
      <p:bldP spid="83973" grpId="0" autoUpdateAnimBg="0"/>
      <p:bldP spid="83974" grpId="0" autoUpdateAnimBg="0"/>
      <p:bldP spid="83975" grpId="0" autoUpdateAnimBg="0"/>
      <p:bldP spid="83976" grpId="0" autoUpdateAnimBg="0"/>
      <p:bldP spid="8397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5"/>
          <p:cNvSpPr txBox="1">
            <a:spLocks noChangeArrowheads="1"/>
          </p:cNvSpPr>
          <p:nvPr/>
        </p:nvSpPr>
        <p:spPr bwMode="auto">
          <a:xfrm>
            <a:off x="1835150" y="784794"/>
            <a:ext cx="3527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Similarities: 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1835150" y="3199607"/>
            <a:ext cx="5521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4800" dirty="0">
                <a:latin typeface="Times New Roman" panose="02020603050405020304" pitchFamily="18" charset="0"/>
              </a:rPr>
              <a:t>We both like sports. 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1835150" y="1511869"/>
            <a:ext cx="748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4800" dirty="0">
                <a:latin typeface="Times New Roman" panose="02020603050405020304" pitchFamily="18" charset="0"/>
              </a:rPr>
              <a:t>My best friend Yuan Li is quiet, too. 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1915432" y="4295775"/>
            <a:ext cx="69999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4800" dirty="0">
                <a:latin typeface="Times New Roman" panose="02020603050405020304" pitchFamily="18" charset="0"/>
              </a:rPr>
              <a:t>We can talk about and share everything. </a:t>
            </a:r>
          </a:p>
        </p:txBody>
      </p:sp>
      <p:pic>
        <p:nvPicPr>
          <p:cNvPr id="138246" name="Picture 9" descr="CIMG54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361057"/>
            <a:ext cx="1012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10" descr="CIMG54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8163" y="3023395"/>
            <a:ext cx="12239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11" descr="CIMG54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5618" y="4390800"/>
            <a:ext cx="1223963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5" grpId="0" autoUpdateAnimBg="0"/>
      <p:bldP spid="84996" grpId="0" autoUpdateAnimBg="0"/>
      <p:bldP spid="8499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ChangeArrowheads="1"/>
          </p:cNvSpPr>
          <p:nvPr/>
        </p:nvSpPr>
        <p:spPr bwMode="auto">
          <a:xfrm>
            <a:off x="685800" y="684213"/>
            <a:ext cx="75882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5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Are the statements true (T) or false (F)?</a:t>
            </a:r>
            <a:endParaRPr lang="en-US" altLang="zh-CN" sz="3200" b="1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Tx/>
              <a:buAutoNum type="arabicPeriod"/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Jeff is less serious than most kids.</a:t>
            </a:r>
            <a:endParaRPr lang="en-US" altLang="zh-CN" sz="3200" b="1"/>
          </a:p>
          <a:p>
            <a:pPr algn="l">
              <a:lnSpc>
                <a:spcPct val="150000"/>
              </a:lnSpc>
              <a:buFontTx/>
              <a:buAutoNum type="arabicPeriod"/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Jeff and Yuan Li are both quiet.</a:t>
            </a:r>
            <a:endParaRPr lang="en-US" altLang="zh-CN" sz="3200" b="1"/>
          </a:p>
          <a:p>
            <a:pPr algn="l">
              <a:lnSpc>
                <a:spcPct val="150000"/>
              </a:lnSpc>
              <a:buFontTx/>
              <a:buAutoNum type="arabicPeriod"/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Jeff thinks it is easy for him to </a:t>
            </a:r>
          </a:p>
          <a:p>
            <a:pPr algn="l">
              <a:lnSpc>
                <a:spcPct val="15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     make friends.</a:t>
            </a:r>
            <a:endParaRPr lang="en-US" altLang="zh-CN" sz="3200" b="1"/>
          </a:p>
          <a:p>
            <a:pPr algn="l">
              <a:lnSpc>
                <a:spcPct val="15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</a:rPr>
              <a:t>4.  Huang Lei is taller than Larry.</a:t>
            </a:r>
            <a:endParaRPr lang="en-US" altLang="zh-CN" sz="3200" b="1"/>
          </a:p>
          <a:p>
            <a:pPr algn="l">
              <a:lnSpc>
                <a:spcPct val="150000"/>
              </a:lnSpc>
              <a:tabLst>
                <a:tab pos="495300" algn="l"/>
                <a:tab pos="5273675" algn="r"/>
              </a:tabLst>
            </a:pP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6019" name="Text Box 6"/>
          <p:cNvSpPr txBox="1">
            <a:spLocks noChangeArrowheads="1"/>
          </p:cNvSpPr>
          <p:nvPr/>
        </p:nvSpPr>
        <p:spPr bwMode="auto">
          <a:xfrm>
            <a:off x="7239000" y="16002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6934200" y="2362200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4267200" y="38862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6934200" y="45720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  <p:bldP spid="86020" grpId="0" autoUpdateAnimBg="0"/>
      <p:bldP spid="86021" grpId="0" autoUpdateAnimBg="0"/>
      <p:bldP spid="860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457200" y="990600"/>
            <a:ext cx="80772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Huang Lei isn</a:t>
            </a:r>
            <a:r>
              <a:rPr lang="en-US" altLang="zh-CN" sz="3200" b="1">
                <a:cs typeface="Times New Roman" panose="02020603050405020304" pitchFamily="18" charset="0"/>
              </a:rPr>
              <a:t>’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 as good at tennis as Larry.</a:t>
            </a:r>
            <a:endParaRPr lang="en-US" altLang="zh-CN" sz="3200" b="1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6. Larry works harder than Huang Lei.</a:t>
            </a:r>
            <a:endParaRPr lang="en-US" altLang="zh-CN" sz="3200" b="1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7. Mary thinks her friends should be the    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same as her.</a:t>
            </a:r>
            <a:endParaRPr lang="en-US" altLang="zh-CN" sz="3200" b="1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8. Carol broke her arm last year and Mary  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made her feel better.</a:t>
            </a:r>
          </a:p>
        </p:txBody>
      </p:sp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7524750" y="23447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7044" name="Text Box 7"/>
          <p:cNvSpPr txBox="1">
            <a:spLocks noChangeArrowheads="1"/>
          </p:cNvSpPr>
          <p:nvPr/>
        </p:nvSpPr>
        <p:spPr bwMode="auto">
          <a:xfrm>
            <a:off x="8382000" y="1219200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7045" name="Text Box 9"/>
          <p:cNvSpPr txBox="1">
            <a:spLocks noChangeArrowheads="1"/>
          </p:cNvSpPr>
          <p:nvPr/>
        </p:nvSpPr>
        <p:spPr bwMode="auto">
          <a:xfrm>
            <a:off x="3200400" y="3124200"/>
            <a:ext cx="454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7046" name="Text Box 10"/>
          <p:cNvSpPr txBox="1">
            <a:spLocks noChangeArrowheads="1"/>
          </p:cNvSpPr>
          <p:nvPr/>
        </p:nvSpPr>
        <p:spPr bwMode="auto">
          <a:xfrm>
            <a:off x="4876800" y="42672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  <p:bldP spid="87044" grpId="0" autoUpdateAnimBg="0"/>
      <p:bldP spid="87045" grpId="0" autoUpdateAnimBg="0"/>
      <p:bldP spid="8704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AutoShape 7"/>
          <p:cNvGrpSpPr/>
          <p:nvPr/>
        </p:nvGrpSpPr>
        <p:grpSpPr bwMode="auto">
          <a:xfrm>
            <a:off x="0" y="1995488"/>
            <a:ext cx="9182101" cy="4176712"/>
            <a:chOff x="0" y="0"/>
            <a:chExt cx="5787" cy="3019"/>
          </a:xfrm>
        </p:grpSpPr>
        <p:pic>
          <p:nvPicPr>
            <p:cNvPr id="88067" name="AutoShape 7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87" cy="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68" name="Text Box 4"/>
            <p:cNvSpPr txBox="1">
              <a:spLocks noChangeArrowheads="1"/>
            </p:cNvSpPr>
            <p:nvPr/>
          </p:nvSpPr>
          <p:spPr bwMode="auto">
            <a:xfrm>
              <a:off x="199" y="197"/>
              <a:ext cx="5386" cy="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>
                <a:lnSpc>
                  <a:spcPct val="150000"/>
                </a:lnSpc>
              </a:pPr>
              <a:endParaRPr lang="zh-CN" altLang="zh-CN" sz="2400" b="1">
                <a:solidFill>
                  <a:srgbClr val="8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81000" y="838199"/>
            <a:ext cx="8382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2d How do you and your friends compare with    </a:t>
            </a:r>
          </a:p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people in the article? Write five sentences.</a:t>
            </a:r>
            <a:endParaRPr lang="en-US" altLang="zh-CN" sz="3200" b="1">
              <a:cs typeface="Times New Roman" panose="02020603050405020304" pitchFamily="18" charset="0"/>
            </a:endParaRPr>
          </a:p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15913" y="2438399"/>
            <a:ext cx="8828087" cy="348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different from Jeff because I'm louder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other kids in my class. My best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friend is similar to Larry because she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hard-working than me.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endParaRPr lang="en-US" altLang="zh-CN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228600" y="609600"/>
            <a:ext cx="86106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  <a:tabLst>
                <a:tab pos="495300" algn="l"/>
                <a:tab pos="2778125" algn="l"/>
                <a:tab pos="5273675" algn="r"/>
              </a:tabLs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 Which saying is your favorite? Which friend do you think about when you read this saying? Why? Tell your partner about it.</a:t>
            </a:r>
            <a:endParaRPr lang="en-US" altLang="zh-CN" sz="3200" b="1" dirty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tabLst>
                <a:tab pos="495300" algn="l"/>
                <a:tab pos="2778125" algn="l"/>
                <a:tab pos="5273675" algn="r"/>
              </a:tabLs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1.A good friend is like a mirror.</a:t>
            </a:r>
            <a:endParaRPr lang="en-US" altLang="zh-CN" sz="3200" b="1" dirty="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tabLst>
                <a:tab pos="495300" algn="l"/>
                <a:tab pos="2778125" algn="l"/>
                <a:tab pos="5273675" algn="r"/>
              </a:tabLs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Friends are like books- you </a:t>
            </a:r>
          </a:p>
          <a:p>
            <a:pPr algn="l">
              <a:lnSpc>
                <a:spcPct val="150000"/>
              </a:lnSpc>
              <a:tabLst>
                <a:tab pos="495300" algn="l"/>
                <a:tab pos="2778125" algn="l"/>
                <a:tab pos="5273675" algn="r"/>
              </a:tabLs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don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need a lot of them as </a:t>
            </a:r>
          </a:p>
          <a:p>
            <a:pPr algn="l">
              <a:lnSpc>
                <a:spcPct val="150000"/>
              </a:lnSpc>
              <a:tabLst>
                <a:tab pos="495300" algn="l"/>
                <a:tab pos="2778125" algn="l"/>
                <a:tab pos="5273675" algn="r"/>
              </a:tabLs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long as they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 good.</a:t>
            </a:r>
            <a:endParaRPr lang="en-US" altLang="zh-CN" sz="3200" b="1" dirty="0">
              <a:cs typeface="Times New Roman" panose="02020603050405020304" pitchFamily="18" charset="0"/>
            </a:endParaRPr>
          </a:p>
        </p:txBody>
      </p:sp>
      <p:pic>
        <p:nvPicPr>
          <p:cNvPr id="89091" name="Picture 4" descr="B-2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2590800"/>
            <a:ext cx="2819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57200" y="1536680"/>
            <a:ext cx="8458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best friend helps to bring out the best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me.</a:t>
            </a:r>
            <a:endParaRPr lang="en-US" altLang="zh-CN" sz="3600" b="1" dirty="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true friend reaches for your hand and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touches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heart.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文本框 1"/>
          <p:cNvSpPr txBox="1">
            <a:spLocks noChangeArrowheads="1"/>
          </p:cNvSpPr>
          <p:nvPr/>
        </p:nvSpPr>
        <p:spPr bwMode="auto">
          <a:xfrm>
            <a:off x="457200" y="1319748"/>
            <a:ext cx="8458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 dirty="0">
                <a:latin typeface="Adobe Garamond Pro Bold" pitchFamily="18" charset="0"/>
              </a:rPr>
              <a:t>1.Is it easy for Jeff to make friends?</a:t>
            </a:r>
          </a:p>
          <a:p>
            <a:pPr algn="l"/>
            <a:r>
              <a:rPr lang="en-US" altLang="zh-CN" sz="4000" b="1" dirty="0" smtClean="0">
                <a:latin typeface="Adobe Garamond Pro Bold" pitchFamily="18" charset="0"/>
              </a:rPr>
              <a:t>2.What’s </a:t>
            </a:r>
            <a:r>
              <a:rPr lang="en-US" altLang="zh-CN" sz="4000" b="1" dirty="0">
                <a:latin typeface="Adobe Garamond Pro Bold" pitchFamily="18" charset="0"/>
              </a:rPr>
              <a:t>the idea of Jeff about friends?</a:t>
            </a:r>
          </a:p>
          <a:p>
            <a:pPr algn="l"/>
            <a:r>
              <a:rPr lang="en-US" altLang="zh-CN" sz="4000" b="1" dirty="0" smtClean="0">
                <a:latin typeface="Adobe Garamond Pro Bold" pitchFamily="18" charset="0"/>
              </a:rPr>
              <a:t>3.Who’s </a:t>
            </a:r>
            <a:r>
              <a:rPr lang="en-US" altLang="zh-CN" sz="4000" b="1" dirty="0">
                <a:latin typeface="Adobe Garamond Pro Bold" pitchFamily="18" charset="0"/>
              </a:rPr>
              <a:t>Huang Lei’s best friend?</a:t>
            </a:r>
          </a:p>
          <a:p>
            <a:pPr algn="l"/>
            <a:r>
              <a:rPr lang="en-US" altLang="zh-CN" sz="4000" b="1" dirty="0" smtClean="0">
                <a:latin typeface="Adobe Garamond Pro Bold" pitchFamily="18" charset="0"/>
              </a:rPr>
              <a:t>4.Does </a:t>
            </a:r>
            <a:r>
              <a:rPr lang="en-US" altLang="zh-CN" sz="4000" b="1" dirty="0">
                <a:latin typeface="Adobe Garamond Pro Bold" pitchFamily="18" charset="0"/>
              </a:rPr>
              <a:t>Larry get better grades than   </a:t>
            </a:r>
          </a:p>
          <a:p>
            <a:pPr algn="l"/>
            <a:r>
              <a:rPr lang="en-US" altLang="zh-CN" sz="4000" b="1" dirty="0">
                <a:latin typeface="Adobe Garamond Pro Bold" pitchFamily="18" charset="0"/>
              </a:rPr>
              <a:t>      Huang Lei?</a:t>
            </a:r>
          </a:p>
          <a:p>
            <a:pPr algn="l"/>
            <a:r>
              <a:rPr lang="en-US" altLang="zh-CN" sz="4000" b="1" dirty="0" smtClean="0">
                <a:latin typeface="Adobe Garamond Pro Bold" pitchFamily="18" charset="0"/>
              </a:rPr>
              <a:t>5.What’s </a:t>
            </a:r>
            <a:r>
              <a:rPr lang="en-US" altLang="zh-CN" sz="4000" b="1" dirty="0">
                <a:latin typeface="Adobe Garamond Pro Bold" pitchFamily="18" charset="0"/>
              </a:rPr>
              <a:t>Mary’s favorite saying?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1"/>
          <p:cNvSpPr txBox="1">
            <a:spLocks noChangeArrowheads="1"/>
          </p:cNvSpPr>
          <p:nvPr/>
        </p:nvSpPr>
        <p:spPr bwMode="auto">
          <a:xfrm>
            <a:off x="1619250" y="1484313"/>
            <a:ext cx="63531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</a:rPr>
              <a:t>Free talk: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/>
              <a:t>What is a good friend?</a:t>
            </a:r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/>
          <p:cNvSpPr txBox="1">
            <a:spLocks noChangeArrowheads="1"/>
          </p:cNvSpPr>
          <p:nvPr/>
        </p:nvSpPr>
        <p:spPr bwMode="auto">
          <a:xfrm>
            <a:off x="838200" y="3789363"/>
            <a:ext cx="59055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比较级形式为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serious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844663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580" indent="-4495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2270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037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868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9588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5308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1028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748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quieter and more </a:t>
            </a:r>
            <a:r>
              <a:rPr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en-US" altLang="zh-CN" sz="3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most kids.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serious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严肃的；稳重的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4" name="Text Box 7"/>
          <p:cNvSpPr txBox="1">
            <a:spLocks noChangeArrowheads="1"/>
          </p:cNvSpPr>
          <p:nvPr/>
        </p:nvSpPr>
        <p:spPr bwMode="auto">
          <a:xfrm>
            <a:off x="533400" y="4800600"/>
            <a:ext cx="8001000" cy="13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0100" indent="-8001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652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7355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8122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8953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4673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0393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6113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1833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Mr.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serious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Mr. Zhao.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白先生比赵先生更严肃。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5" name="WordArt 8"/>
          <p:cNvSpPr>
            <a:spLocks noChangeArrowheads="1" noChangeShapeType="1" noTextEdit="1"/>
          </p:cNvSpPr>
          <p:nvPr/>
        </p:nvSpPr>
        <p:spPr bwMode="auto">
          <a:xfrm>
            <a:off x="1547813" y="847725"/>
            <a:ext cx="5832475" cy="1285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altLang="zh-CN" kern="10" dirty="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Language points</a:t>
            </a:r>
            <a:endParaRPr lang="zh-CN" altLang="en-US" kern="10" dirty="0">
              <a:ln w="9525">
                <a:rou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autoUpdateAnimBg="0"/>
      <p:bldP spid="9216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That’s why</a:t>
            </a:r>
            <a:r>
              <a:rPr lang="en-US" altLang="zh-CN" sz="2800" b="1" dirty="0">
                <a:latin typeface="Times New Roman" panose="02020603050405020304" pitchFamily="18" charset="0"/>
              </a:rPr>
              <a:t> I like reading books and I study   </a:t>
            </a: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harder in class. </a:t>
            </a: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这便是我喜欢看书而且在班里学习更加努  </a:t>
            </a:r>
          </a:p>
          <a:p>
            <a:pPr algn="l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力的原因。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That‘s why… </a:t>
            </a:r>
            <a:r>
              <a:rPr lang="zh-CN" altLang="en-US" sz="2800" b="1" dirty="0">
                <a:latin typeface="Times New Roman" panose="02020603050405020304" pitchFamily="18" charset="0"/>
              </a:rPr>
              <a:t>可视为一个固定句式，表示 “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这便是为什么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……”</a:t>
            </a:r>
            <a:r>
              <a:rPr lang="zh-CN" altLang="en-US" sz="2800" b="1" dirty="0">
                <a:latin typeface="Times New Roman" panose="02020603050405020304" pitchFamily="18" charset="0"/>
              </a:rPr>
              <a:t>、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 这就是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  </a:t>
            </a:r>
          </a:p>
          <a:p>
            <a:pPr algn="l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原因”，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why</a:t>
            </a:r>
            <a:r>
              <a:rPr lang="zh-CN" altLang="en-US" sz="2800" b="1" dirty="0">
                <a:latin typeface="Times New Roman" panose="02020603050405020304" pitchFamily="18" charset="0"/>
              </a:rPr>
              <a:t>的后面一般接句子</a:t>
            </a:r>
            <a:r>
              <a:rPr lang="en-US" altLang="zh-CN" sz="2800" b="1" dirty="0">
                <a:latin typeface="Times New Roman" panose="02020603050405020304" pitchFamily="18" charset="0"/>
              </a:rPr>
              <a:t>why I like  </a:t>
            </a: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reading books and I study harder in class”</a:t>
            </a: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在句中作 </a:t>
            </a:r>
            <a:r>
              <a:rPr lang="en-US" altLang="zh-CN" sz="2800" b="1" dirty="0">
                <a:latin typeface="Times New Roman" panose="02020603050405020304" pitchFamily="18" charset="0"/>
              </a:rPr>
              <a:t>that </a:t>
            </a:r>
            <a:r>
              <a:rPr lang="zh-CN" altLang="en-US" sz="2800" b="1" dirty="0">
                <a:latin typeface="Times New Roman" panose="02020603050405020304" pitchFamily="18" charset="0"/>
              </a:rPr>
              <a:t>的表语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4"/>
          <p:cNvSpPr txBox="1">
            <a:spLocks noChangeArrowheads="1"/>
          </p:cNvSpPr>
          <p:nvPr/>
        </p:nvSpPr>
        <p:spPr bwMode="auto">
          <a:xfrm>
            <a:off x="533400" y="1018586"/>
            <a:ext cx="8229600" cy="469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You don’t need  a lot of them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 long as</a:t>
            </a: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</a:p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they’re good. 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朋友不在多而贵在好。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此句中“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long”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为副词</a:t>
            </a:r>
            <a:r>
              <a:rPr lang="zh-CN" altLang="en-US" sz="2800" b="1" dirty="0">
                <a:latin typeface="Times New Roman" panose="02020603050405020304" pitchFamily="18" charset="0"/>
              </a:rPr>
              <a:t>， 与</a:t>
            </a:r>
            <a:r>
              <a:rPr lang="en-US" altLang="zh-CN" sz="2800" b="1" dirty="0">
                <a:latin typeface="Times New Roman" panose="02020603050405020304" pitchFamily="18" charset="0"/>
              </a:rPr>
              <a:t>as…as…</a:t>
            </a:r>
            <a:r>
              <a:rPr lang="zh-CN" altLang="en-US" sz="2800" b="1" dirty="0">
                <a:latin typeface="Times New Roman" panose="02020603050405020304" pitchFamily="18" charset="0"/>
              </a:rPr>
              <a:t>构    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成一个固定搭配 </a:t>
            </a:r>
            <a:r>
              <a:rPr lang="en-US" altLang="zh-CN" sz="2800" b="1" dirty="0">
                <a:latin typeface="Times New Roman" panose="02020603050405020304" pitchFamily="18" charset="0"/>
              </a:rPr>
              <a:t>as long as, </a:t>
            </a:r>
            <a:r>
              <a:rPr lang="zh-CN" altLang="en-US" sz="2800" b="1" dirty="0">
                <a:latin typeface="Times New Roman" panose="02020603050405020304" pitchFamily="18" charset="0"/>
              </a:rPr>
              <a:t>用来连接句   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子，表示 “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只要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……”</a:t>
            </a:r>
            <a:r>
              <a:rPr lang="zh-CN" altLang="en-US" sz="2800" b="1" dirty="0">
                <a:latin typeface="Times New Roman" panose="02020603050405020304" pitchFamily="18" charset="0"/>
              </a:rPr>
              <a:t>。 又如：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We can talk about this as long as you want.</a:t>
            </a:r>
          </a:p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只要你想谈，我们就可以谈谈这事。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It’s fine as long as you’re happy.</a:t>
            </a:r>
          </a:p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只要你高兴就好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9"/>
          <p:cNvSpPr txBox="1">
            <a:spLocks noChangeArrowheads="1"/>
          </p:cNvSpPr>
          <p:nvPr/>
        </p:nvSpPr>
        <p:spPr bwMode="auto">
          <a:xfrm>
            <a:off x="1116013" y="2392363"/>
            <a:ext cx="61563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(not) necessary to do </a:t>
            </a:r>
            <a:r>
              <a:rPr lang="en-US" altLang="zh-C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775154" y="3580317"/>
            <a:ext cx="8368846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0100" indent="-8001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265555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7322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8153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89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46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03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60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18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necessary to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brush your teeth every day. 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每天刷牙是有必要的。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6" name="Text Box 10"/>
          <p:cNvSpPr txBox="1">
            <a:spLocks noChangeArrowheads="1"/>
          </p:cNvSpPr>
          <p:nvPr/>
        </p:nvSpPr>
        <p:spPr bwMode="auto">
          <a:xfrm>
            <a:off x="658813" y="915959"/>
            <a:ext cx="8027987" cy="13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580" indent="-4495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2270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3037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868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9588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5308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1028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748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not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the same.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necessary </a:t>
            </a:r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必需的；必要的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autoUpdateAnimBg="0"/>
      <p:bldP spid="9523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3058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5. My best friend helps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bring out the best in</a:t>
            </a:r>
            <a:r>
              <a:rPr lang="en-US" altLang="zh-CN" sz="2800" b="1" dirty="0">
                <a:latin typeface="Times New Roman" panose="02020603050405020304" pitchFamily="18" charset="0"/>
              </a:rPr>
              <a:t> me.</a:t>
            </a:r>
          </a:p>
          <a:p>
            <a:pPr marL="342900" indent="-342900" algn="l">
              <a:spcBef>
                <a:spcPts val="12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我最好的朋友能帮我激发出自己的所能。</a:t>
            </a:r>
          </a:p>
          <a:p>
            <a:pPr marL="342900" indent="-342900" algn="l">
              <a:spcBef>
                <a:spcPts val="12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bring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out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是个习语，“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使显现；使表现出</a:t>
            </a:r>
            <a:r>
              <a:rPr lang="zh-CN" altLang="en-US" sz="2800" b="1" dirty="0">
                <a:latin typeface="Times New Roman" panose="02020603050405020304" pitchFamily="18" charset="0"/>
              </a:rPr>
              <a:t>”</a:t>
            </a:r>
          </a:p>
          <a:p>
            <a:pPr marL="342900" indent="-342900" algn="l">
              <a:spcBef>
                <a:spcPts val="12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bring out the best/ worst in someone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译为“ 把</a:t>
            </a:r>
          </a:p>
          <a:p>
            <a:pPr marL="342900" indent="-342900" algn="l">
              <a:spcBef>
                <a:spcPts val="12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某人最好的（或最坏的）一面表现或显露出</a:t>
            </a:r>
          </a:p>
          <a:p>
            <a:pPr marL="342900" indent="-342900" algn="l">
              <a:spcBef>
                <a:spcPts val="12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来”。 又如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：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609600" y="4185961"/>
            <a:ext cx="8229600" cy="25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In the basketball game, it’s important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forthe</a:t>
            </a:r>
            <a:r>
              <a:rPr lang="en-US" altLang="zh-CN" sz="2800" b="1" dirty="0">
                <a:latin typeface="Times New Roman" panose="02020603050405020304" pitchFamily="18" charset="0"/>
              </a:rPr>
              <a:t> players 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to play together and 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bring out the best in each other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在篮球比赛中，队员们密切协作， 是大伙都</a:t>
            </a: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发挥到极致是很重要的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文本框 1"/>
          <p:cNvSpPr txBox="1">
            <a:spLocks noChangeArrowheads="1"/>
          </p:cNvSpPr>
          <p:nvPr/>
        </p:nvSpPr>
        <p:spPr bwMode="auto">
          <a:xfrm>
            <a:off x="685800" y="1355725"/>
            <a:ext cx="7804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dirty="0"/>
              <a:t>6. So I’m getting better at tennis.</a:t>
            </a:r>
          </a:p>
          <a:p>
            <a:pPr algn="l"/>
            <a:r>
              <a:rPr lang="zh-CN" altLang="en-US" sz="4000" dirty="0"/>
              <a:t>因此，我打网球打得越来越好了。</a:t>
            </a:r>
            <a:endParaRPr lang="en-US" sz="4000" dirty="0"/>
          </a:p>
          <a:p>
            <a:pPr algn="l"/>
            <a:r>
              <a:rPr lang="en-US" altLang="zh-CN" sz="4000" dirty="0"/>
              <a:t>be good at  </a:t>
            </a:r>
            <a:r>
              <a:rPr lang="en-US" altLang="zh-CN" sz="4000" dirty="0" err="1"/>
              <a:t>sth</a:t>
            </a:r>
            <a:r>
              <a:rPr lang="en-US" altLang="zh-CN" sz="4000" dirty="0"/>
              <a:t>./doing </a:t>
            </a:r>
            <a:r>
              <a:rPr lang="en-US" altLang="zh-CN" sz="4000" dirty="0" err="1"/>
              <a:t>sth</a:t>
            </a:r>
            <a:r>
              <a:rPr lang="en-US" altLang="zh-CN" sz="4000" dirty="0"/>
              <a:t>.   </a:t>
            </a:r>
          </a:p>
          <a:p>
            <a:pPr algn="l"/>
            <a:r>
              <a:rPr lang="en-US" sz="4000" dirty="0"/>
              <a:t> </a:t>
            </a:r>
            <a:r>
              <a:rPr lang="en-US" altLang="zh-CN" sz="4000" dirty="0"/>
              <a:t>be better at</a:t>
            </a:r>
          </a:p>
          <a:p>
            <a:pPr algn="l"/>
            <a:r>
              <a:rPr lang="en-US" altLang="zh-CN" sz="4000" dirty="0"/>
              <a:t>get good at      get better at</a:t>
            </a:r>
          </a:p>
        </p:txBody>
      </p:sp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235677" y="685800"/>
            <a:ext cx="8755923" cy="60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7. I don’t really care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if</a:t>
            </a:r>
            <a:r>
              <a:rPr lang="en-US" altLang="zh-CN" sz="3200" b="1" dirty="0">
                <a:latin typeface="Times New Roman" panose="02020603050405020304" pitchFamily="18" charset="0"/>
              </a:rPr>
              <a:t> my friends are the same </a:t>
            </a:r>
          </a:p>
          <a:p>
            <a:pPr marL="342900" indent="-342900"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as me or different.</a:t>
            </a:r>
          </a:p>
          <a:p>
            <a:pPr marL="342900" indent="-342900"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  “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if ”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译为“ 是否</a:t>
            </a:r>
            <a:r>
              <a:rPr lang="zh-CN" altLang="en-US" sz="3200" b="1" dirty="0">
                <a:latin typeface="Times New Roman" panose="02020603050405020304" pitchFamily="18" charset="0"/>
              </a:rPr>
              <a:t>” 而非“ 如果”。 </a:t>
            </a:r>
            <a:r>
              <a:rPr lang="en-US" altLang="zh-CN" sz="3200" b="1" dirty="0">
                <a:latin typeface="Times New Roman" panose="02020603050405020304" pitchFamily="18" charset="0"/>
              </a:rPr>
              <a:t>If </a:t>
            </a:r>
            <a:r>
              <a:rPr lang="zh-CN" altLang="en-US" sz="3200" b="1" dirty="0">
                <a:latin typeface="Times New Roman" panose="02020603050405020304" pitchFamily="18" charset="0"/>
              </a:rPr>
              <a:t>后</a:t>
            </a:r>
          </a:p>
          <a:p>
            <a:pPr marL="342900" indent="-342900"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所引导的句子是主句 </a:t>
            </a:r>
            <a:r>
              <a:rPr lang="en-US" altLang="zh-CN" sz="3200" b="1" dirty="0">
                <a:latin typeface="Times New Roman" panose="02020603050405020304" pitchFamily="18" charset="0"/>
              </a:rPr>
              <a:t>I don’t really care </a:t>
            </a:r>
            <a:r>
              <a:rPr lang="zh-CN" altLang="en-US" sz="3200" b="1" dirty="0">
                <a:latin typeface="Times New Roman" panose="02020603050405020304" pitchFamily="18" charset="0"/>
              </a:rPr>
              <a:t>的</a:t>
            </a:r>
          </a:p>
          <a:p>
            <a:pPr marL="342900" indent="-342900"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谓语动词</a:t>
            </a:r>
            <a:r>
              <a:rPr lang="en-US" altLang="zh-CN" sz="3200" b="1" dirty="0">
                <a:latin typeface="Times New Roman" panose="02020603050405020304" pitchFamily="18" charset="0"/>
              </a:rPr>
              <a:t>care </a:t>
            </a:r>
            <a:r>
              <a:rPr lang="zh-CN" altLang="en-US" sz="3200" b="1" dirty="0">
                <a:latin typeface="Times New Roman" panose="02020603050405020304" pitchFamily="18" charset="0"/>
              </a:rPr>
              <a:t>的宾语， 故称作“ 宾语从句”</a:t>
            </a:r>
          </a:p>
          <a:p>
            <a:pPr marL="342900" indent="-342900"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I don’t care if he likes or not-I’m coming.</a:t>
            </a:r>
          </a:p>
          <a:p>
            <a:pPr marL="342900" indent="-342900"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我不管他喜欢不喜欢</a:t>
            </a:r>
            <a:r>
              <a:rPr lang="en-US" altLang="zh-CN" sz="3200" b="1" dirty="0">
                <a:latin typeface="Times New Roman" panose="02020603050405020304" pitchFamily="18" charset="0"/>
              </a:rPr>
              <a:t>——</a:t>
            </a:r>
            <a:r>
              <a:rPr lang="zh-CN" altLang="en-US" sz="3200" b="1" dirty="0">
                <a:latin typeface="Times New Roman" panose="02020603050405020304" pitchFamily="18" charset="0"/>
              </a:rPr>
              <a:t>我会来的！</a:t>
            </a:r>
          </a:p>
          <a:p>
            <a:pPr marL="342900" indent="-342900" algn="l">
              <a:lnSpc>
                <a:spcPct val="135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Can you tell me if I’m right, Mr.. Green?</a:t>
            </a:r>
          </a:p>
          <a:p>
            <a:pPr marL="342900" indent="-342900"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格林先生， 您能告诉我我是正确的吗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？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152400" y="926508"/>
            <a:ext cx="827822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8. A true friend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reaches for your hand</a:t>
            </a:r>
            <a:r>
              <a:rPr lang="en-US" altLang="zh-CN" sz="3200" b="1" dirty="0">
                <a:latin typeface="Times New Roman" panose="02020603050405020304" pitchFamily="18" charset="0"/>
              </a:rPr>
              <a:t> and 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touches your heart</a:t>
            </a:r>
            <a:r>
              <a:rPr lang="en-US" altLang="zh-CN" sz="3200" b="1" dirty="0">
                <a:latin typeface="Times New Roman" panose="02020603050405020304" pitchFamily="18" charset="0"/>
              </a:rPr>
              <a:t>.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一个真正的朋友</a:t>
            </a: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是在需要时给你帮助，使你感动。</a:t>
            </a: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此</a:t>
            </a:r>
            <a:r>
              <a:rPr lang="zh-CN" altLang="en-US" sz="3200" b="1" dirty="0">
                <a:latin typeface="Times New Roman" panose="02020603050405020304" pitchFamily="18" charset="0"/>
              </a:rPr>
              <a:t>句中“ </a:t>
            </a:r>
            <a:r>
              <a:rPr lang="en-US" altLang="zh-CN" sz="3200" b="1" dirty="0">
                <a:latin typeface="Times New Roman" panose="02020603050405020304" pitchFamily="18" charset="0"/>
              </a:rPr>
              <a:t>hand”</a:t>
            </a:r>
            <a:r>
              <a:rPr lang="zh-CN" altLang="en-US" sz="3200" b="1" dirty="0">
                <a:latin typeface="Times New Roman" panose="02020603050405020304" pitchFamily="18" charset="0"/>
              </a:rPr>
              <a:t>引申为“ 帮助， 援助”；</a:t>
            </a: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“</a:t>
            </a:r>
            <a:r>
              <a:rPr lang="en-US" altLang="zh-CN" sz="3200" b="1" dirty="0">
                <a:latin typeface="Times New Roman" panose="02020603050405020304" pitchFamily="18" charset="0"/>
              </a:rPr>
              <a:t>heart” </a:t>
            </a:r>
            <a:r>
              <a:rPr lang="zh-CN" altLang="en-US" sz="3200" b="1" dirty="0">
                <a:latin typeface="Times New Roman" panose="02020603050405020304" pitchFamily="18" charset="0"/>
              </a:rPr>
              <a:t>则为“情感；感受” 例如：</a:t>
            </a: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Can you give me a hand?   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你能他帮我一把吗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?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381000" y="838200"/>
            <a:ext cx="84582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The movie touched the hearts of all the people </a:t>
            </a: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at the cinema.</a:t>
            </a:r>
          </a:p>
          <a:p>
            <a:pPr algn="l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这部电影让在场的所有观众动容。</a:t>
            </a:r>
            <a:endParaRPr lang="zh-CN" altLang="en-US" sz="3200" b="1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</a:rPr>
              <a:t>记一记</a:t>
            </a:r>
          </a:p>
          <a:p>
            <a:pPr algn="l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      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reach for your hand</a:t>
            </a:r>
            <a:r>
              <a:rPr lang="en-US" altLang="zh-CN" sz="3200" b="1">
                <a:latin typeface="Times New Roman" panose="02020603050405020304" pitchFamily="18" charset="0"/>
              </a:rPr>
              <a:t>  </a:t>
            </a:r>
            <a:r>
              <a:rPr lang="zh-CN" altLang="en-US" sz="3200" b="1">
                <a:latin typeface="Times New Roman" panose="02020603050405020304" pitchFamily="18" charset="0"/>
              </a:rPr>
              <a:t>（伸手帮你一把） </a:t>
            </a:r>
          </a:p>
          <a:p>
            <a:pPr algn="l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      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touch your heart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（令你感动）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801707"/>
            <a:ext cx="9144000" cy="483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I know she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cares about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because she</a:t>
            </a:r>
            <a:r>
              <a:rPr lang="en-US" altLang="zh-CN" sz="3200" b="1" dirty="0">
                <a:cs typeface="Times New Roman" panose="02020603050405020304" pitchFamily="18" charset="0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always there to listen.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我知道她很在乎我，因为她随时能够听我倾诉。</a:t>
            </a:r>
          </a:p>
          <a:p>
            <a:pPr algn="l"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about v.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担心 。相当于：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worried, be 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interested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指：忧虑、担心、关心、惦念</a:t>
            </a:r>
            <a:b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例句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really care about my work. </a:t>
            </a:r>
          </a:p>
          <a:p>
            <a:pPr algn="l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我真的关心我的工作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AutoShape 13"/>
          <p:cNvGrpSpPr/>
          <p:nvPr/>
        </p:nvGrpSpPr>
        <p:grpSpPr bwMode="auto">
          <a:xfrm>
            <a:off x="2200275" y="371475"/>
            <a:ext cx="6810375" cy="6126163"/>
            <a:chOff x="0" y="0"/>
            <a:chExt cx="4290" cy="3859"/>
          </a:xfrm>
        </p:grpSpPr>
        <p:pic>
          <p:nvPicPr>
            <p:cNvPr id="74755" name="AutoShape 1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290" cy="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6" name="Text Box 4"/>
            <p:cNvSpPr txBox="1">
              <a:spLocks noChangeArrowheads="1"/>
            </p:cNvSpPr>
            <p:nvPr/>
          </p:nvSpPr>
          <p:spPr bwMode="auto">
            <a:xfrm rot="5400000">
              <a:off x="444" y="160"/>
              <a:ext cx="3396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50000"/>
                </a:lnSpc>
              </a:pPr>
              <a:endParaRPr lang="zh-CN" altLang="zh-CN" sz="12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743200" y="838200"/>
            <a:ext cx="6248400" cy="81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47" tIns="43524" rIns="87047" bIns="43524"/>
          <a:lstStyle/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A good friend…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is good at</a:t>
            </a:r>
            <a:r>
              <a:rPr lang="en-US" altLang="zh-CN" sz="2700" b="1">
                <a:latin typeface="Times New Roman" panose="02020603050405020304" pitchFamily="18" charset="0"/>
              </a:rPr>
              <a:t> sports.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is good at school work.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is popular at school.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likes to do the same things as me.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has cool clothes and hair style.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makes me laugh</a:t>
            </a:r>
            <a:r>
              <a:rPr lang="en-US" altLang="zh-CN" sz="2700" b="1">
                <a:latin typeface="Times New Roman" panose="02020603050405020304" pitchFamily="18" charset="0"/>
              </a:rPr>
              <a:t>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is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more outgoing than</a:t>
            </a:r>
            <a:r>
              <a:rPr lang="en-US" altLang="zh-CN" sz="2700" b="1">
                <a:latin typeface="Times New Roman" panose="02020603050405020304" pitchFamily="18" charset="0"/>
              </a:rPr>
              <a:t> me.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has good grades.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latin typeface="Times New Roman" panose="02020603050405020304" pitchFamily="18" charset="0"/>
              </a:rPr>
              <a:t>likes telling jokes.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keeps secrets</a:t>
            </a:r>
            <a:r>
              <a:rPr lang="zh-CN" altLang="en-US" sz="2700" b="1">
                <a:latin typeface="Times New Roman" panose="02020603050405020304" pitchFamily="18" charset="0"/>
              </a:rPr>
              <a:t>（秘密）</a:t>
            </a:r>
            <a:r>
              <a:rPr lang="en-US" altLang="zh-CN" sz="2700" b="1">
                <a:latin typeface="Times New Roman" panose="02020603050405020304" pitchFamily="18" charset="0"/>
              </a:rPr>
              <a:t>……</a:t>
            </a:r>
          </a:p>
        </p:txBody>
      </p:sp>
      <p:sp>
        <p:nvSpPr>
          <p:cNvPr id="74759" name="Line 41"/>
          <p:cNvSpPr>
            <a:spLocks noChangeShapeType="1"/>
          </p:cNvSpPr>
          <p:nvPr/>
        </p:nvSpPr>
        <p:spPr bwMode="auto">
          <a:xfrm>
            <a:off x="228600" y="1752600"/>
            <a:ext cx="289560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0" name="Line 42"/>
          <p:cNvSpPr>
            <a:spLocks noChangeShapeType="1"/>
          </p:cNvSpPr>
          <p:nvPr/>
        </p:nvSpPr>
        <p:spPr bwMode="auto">
          <a:xfrm>
            <a:off x="228600" y="1676400"/>
            <a:ext cx="28956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1" name="Line 43"/>
          <p:cNvSpPr>
            <a:spLocks noChangeShapeType="1"/>
          </p:cNvSpPr>
          <p:nvPr/>
        </p:nvSpPr>
        <p:spPr bwMode="auto">
          <a:xfrm>
            <a:off x="228600" y="1676400"/>
            <a:ext cx="29718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2" name="Oval 11"/>
          <p:cNvSpPr>
            <a:spLocks noChangeArrowheads="1"/>
          </p:cNvSpPr>
          <p:nvPr/>
        </p:nvSpPr>
        <p:spPr bwMode="auto">
          <a:xfrm>
            <a:off x="152400" y="2209800"/>
            <a:ext cx="2305050" cy="1260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defTabSz="913130"/>
            <a:r>
              <a:rPr lang="en-US" altLang="zh-CN" b="1">
                <a:solidFill>
                  <a:srgbClr val="0000FF"/>
                </a:solidFill>
              </a:rPr>
              <a:t>My view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3933825" cy="1143000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0000CC"/>
                </a:solidFill>
                <a:ea typeface="黑体" panose="02010609060101010101" pitchFamily="49" charset="-122"/>
              </a:rPr>
              <a:t>一、句型转换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229600" cy="4525963"/>
          </a:xfrm>
          <a:noFill/>
        </p:spPr>
        <p:txBody>
          <a:bodyPr wrap="none"/>
          <a:lstStyle/>
          <a:p>
            <a:pPr marL="476250" indent="-476250" defTabSz="704850"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1. Peter is thinner than Sam.</a:t>
            </a:r>
          </a:p>
          <a:p>
            <a:pPr marL="476250" indent="-476250" defTabSz="704850"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    (</a:t>
            </a:r>
            <a:r>
              <a:rPr lang="zh-CN" altLang="en-US" sz="3500" b="1" dirty="0">
                <a:latin typeface="Times New Roman" panose="02020603050405020304" pitchFamily="18" charset="0"/>
              </a:rPr>
              <a:t>同义句转换</a:t>
            </a:r>
            <a:r>
              <a:rPr lang="en-US" altLang="zh-CN" sz="3500" b="1" dirty="0">
                <a:latin typeface="Times New Roman" panose="02020603050405020304" pitchFamily="18" charset="0"/>
              </a:rPr>
              <a:t>)</a:t>
            </a:r>
          </a:p>
          <a:p>
            <a:pPr marL="476250" indent="-476250" defTabSz="704850"/>
            <a:endParaRPr lang="en-US" altLang="zh-CN" sz="3500" b="1" dirty="0">
              <a:latin typeface="Times New Roman" panose="02020603050405020304" pitchFamily="18" charset="0"/>
            </a:endParaRPr>
          </a:p>
          <a:p>
            <a:pPr marL="476250" indent="-476250" defTabSz="704850"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2. My sister is better at study than I. </a:t>
            </a:r>
          </a:p>
          <a:p>
            <a:pPr marL="476250" indent="-476250" defTabSz="704850"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    She is clever. (</a:t>
            </a:r>
            <a:r>
              <a:rPr lang="zh-CN" altLang="en-US" sz="3500" b="1" dirty="0">
                <a:latin typeface="Times New Roman" panose="02020603050405020304" pitchFamily="18" charset="0"/>
              </a:rPr>
              <a:t>同义句转换</a:t>
            </a:r>
            <a:r>
              <a:rPr lang="en-US" altLang="zh-CN" sz="35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117600" y="2708275"/>
            <a:ext cx="6045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Sam is fatter than Peter.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925513" y="4508500"/>
            <a:ext cx="6910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My sister is much smarter than me at study.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utoUpdateAnimBg="0"/>
      <p:bldP spid="10240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3750" y="1179513"/>
            <a:ext cx="8350250" cy="4525962"/>
          </a:xfrm>
          <a:noFill/>
        </p:spPr>
        <p:txBody>
          <a:bodyPr wrap="none"/>
          <a:lstStyle/>
          <a:p>
            <a:pPr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3. I study science very well. (</a:t>
            </a:r>
            <a:r>
              <a:rPr lang="zh-CN" altLang="en-US" sz="3500" b="1" dirty="0">
                <a:latin typeface="Times New Roman" panose="02020603050405020304" pitchFamily="18" charset="0"/>
              </a:rPr>
              <a:t>同义句转换</a:t>
            </a:r>
            <a:r>
              <a:rPr lang="en-US" altLang="zh-CN" sz="3500" b="1" dirty="0">
                <a:latin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endParaRPr lang="en-US" altLang="zh-CN" sz="3500" b="1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zh-CN" sz="35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4. Miss Li is popular in our class. Mr.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    Wang is more popular.(</a:t>
            </a:r>
            <a:r>
              <a:rPr lang="zh-CN" altLang="en-US" sz="3500" b="1" dirty="0">
                <a:latin typeface="Times New Roman" panose="02020603050405020304" pitchFamily="18" charset="0"/>
              </a:rPr>
              <a:t>同义句转换</a:t>
            </a:r>
            <a:r>
              <a:rPr lang="en-US" altLang="zh-CN" sz="35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117600" y="2168525"/>
            <a:ext cx="6045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2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am very good at science.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20763" y="4330700"/>
            <a:ext cx="614203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Mr. Wang is more popular </a:t>
            </a:r>
          </a:p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than Miss Li.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3050" y="719138"/>
            <a:ext cx="6323013" cy="958850"/>
          </a:xfrm>
        </p:spPr>
        <p:txBody>
          <a:bodyPr/>
          <a:lstStyle/>
          <a:p>
            <a:pPr algn="l"/>
            <a:r>
              <a:rPr lang="zh-CN" altLang="en-US" b="1">
                <a:solidFill>
                  <a:srgbClr val="0000CC"/>
                </a:solidFill>
                <a:ea typeface="黑体" panose="02010609060101010101" pitchFamily="49" charset="-122"/>
              </a:rPr>
              <a:t>二、用比较级形式填空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050" y="1798638"/>
            <a:ext cx="8434388" cy="4525962"/>
          </a:xfrm>
          <a:noFill/>
        </p:spPr>
        <p:txBody>
          <a:bodyPr wrap="none"/>
          <a:lstStyle/>
          <a:p>
            <a:pPr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1.Tom’s bike is new, but John’s bike is ______.</a:t>
            </a:r>
          </a:p>
          <a:p>
            <a:pPr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2.Tom’s schoolbag is big, but John’s </a:t>
            </a:r>
          </a:p>
          <a:p>
            <a:pPr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schoolbag is _________.</a:t>
            </a:r>
          </a:p>
          <a:p>
            <a:pPr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3.Tom’s house is small, but John’s house</a:t>
            </a:r>
          </a:p>
          <a:p>
            <a:pPr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is even _________.</a:t>
            </a:r>
          </a:p>
          <a:p>
            <a:pPr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4.Tom’s coat is long, but John’s coat is </a:t>
            </a:r>
          </a:p>
          <a:p>
            <a:pPr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even _________.</a:t>
            </a:r>
          </a:p>
          <a:p>
            <a:pPr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5.Tom’s desk is good, but John’s desk is ______.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938962" y="1676400"/>
            <a:ext cx="15954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newer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971800" y="2819400"/>
            <a:ext cx="23018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bigger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981200" y="3959225"/>
            <a:ext cx="20161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524000" y="5122862"/>
            <a:ext cx="20145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longer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7051675" y="5656263"/>
            <a:ext cx="14382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  <p:bldP spid="104453" grpId="0" autoUpdateAnimBg="0"/>
      <p:bldP spid="104454" grpId="0" autoUpdateAnimBg="0"/>
      <p:bldP spid="104455" grpId="0" autoUpdateAnimBg="0"/>
      <p:bldP spid="10445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65238"/>
            <a:ext cx="8542337" cy="4068762"/>
          </a:xfrm>
          <a:noFill/>
        </p:spPr>
        <p:txBody>
          <a:bodyPr wrap="none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6. He is ________ (young) than I am.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7. Mr. Smith is much _____ (old) than his wife.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8. Chicago is ______ (big) than Paris.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9. This book is ______ (good) than that one.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10. The weather this winter is _______ (bad)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   than that of  last winter</a:t>
            </a:r>
            <a:r>
              <a:rPr lang="en-US" altLang="zh-CN" sz="3000" b="1" dirty="0" smtClean="0">
                <a:latin typeface="Times New Roman" panose="02020603050405020304" pitchFamily="18" charset="0"/>
              </a:rPr>
              <a:t>. </a:t>
            </a:r>
            <a:endParaRPr lang="en-US" altLang="zh-CN" sz="3000" b="1" dirty="0">
              <a:latin typeface="Times New Roman" panose="02020603050405020304" pitchFamily="18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882775" y="1179513"/>
            <a:ext cx="2400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younger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038600" y="1846262"/>
            <a:ext cx="16319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older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667000" y="2514600"/>
            <a:ext cx="1824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bigger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971800" y="3200400"/>
            <a:ext cx="19192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better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410200" y="3810000"/>
            <a:ext cx="1536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worse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utoUpdateAnimBg="0"/>
      <p:bldP spid="105476" grpId="0" autoUpdateAnimBg="0"/>
      <p:bldP spid="105477" grpId="0" autoUpdateAnimBg="0"/>
      <p:bldP spid="105478" grpId="0" autoUpdateAnimBg="0"/>
      <p:bldP spid="10547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4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FFCC99"/>
                  </a:solidFill>
                  <a:bevel/>
                </a:ln>
                <a:solidFill>
                  <a:srgbClr val="FF9900"/>
                </a:solidFill>
                <a:latin typeface="Times New Roman" panose="02020603050405020304"/>
                <a:cs typeface="Times New Roman" panose="02020603050405020304"/>
              </a:rPr>
              <a:t>Thank You!</a:t>
            </a:r>
            <a:endParaRPr lang="zh-CN" altLang="en-US" sz="3600" kern="10">
              <a:ln w="9525">
                <a:solidFill>
                  <a:srgbClr val="FFCC99"/>
                </a:solidFill>
                <a:bevel/>
              </a:ln>
              <a:solidFill>
                <a:srgbClr val="FF99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ChangeArrowheads="1"/>
          </p:cNvSpPr>
          <p:nvPr/>
        </p:nvSpPr>
        <p:spPr bwMode="auto">
          <a:xfrm>
            <a:off x="304800" y="727756"/>
            <a:ext cx="86629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Write the comparative forms of the following </a:t>
            </a:r>
          </a:p>
          <a:p>
            <a:pPr algn="l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adjectives. Then use them to write five sentences </a:t>
            </a:r>
          </a:p>
          <a:p>
            <a:pPr algn="l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you and your friends.</a:t>
            </a:r>
          </a:p>
        </p:txBody>
      </p:sp>
      <p:sp>
        <p:nvSpPr>
          <p:cNvPr id="75779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8001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popular________                funny ________ 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quiet ________</a:t>
            </a:r>
            <a:r>
              <a:rPr lang="en-US" altLang="zh-CN" sz="3200" b="1" dirty="0">
                <a:cs typeface="Times New Roman" panose="02020603050405020304" pitchFamily="18" charset="0"/>
              </a:rPr>
              <a:t>             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friendly ________ </a:t>
            </a:r>
            <a:endParaRPr lang="en-US" altLang="zh-CN" sz="3200" b="1" dirty="0"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shy</a:t>
            </a:r>
            <a:r>
              <a:rPr lang="en-US" altLang="zh-CN" sz="3200" b="1" dirty="0"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            </a:t>
            </a:r>
            <a:r>
              <a:rPr lang="en-US" altLang="zh-CN" sz="3200" b="1" dirty="0">
                <a:cs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________ 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___________       smart ________ </a:t>
            </a:r>
          </a:p>
          <a:p>
            <a:pPr algn="l">
              <a:lnSpc>
                <a:spcPct val="13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hard-working </a:t>
            </a:r>
            <a:r>
              <a:rPr lang="en-US" altLang="zh-CN" b="1" dirty="0">
                <a:cs typeface="Times New Roman" panose="02020603050405020304" pitchFamily="18" charset="0"/>
              </a:rPr>
              <a:t>________________________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780" name="Text Box 10"/>
          <p:cNvSpPr txBox="1">
            <a:spLocks noChangeArrowheads="1"/>
          </p:cNvSpPr>
          <p:nvPr/>
        </p:nvSpPr>
        <p:spPr bwMode="auto">
          <a:xfrm>
            <a:off x="1905000" y="2667000"/>
            <a:ext cx="256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popular</a:t>
            </a:r>
          </a:p>
        </p:txBody>
      </p:sp>
      <p:sp>
        <p:nvSpPr>
          <p:cNvPr id="75781" name="Text Box 11"/>
          <p:cNvSpPr txBox="1">
            <a:spLocks noChangeArrowheads="1"/>
          </p:cNvSpPr>
          <p:nvPr/>
        </p:nvSpPr>
        <p:spPr bwMode="auto">
          <a:xfrm>
            <a:off x="1600200" y="3429000"/>
            <a:ext cx="142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quieter</a:t>
            </a:r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1676400" y="4038600"/>
            <a:ext cx="1133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shyer</a:t>
            </a:r>
          </a:p>
        </p:txBody>
      </p:sp>
      <p:sp>
        <p:nvSpPr>
          <p:cNvPr id="75783" name="Text Box 13"/>
          <p:cNvSpPr txBox="1">
            <a:spLocks noChangeArrowheads="1"/>
          </p:cNvSpPr>
          <p:nvPr/>
        </p:nvSpPr>
        <p:spPr bwMode="auto">
          <a:xfrm>
            <a:off x="2057400" y="4648200"/>
            <a:ext cx="2700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outgoing</a:t>
            </a:r>
          </a:p>
        </p:txBody>
      </p:sp>
      <p:sp>
        <p:nvSpPr>
          <p:cNvPr id="75784" name="Text Box 14"/>
          <p:cNvSpPr txBox="1">
            <a:spLocks noChangeArrowheads="1"/>
          </p:cNvSpPr>
          <p:nvPr/>
        </p:nvSpPr>
        <p:spPr bwMode="auto">
          <a:xfrm>
            <a:off x="6324600" y="2743200"/>
            <a:ext cx="1470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funnier</a:t>
            </a:r>
          </a:p>
        </p:txBody>
      </p:sp>
      <p:sp>
        <p:nvSpPr>
          <p:cNvPr id="75785" name="Text Box 15"/>
          <p:cNvSpPr txBox="1">
            <a:spLocks noChangeArrowheads="1"/>
          </p:cNvSpPr>
          <p:nvPr/>
        </p:nvSpPr>
        <p:spPr bwMode="auto">
          <a:xfrm>
            <a:off x="6477000" y="3352800"/>
            <a:ext cx="1831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friendlier</a:t>
            </a:r>
          </a:p>
        </p:txBody>
      </p:sp>
      <p:sp>
        <p:nvSpPr>
          <p:cNvPr id="75786" name="Text Box 16"/>
          <p:cNvSpPr txBox="1">
            <a:spLocks noChangeArrowheads="1"/>
          </p:cNvSpPr>
          <p:nvPr/>
        </p:nvSpPr>
        <p:spPr bwMode="auto">
          <a:xfrm>
            <a:off x="6248400" y="4724400"/>
            <a:ext cx="1562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smarter</a:t>
            </a:r>
          </a:p>
        </p:txBody>
      </p:sp>
      <p:sp>
        <p:nvSpPr>
          <p:cNvPr id="75787" name="Text Box 17"/>
          <p:cNvSpPr txBox="1">
            <a:spLocks noChangeArrowheads="1"/>
          </p:cNvSpPr>
          <p:nvPr/>
        </p:nvSpPr>
        <p:spPr bwMode="auto">
          <a:xfrm>
            <a:off x="2971800" y="5257800"/>
            <a:ext cx="360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hard-working</a:t>
            </a:r>
          </a:p>
        </p:txBody>
      </p:sp>
      <p:sp>
        <p:nvSpPr>
          <p:cNvPr id="75788" name="Text Box 18"/>
          <p:cNvSpPr txBox="1">
            <a:spLocks noChangeArrowheads="1"/>
          </p:cNvSpPr>
          <p:nvPr/>
        </p:nvSpPr>
        <p:spPr bwMode="auto">
          <a:xfrm>
            <a:off x="6172200" y="4038600"/>
            <a:ext cx="240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serious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1" grpId="0" autoUpdateAnimBg="0"/>
      <p:bldP spid="75782" grpId="0" autoUpdateAnimBg="0"/>
      <p:bldP spid="75783" grpId="0" autoUpdateAnimBg="0"/>
      <p:bldP spid="75784" grpId="0" autoUpdateAnimBg="0"/>
      <p:bldP spid="75785" grpId="0" autoUpdateAnimBg="0"/>
      <p:bldP spid="75786" grpId="0" autoUpdateAnimBg="0"/>
      <p:bldP spid="75787" grpId="0" autoUpdateAnimBg="0"/>
      <p:bldP spid="757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674914" y="667657"/>
            <a:ext cx="838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friend David is more hard-working than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me, but I am funnier than him.</a:t>
            </a: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533400" y="3124200"/>
            <a:ext cx="75501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275000"/>
              </a:lnSpc>
            </a:pPr>
            <a:r>
              <a:rPr lang="en-US" altLang="zh-CN"/>
              <a:t>__________________________________________________________</a:t>
            </a:r>
          </a:p>
          <a:p>
            <a:pPr algn="l">
              <a:lnSpc>
                <a:spcPct val="275000"/>
              </a:lnSpc>
            </a:pPr>
            <a:r>
              <a:rPr lang="en-US" altLang="zh-CN"/>
              <a:t>__________________________________________________________</a:t>
            </a:r>
          </a:p>
          <a:p>
            <a:pPr algn="l">
              <a:lnSpc>
                <a:spcPct val="275000"/>
              </a:lnSpc>
            </a:pPr>
            <a:r>
              <a:rPr lang="en-US" altLang="zh-CN"/>
              <a:t>__________________________________________________________</a:t>
            </a:r>
          </a:p>
          <a:p>
            <a:pPr algn="l">
              <a:lnSpc>
                <a:spcPct val="275000"/>
              </a:lnSpc>
            </a:pPr>
            <a:r>
              <a:rPr lang="en-US" altLang="zh-CN"/>
              <a:t>__________________________________________________________</a:t>
            </a: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685800" y="2590800"/>
            <a:ext cx="635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rest sentences by yourself.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4"/>
          <p:cNvSpPr>
            <a:spLocks noChangeArrowheads="1" noChangeShapeType="1" noTextEdit="1"/>
          </p:cNvSpPr>
          <p:nvPr/>
        </p:nvSpPr>
        <p:spPr bwMode="auto">
          <a:xfrm>
            <a:off x="219075" y="495300"/>
            <a:ext cx="3819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kern="10" spc="-400" dirty="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sz="4000" kern="10" spc="-400" dirty="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2987675" y="3028950"/>
            <a:ext cx="2568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kid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小孩；年轻人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250825" y="3057525"/>
            <a:ext cx="295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mirror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镜子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5459412" y="2952750"/>
            <a:ext cx="3455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grade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成绩等级；评分等级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250825" y="5764213"/>
            <a:ext cx="32051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saying 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谚语；格言；警句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3429000" y="6030912"/>
            <a:ext cx="2309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hand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手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5791200" y="57912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heart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内心；心脏</a:t>
            </a:r>
          </a:p>
        </p:txBody>
      </p:sp>
      <p:pic>
        <p:nvPicPr>
          <p:cNvPr id="131081" name="Picture 7" descr="http://t3.baidu.com/it/u=2973231474,1680196086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354138"/>
            <a:ext cx="175101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2" name="Picture 8" descr="E:\图片库\人物\男孩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1366837"/>
            <a:ext cx="8001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3" name="Picture 10" descr="http://t2.baidu.com/it/u=1747772972,3553939275&amp;fm=23&amp;gp=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1584325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4" name="Picture 12" descr="http://t3.baidu.com/it/u=3977647582,3857605223&amp;fm=23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3846513"/>
            <a:ext cx="15478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5" name="Picture 14" descr="http://t1.baidu.com/it/u=4121375840,4288448258&amp;fm=23&amp;gp=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0" y="4194175"/>
            <a:ext cx="16621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6" name="Picture 16" descr="http://t1.baidu.com/it/u=1635781493,4145224106&amp;fm=23&amp;gp=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0450" y="3933825"/>
            <a:ext cx="13112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utoUpdateAnimBg="0"/>
      <p:bldP spid="77829" grpId="0" autoUpdateAnimBg="0"/>
      <p:bldP spid="77830" grpId="0"/>
      <p:bldP spid="77831" grpId="0" autoUpdateAnimBg="0"/>
      <p:bldP spid="778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"/>
          <p:cNvSpPr txBox="1">
            <a:spLocks noChangeArrowheads="1"/>
          </p:cNvSpPr>
          <p:nvPr/>
        </p:nvSpPr>
        <p:spPr bwMode="auto">
          <a:xfrm>
            <a:off x="3596369" y="2561772"/>
            <a:ext cx="23034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arm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手臂；上肢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43543" y="2379209"/>
            <a:ext cx="352742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break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使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破；裂；碎；损坏</a:t>
            </a:r>
          </a:p>
        </p:txBody>
      </p:sp>
      <p:sp>
        <p:nvSpPr>
          <p:cNvPr id="78852" name="Text Box 7"/>
          <p:cNvSpPr txBox="1">
            <a:spLocks noChangeArrowheads="1"/>
          </p:cNvSpPr>
          <p:nvPr/>
        </p:nvSpPr>
        <p:spPr bwMode="auto">
          <a:xfrm>
            <a:off x="5927725" y="2514600"/>
            <a:ext cx="3313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laugh 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笑；发笑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笑声</a:t>
            </a:r>
          </a:p>
        </p:txBody>
      </p:sp>
      <p:sp>
        <p:nvSpPr>
          <p:cNvPr id="78853" name="Text Box 9"/>
          <p:cNvSpPr txBox="1">
            <a:spLocks noChangeArrowheads="1"/>
          </p:cNvSpPr>
          <p:nvPr/>
        </p:nvSpPr>
        <p:spPr bwMode="auto">
          <a:xfrm>
            <a:off x="684213" y="5594350"/>
            <a:ext cx="338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loud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响亮的；大声的</a:t>
            </a:r>
          </a:p>
        </p:txBody>
      </p:sp>
      <p:sp>
        <p:nvSpPr>
          <p:cNvPr id="78854" name="Text Box 10"/>
          <p:cNvSpPr txBox="1">
            <a:spLocks noChangeArrowheads="1"/>
          </p:cNvSpPr>
          <p:nvPr/>
        </p:nvSpPr>
        <p:spPr bwMode="auto">
          <a:xfrm>
            <a:off x="5435600" y="5661025"/>
            <a:ext cx="3313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similar 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相像的；类似的</a:t>
            </a:r>
          </a:p>
        </p:txBody>
      </p:sp>
      <p:pic>
        <p:nvPicPr>
          <p:cNvPr id="132103" name="Picture 2" descr="http://t1.baidu.com/it/u=2505272819,685281097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6588" y="661988"/>
            <a:ext cx="2254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4" name="Picture 4" descr="http://t1.baidu.com/it/u=1935884967,3573484411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774246"/>
            <a:ext cx="13684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6" descr="http://t11.baidu.com/it/u=932927881,1521282456&amp;fm=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10325" y="568325"/>
            <a:ext cx="24828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6" name="Picture 11" descr="E:\图片库\动作\大喊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636963"/>
            <a:ext cx="24923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7" name="Picture 13" descr="http://t1.baidu.com/it/u=2351778011,3909509126&amp;fm=23&amp;gp=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3789363"/>
            <a:ext cx="166528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autoUpdateAnimBg="0"/>
      <p:bldP spid="78852" grpId="0" autoUpdateAnimBg="0"/>
      <p:bldP spid="78853" grpId="0" autoUpdateAnimBg="0"/>
      <p:bldP spid="788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250825" y="663575"/>
            <a:ext cx="83534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0000FF"/>
                </a:solidFill>
              </a:rPr>
              <a:t>Read the passages quickly and match the person with the right ideas. 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916238" y="2019300"/>
            <a:ext cx="5795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CC0000"/>
                </a:solidFill>
                <a:latin typeface="Times New Roman" panose="02020603050405020304" pitchFamily="18" charset="0"/>
              </a:rPr>
              <a:t>Friends are like books —you don’t need a lot of them.</a:t>
            </a: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2916238" y="4754563"/>
            <a:ext cx="60372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not necessary to be the same. My best friend is quite different from me. 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916238" y="3314700"/>
            <a:ext cx="62277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663300"/>
                </a:solidFill>
                <a:latin typeface="Times New Roman" panose="02020603050405020304" pitchFamily="18" charset="0"/>
              </a:rPr>
              <a:t>A true friend reaches for your hand and touches your heart.</a:t>
            </a:r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0" y="4508500"/>
            <a:ext cx="2700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9900"/>
                </a:solidFill>
                <a:latin typeface="Times New Roman" panose="02020603050405020304" pitchFamily="18" charset="0"/>
              </a:rPr>
              <a:t>Mary Smith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0" y="2997200"/>
            <a:ext cx="2411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9900"/>
                </a:solidFill>
                <a:latin typeface="Times New Roman" panose="02020603050405020304" pitchFamily="18" charset="0"/>
              </a:rPr>
              <a:t>Huang Lei</a:t>
            </a:r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0" y="6211888"/>
            <a:ext cx="2843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rgbClr val="009900"/>
                </a:solidFill>
                <a:latin typeface="Times New Roman" panose="02020603050405020304" pitchFamily="18" charset="0"/>
              </a:rPr>
              <a:t>Jeff Green</a:t>
            </a:r>
          </a:p>
        </p:txBody>
      </p:sp>
      <p:cxnSp>
        <p:nvCxnSpPr>
          <p:cNvPr id="133129" name="直接连接符 15"/>
          <p:cNvCxnSpPr>
            <a:cxnSpLocks noChangeShapeType="1"/>
          </p:cNvCxnSpPr>
          <p:nvPr/>
        </p:nvCxnSpPr>
        <p:spPr bwMode="auto">
          <a:xfrm>
            <a:off x="1258888" y="2492375"/>
            <a:ext cx="1728787" cy="2952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30" name="直接连接符 16"/>
          <p:cNvCxnSpPr>
            <a:cxnSpLocks noChangeShapeType="1"/>
          </p:cNvCxnSpPr>
          <p:nvPr/>
        </p:nvCxnSpPr>
        <p:spPr bwMode="auto">
          <a:xfrm>
            <a:off x="1258888" y="4076700"/>
            <a:ext cx="15843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31" name="直接连接符 17"/>
          <p:cNvCxnSpPr>
            <a:cxnSpLocks noChangeShapeType="1"/>
            <a:endCxn id="79875" idx="1"/>
          </p:cNvCxnSpPr>
          <p:nvPr/>
        </p:nvCxnSpPr>
        <p:spPr bwMode="auto">
          <a:xfrm flipV="1">
            <a:off x="900113" y="2697163"/>
            <a:ext cx="2016125" cy="2927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32" name="Picture 17" descr="CIMG54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5229225"/>
            <a:ext cx="8334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3" name="Picture 18" descr="CIMG54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3789363"/>
            <a:ext cx="10080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4" name="Picture 19" descr="CIMG54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133600"/>
            <a:ext cx="12239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  <p:bldP spid="79877" grpId="0" autoUpdateAnimBg="0"/>
      <p:bldP spid="79878" grpId="0" autoUpdateAnimBg="0"/>
      <p:bldP spid="79879" grpId="0" autoUpdateAnimBg="0"/>
      <p:bldP spid="7988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6"/>
          <p:cNvSpPr txBox="1">
            <a:spLocks noChangeArrowheads="1"/>
          </p:cNvSpPr>
          <p:nvPr/>
        </p:nvSpPr>
        <p:spPr bwMode="auto">
          <a:xfrm>
            <a:off x="179388" y="692150"/>
            <a:ext cx="8763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ts val="46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 told me a good friend is </a:t>
            </a:r>
          </a:p>
          <a:p>
            <a:pPr algn="l">
              <a:lnSpc>
                <a:spcPts val="46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a mirror. I</a:t>
            </a:r>
            <a:r>
              <a:rPr lang="en-US" altLang="zh-CN" sz="2800" b="1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800" b="1" u="sng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quieter</a:t>
            </a: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</a:p>
          <a:p>
            <a:pPr algn="l">
              <a:lnSpc>
                <a:spcPts val="46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most kids. That</a:t>
            </a:r>
            <a:r>
              <a:rPr lang="en-US" altLang="zh-CN" sz="2800" b="1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why </a:t>
            </a:r>
          </a:p>
          <a:p>
            <a:pPr algn="l">
              <a:lnSpc>
                <a:spcPts val="46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reading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books and I study </a:t>
            </a:r>
            <a:r>
              <a:rPr lang="en-US" altLang="zh-CN" sz="2800" b="1" u="sng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harder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class. My best friend Yuan Li is quiet too, so we</a:t>
            </a:r>
          </a:p>
        </p:txBody>
      </p:sp>
      <p:pic>
        <p:nvPicPr>
          <p:cNvPr id="80899" name="Picture 7" descr="B-2b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1688" y="-20638"/>
            <a:ext cx="1981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25450" y="3573463"/>
            <a:ext cx="7696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studying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together. I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shy so it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not easy for me to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friends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I think friends are like books- you don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need a lot of them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long as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’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good.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WW.2PPT.COM">
  <a:themeElements>
    <a:clrScheme name="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3080C2"/>
      </a:accent2>
      <a:accent3>
        <a:srgbClr val="FFFFFF"/>
      </a:accent3>
      <a:accent4>
        <a:srgbClr val="2A2A2A"/>
      </a:accent4>
      <a:accent5>
        <a:srgbClr val="ADB8CA"/>
      </a:accent5>
      <a:accent6>
        <a:srgbClr val="2A73B0"/>
      </a:accent6>
      <a:hlink>
        <a:srgbClr val="75A3D1"/>
      </a:hlink>
      <a:folHlink>
        <a:srgbClr val="CCECFF"/>
      </a:folHlink>
    </a:clrScheme>
    <a:fontScheme name="浅蓝色简约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浅蓝色简约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蓝色简约模板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2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2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蓝色简约模板 2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</Template>
  <TotalTime>0</TotalTime>
  <Words>1910</Words>
  <Application>Microsoft Office PowerPoint</Application>
  <PresentationFormat>全屏显示(4:3)</PresentationFormat>
  <Paragraphs>245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Adobe Garamond Pro Bold</vt:lpstr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一、句型转换</vt:lpstr>
      <vt:lpstr>PowerPoint 演示文稿</vt:lpstr>
      <vt:lpstr>二、用比较级形式填空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2023-01-16T19:40:47Z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4031CB54BEF143FB9D4D2EA62CFC5585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