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15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8.wmf"/><Relationship Id="rId5" Type="http://schemas.openxmlformats.org/officeDocument/2006/relationships/tags" Target="../tags/tag16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5.xml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1552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  </a:t>
            </a:r>
            <a:r>
              <a:rPr lang="zh-CN" altLang="en-US" sz="40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</a:t>
            </a:r>
            <a:endParaRPr lang="en-US" altLang="zh-CN" sz="4000" b="1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0" y="29527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18" y="4095750"/>
            <a:ext cx="91380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711827" y="851338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l₃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表示三条相互交叉的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公路，现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要建一个货物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中转站，要求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它到三条公路的距离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相等，则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可选择的地址有几处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7"/>
          <p:cNvSpPr txBox="1"/>
          <p:nvPr/>
        </p:nvSpPr>
        <p:spPr>
          <a:xfrm>
            <a:off x="228604" y="1879569"/>
            <a:ext cx="524498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满足条件的有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处：</a:t>
            </a:r>
          </a:p>
          <a:p>
            <a:pPr indent="457200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）三角形两个内角平分线的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共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一处；</a:t>
            </a:r>
          </a:p>
          <a:p>
            <a:pPr indent="457200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）三个外角两两平分线的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共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三处．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2027" y="1689539"/>
            <a:ext cx="2832389" cy="2492502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V="1">
            <a:off x="6194023" y="3102081"/>
            <a:ext cx="7620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6956023" y="3102081"/>
            <a:ext cx="5334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7476406" y="2847153"/>
            <a:ext cx="241621" cy="529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032223" y="2656819"/>
            <a:ext cx="701354" cy="1903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 flipV="1">
            <a:off x="6121712" y="2556743"/>
            <a:ext cx="72312" cy="8501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6121716" y="2556745"/>
            <a:ext cx="910511" cy="1000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31"/>
          <p:cNvSpPr txBox="1"/>
          <p:nvPr/>
        </p:nvSpPr>
        <p:spPr>
          <a:xfrm>
            <a:off x="6784018" y="2714353"/>
            <a:ext cx="4074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P₁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33"/>
          <p:cNvSpPr txBox="1"/>
          <p:nvPr/>
        </p:nvSpPr>
        <p:spPr>
          <a:xfrm>
            <a:off x="7637759" y="2492065"/>
            <a:ext cx="4074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P₂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194022" y="3406881"/>
            <a:ext cx="553006" cy="12204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6738567" y="3406881"/>
            <a:ext cx="737839" cy="12204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43"/>
          <p:cNvSpPr txBox="1"/>
          <p:nvPr/>
        </p:nvSpPr>
        <p:spPr>
          <a:xfrm>
            <a:off x="5925722" y="2179565"/>
            <a:ext cx="4074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P₃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44"/>
          <p:cNvSpPr txBox="1"/>
          <p:nvPr/>
        </p:nvSpPr>
        <p:spPr>
          <a:xfrm>
            <a:off x="6630519" y="4399678"/>
            <a:ext cx="3898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baseline="-2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9200" y="1047750"/>
            <a:ext cx="624840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B=∠C=90°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DAB.</a:t>
            </a:r>
          </a:p>
        </p:txBody>
      </p:sp>
      <p:pic>
        <p:nvPicPr>
          <p:cNvPr id="2049" name="图片 13" descr="未命名-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0400" y="2266950"/>
            <a:ext cx="1600200" cy="16002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66703" y="128218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862685" y="925145"/>
            <a:ext cx="73669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的三条边所在直线的距离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相等，则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下列说法不正确的是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线上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的平分线上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的平分线上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在三边的垂直平分线上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图，在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BC=32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BD∶DE=9∶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的长为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914" y="3620859"/>
            <a:ext cx="1542886" cy="108449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981200" y="13525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86600" y="2952752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57200" y="895352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=36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AB=18 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BC=12 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是三条角平分线的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交点，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⊥BN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BAN=20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ENA=30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FNC=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504950"/>
            <a:ext cx="1143000" cy="1143000"/>
          </a:xfrm>
          <a:prstGeom prst="rect">
            <a:avLst/>
          </a:prstGeom>
        </p:spPr>
      </p:pic>
      <p:pic>
        <p:nvPicPr>
          <p:cNvPr id="8" name="图片 260" descr="id:2147487276;FounderCES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33804" y="3486152"/>
            <a:ext cx="1579417" cy="994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2971804" y="1276352"/>
            <a:ext cx="75533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2.4cm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00400" y="2952752"/>
            <a:ext cx="48763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20º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577281" y="895350"/>
            <a:ext cx="780472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 D=OE.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:CO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OD⊥BC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OE⊥AB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OD=OE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的平分线上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 分∠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交点，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三角形的三条角平分线相交于一点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324604" y="1492271"/>
            <a:ext cx="1266667" cy="93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28733" y="1581152"/>
            <a:ext cx="74104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证明三角形的三条角平分线相交于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一点，并且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这一点到三条边的距离相等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PA_矩形 6"/>
          <p:cNvSpPr/>
          <p:nvPr>
            <p:custDataLst>
              <p:tags r:id="rId1"/>
            </p:custDataLst>
          </p:nvPr>
        </p:nvSpPr>
        <p:spPr>
          <a:xfrm>
            <a:off x="1500166" y="2926099"/>
            <a:ext cx="73390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利用角平分线的性质定理及判定定理进行 相关的证明与计算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3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4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文本框 6"/>
          <p:cNvSpPr txBox="1"/>
          <p:nvPr/>
        </p:nvSpPr>
        <p:spPr>
          <a:xfrm>
            <a:off x="297943" y="688106"/>
            <a:ext cx="854126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的平分线交于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BAO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CAO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的大小关系为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</a:t>
            </a:r>
            <a:r>
              <a:rPr lang="zh-CN" altLang="en-US" dirty="0" smtClean="0">
                <a:latin typeface="+mn-ea"/>
                <a:cs typeface="Times New Roman" panose="02020603050405020304" pitchFamily="18" charset="0"/>
              </a:rPr>
              <a:t>△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BP.CP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的角平分线，且交于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的距离为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latin typeface="+mn-ea"/>
                <a:cs typeface="Times New Roman" panose="02020603050405020304" pitchFamily="18" charset="0"/>
              </a:rPr>
              <a:t>△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的周长为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zh-CN" altLang="en-US" dirty="0" smtClean="0">
                <a:latin typeface="+mn-ea"/>
                <a:cs typeface="Times New Roman" panose="02020603050405020304" pitchFamily="18" charset="0"/>
              </a:rPr>
              <a:t>△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的面积为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到三角形三边距离相等的点是（    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三条中线的交点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三条高的交点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三条角平分线的交点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不能确定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DE⊥BC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AB=8cm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DE+DC=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6" name="图片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4" y="609074"/>
            <a:ext cx="1307083" cy="96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文本框 26"/>
          <p:cNvSpPr txBox="1"/>
          <p:nvPr/>
        </p:nvSpPr>
        <p:spPr>
          <a:xfrm>
            <a:off x="3962400" y="1047752"/>
            <a:ext cx="685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latin typeface="+mn-ea"/>
              </a:rPr>
              <a:t>相等</a:t>
            </a:r>
          </a:p>
        </p:txBody>
      </p:sp>
      <p:pic>
        <p:nvPicPr>
          <p:cNvPr id="18" name="图片 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4" y="3299395"/>
            <a:ext cx="20834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本框 28"/>
          <p:cNvSpPr txBox="1"/>
          <p:nvPr/>
        </p:nvSpPr>
        <p:spPr>
          <a:xfrm>
            <a:off x="7010400" y="1898083"/>
            <a:ext cx="685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27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文本框 29"/>
          <p:cNvSpPr txBox="1"/>
          <p:nvPr/>
        </p:nvSpPr>
        <p:spPr>
          <a:xfrm>
            <a:off x="4267200" y="2340961"/>
            <a:ext cx="685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C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文本框 30"/>
          <p:cNvSpPr txBox="1"/>
          <p:nvPr/>
        </p:nvSpPr>
        <p:spPr>
          <a:xfrm>
            <a:off x="4419600" y="3978236"/>
            <a:ext cx="685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8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2"/>
          <p:cNvSpPr txBox="1"/>
          <p:nvPr/>
        </p:nvSpPr>
        <p:spPr>
          <a:xfrm>
            <a:off x="838200" y="971550"/>
            <a:ext cx="7239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  <a:endParaRPr lang="en-US" altLang="zh-CN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：作三角形的三个内角的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角平分线，发现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三条角平分线位置有什么关系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？证明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25" descr="www.dearedu.com"/>
          <p:cNvGrpSpPr/>
          <p:nvPr/>
        </p:nvGrpSpPr>
        <p:grpSpPr bwMode="auto">
          <a:xfrm>
            <a:off x="4457700" y="2190750"/>
            <a:ext cx="2057400" cy="2057400"/>
            <a:chOff x="0" y="0"/>
            <a:chExt cx="2340" cy="2811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>
              <a:off x="360" y="468"/>
              <a:ext cx="1080" cy="1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440" y="468"/>
              <a:ext cx="540" cy="1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360" y="2028"/>
              <a:ext cx="162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440" y="0"/>
              <a:ext cx="360" cy="4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980" y="1716"/>
              <a:ext cx="360" cy="6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0" y="2187"/>
              <a:ext cx="360" cy="6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1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_图片 1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6691374" y="1100129"/>
            <a:ext cx="1785254" cy="1512000"/>
          </a:xfrm>
          <a:prstGeom prst="rect">
            <a:avLst/>
          </a:prstGeom>
        </p:spPr>
      </p:pic>
      <p:pic>
        <p:nvPicPr>
          <p:cNvPr id="7" name="PA_图片 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6705600" y="1100129"/>
            <a:ext cx="1771028" cy="1512000"/>
          </a:xfrm>
          <a:prstGeom prst="rect">
            <a:avLst/>
          </a:prstGeom>
        </p:spPr>
      </p:pic>
      <p:sp>
        <p:nvSpPr>
          <p:cNvPr id="8" name="PA_文本框 16"/>
          <p:cNvSpPr txBox="1"/>
          <p:nvPr>
            <p:custDataLst>
              <p:tags r:id="rId3"/>
            </p:custDataLst>
          </p:nvPr>
        </p:nvSpPr>
        <p:spPr>
          <a:xfrm>
            <a:off x="381004" y="285750"/>
            <a:ext cx="679058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发现三条角平分线交于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图，设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，过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垂线，垂足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BM.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PD=PE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角平分线上的点到这个角的两边的距离相等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PE=PF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∴PD=PF ∴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的平分线上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在一个角的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内部，且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到角的两边的距离相等的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点，在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这个角的平分线上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三条角平分线相交于一点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文本框 17"/>
          <p:cNvSpPr txBox="1"/>
          <p:nvPr>
            <p:custDataLst>
              <p:tags r:id="rId4"/>
            </p:custDataLst>
          </p:nvPr>
        </p:nvSpPr>
        <p:spPr>
          <a:xfrm>
            <a:off x="415157" y="4059543"/>
            <a:ext cx="6823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本题基本</a:t>
            </a:r>
            <a:r>
              <a:rPr lang="zh-CN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条直线相交只有一个交点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要想证明三条直线相交于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一点，只要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能证明两条直线的交点在第三条直线上即可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4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7"/>
                                          </p:val>
                                        </p:tav>
                                        <p:tav tm="100000">
                                          <p:val>
                                            <p:fltVal val="0.7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7"/>
                                          </p:val>
                                        </p:tav>
                                        <p:tav tm="100000">
                                          <p:val>
                                            <p:fltVal val="0.7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nimScale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2359" y="859127"/>
            <a:ext cx="78144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  <a:endParaRPr lang="en-US" altLang="zh-CN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：在上面的证明过程中除了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证明三角形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的三条角平分线相交于一点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外，还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发现这个点到三边的距离关系怎样？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归纳：定理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______________________________________.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证明此定理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_图片 1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6691374" y="1504950"/>
            <a:ext cx="1785254" cy="1512000"/>
          </a:xfrm>
          <a:prstGeom prst="rect">
            <a:avLst/>
          </a:prstGeom>
        </p:spPr>
      </p:pic>
      <p:pic>
        <p:nvPicPr>
          <p:cNvPr id="7" name="PA_图片 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6705600" y="1504950"/>
            <a:ext cx="1771028" cy="1512000"/>
          </a:xfrm>
          <a:prstGeom prst="rect">
            <a:avLst/>
          </a:prstGeom>
        </p:spPr>
      </p:pic>
      <p:sp>
        <p:nvSpPr>
          <p:cNvPr id="8" name="PA_文本框 16"/>
          <p:cNvSpPr txBox="1"/>
          <p:nvPr>
            <p:custDataLst>
              <p:tags r:id="rId3"/>
            </p:custDataLst>
          </p:nvPr>
        </p:nvSpPr>
        <p:spPr>
          <a:xfrm>
            <a:off x="381000" y="690573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三角形的三条角平分线相交于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一点（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内心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），并且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这一点到三条边的距离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图，设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，过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垂线，垂足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：由问题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知，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三条角平分线相交于一点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P.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PD=PE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PE=PF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PD=PE =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所以得证：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三角形的三条角平分线相交于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一点，并且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这一点到三条边的距离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276118" y="423537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CD=4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⊥AB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DE=CD=4cm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BDE=45°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BE=DE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勾股定理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cm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∴AC=BC=CD+BD=4+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(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cm) </a:t>
            </a:r>
          </a:p>
        </p:txBody>
      </p:sp>
      <p:pic>
        <p:nvPicPr>
          <p:cNvPr id="7" name="PA_图片 2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553200" y="1094335"/>
            <a:ext cx="2209800" cy="210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PA_Object 6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5334000" y="4248150"/>
          <a:ext cx="384000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公式" r:id="rId8" imgW="304800" imgH="228600" progId="Equation.3">
                  <p:embed/>
                </p:oleObj>
              </mc:Choice>
              <mc:Fallback>
                <p:oleObj name="公式" r:id="rId8" imgW="304800" imgH="228600" progId="Equation.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48150"/>
                        <a:ext cx="384000" cy="28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PA_Object 8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590800" y="4645950"/>
          <a:ext cx="384000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公式" r:id="rId10" imgW="304800" imgH="228600" progId="Equation.3">
                  <p:embed/>
                </p:oleObj>
              </mc:Choice>
              <mc:Fallback>
                <p:oleObj name="公式" r:id="rId10" imgW="304800" imgH="228600" progId="Equation.3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5950"/>
                        <a:ext cx="384000" cy="28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282096" y="57152"/>
            <a:ext cx="116570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 </a:t>
            </a:r>
            <a:endParaRPr lang="en-US" altLang="zh-CN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1"/>
            </p:custDataLst>
          </p:nvPr>
        </p:nvSpPr>
        <p:spPr>
          <a:xfrm>
            <a:off x="609600" y="106043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AB=AC+CD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解：证明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的求解过程易知</a:t>
            </a:r>
          </a:p>
          <a:p>
            <a:pPr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Rt△ACD≌Rt△AED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HL 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∴AC=AE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∵BE=DE=CD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∴AB=AE+BE=AC+CD.</a:t>
            </a:r>
          </a:p>
        </p:txBody>
      </p:sp>
      <p:pic>
        <p:nvPicPr>
          <p:cNvPr id="7" name="PA_图片 2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821583" y="1827020"/>
            <a:ext cx="2133600" cy="203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609600" y="589037"/>
            <a:ext cx="116570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 </a:t>
            </a:r>
            <a:endParaRPr lang="en-US" altLang="zh-CN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1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1067</Words>
  <Application>Microsoft Office PowerPoint</Application>
  <PresentationFormat>全屏显示(16:9)</PresentationFormat>
  <Paragraphs>101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2023-01-16T19:40:52Z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6458B54EEED149E1B48A237337D6C0F9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