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handoutMasterIdLst>
    <p:handoutMasterId r:id="rId13"/>
  </p:handoutMasterIdLst>
  <p:sldIdLst>
    <p:sldId id="262" r:id="rId2"/>
    <p:sldId id="264" r:id="rId3"/>
    <p:sldId id="307" r:id="rId4"/>
    <p:sldId id="306" r:id="rId5"/>
    <p:sldId id="313" r:id="rId6"/>
    <p:sldId id="314" r:id="rId7"/>
    <p:sldId id="315" r:id="rId8"/>
    <p:sldId id="316" r:id="rId9"/>
    <p:sldId id="317" r:id="rId10"/>
    <p:sldId id="318"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333" autoAdjust="0"/>
  </p:normalViewPr>
  <p:slideViewPr>
    <p:cSldViewPr snapToGrid="0">
      <p:cViewPr varScale="1">
        <p:scale>
          <a:sx n="116" d="100"/>
          <a:sy n="116" d="100"/>
        </p:scale>
        <p:origin x="-408" y="-96"/>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smtClean="0"/>
              <a:t>单击此处编辑母版标题样式</a:t>
            </a:r>
            <a:endParaRPr lang="zh-CN"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2" y="365125"/>
            <a:ext cx="7734300" cy="581183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841963" y="469878"/>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基础知识回顾</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5645024"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综合能力提升</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 action="ppaction://noaction"/>
          </p:cNvPr>
          <p:cNvSpPr/>
          <p:nvPr userDrawn="1"/>
        </p:nvSpPr>
        <p:spPr>
          <a:xfrm>
            <a:off x="8346223"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拓展探究突破练</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9"/>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9"/>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1" y="0"/>
            <a:ext cx="9105900" cy="46738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1803403"/>
            <a:ext cx="10515600" cy="43735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2465413" y="467380"/>
            <a:ext cx="8363391"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p:nvSpPr>
        <p:spPr>
          <a:xfrm>
            <a:off x="0" y="6738383"/>
            <a:ext cx="12209381" cy="128253"/>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9" name="矩形 8"/>
          <p:cNvSpPr/>
          <p:nvPr/>
        </p:nvSpPr>
        <p:spPr>
          <a:xfrm>
            <a:off x="10896533" y="467380"/>
            <a:ext cx="1295467"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FFC000"/>
              </a:solidFill>
            </a:endParaRPr>
          </a:p>
        </p:txBody>
      </p:sp>
      <p:sp>
        <p:nvSpPr>
          <p:cNvPr id="10" name="矩形 9"/>
          <p:cNvSpPr/>
          <p:nvPr/>
        </p:nvSpPr>
        <p:spPr>
          <a:xfrm>
            <a:off x="1" y="0"/>
            <a:ext cx="2423592" cy="90872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kern="1200" smtClean="0">
                <a:solidFill>
                  <a:schemeClr val="lt1"/>
                </a:solidFill>
                <a:effectLst/>
                <a:latin typeface="+mn-lt"/>
                <a:ea typeface="+mn-ea"/>
                <a:cs typeface="+mn-cs"/>
              </a:rPr>
              <a:t>Unit</a:t>
            </a:r>
            <a:r>
              <a:rPr lang="en-US" altLang="zh-CN" sz="4000" kern="1200" smtClean="0">
                <a:solidFill>
                  <a:schemeClr val="lt1"/>
                </a:solidFill>
                <a:effectLst/>
                <a:latin typeface="+mn-lt"/>
                <a:ea typeface="+mn-ea"/>
                <a:cs typeface="+mn-cs"/>
              </a:rPr>
              <a:t> 4</a:t>
            </a:r>
            <a:endParaRPr lang="zh-CN" altLang="en-US" sz="4000" b="1" dirty="0">
              <a:latin typeface="黑体" panose="02010609060101010101" pitchFamily="2" charset="-122"/>
              <a:ea typeface="黑体" panose="02010609060101010101" pitchFamily="2" charset="-122"/>
            </a:endParaRPr>
          </a:p>
        </p:txBody>
      </p:sp>
      <p:sp>
        <p:nvSpPr>
          <p:cNvPr id="12" name="同侧圆角矩形 11">
            <a:hlinkClick r:id="rId13" action="ppaction://hlinksldjump" tooltip="点击进入"/>
          </p:cNvPr>
          <p:cNvSpPr/>
          <p:nvPr/>
        </p:nvSpPr>
        <p:spPr>
          <a:xfrm>
            <a:off x="2833308" y="485731"/>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基础知识回顾</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3" name="灯片编号占位符 3"/>
          <p:cNvSpPr txBox="1"/>
          <p:nvPr/>
        </p:nvSpPr>
        <p:spPr>
          <a:xfrm>
            <a:off x="10968143" y="491385"/>
            <a:ext cx="1223860" cy="401006"/>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800" dirty="0">
                <a:solidFill>
                  <a:schemeClr val="bg1">
                    <a:lumMod val="95000"/>
                  </a:schemeClr>
                </a:solidFill>
              </a:rPr>
              <a:t>-</a:t>
            </a:r>
            <a:fld id="{4BF17FCF-D4DA-449D-A468-DDB7E43619E6}" type="slidenum">
              <a:rPr lang="zh-CN" altLang="en-US" sz="1800" dirty="0" smtClean="0">
                <a:solidFill>
                  <a:schemeClr val="bg1">
                    <a:lumMod val="95000"/>
                  </a:schemeClr>
                </a:solidFill>
              </a:rPr>
              <a:t>‹#›</a:t>
            </a:fld>
            <a:r>
              <a:rPr lang="en-US" altLang="zh-CN" sz="1800" dirty="0">
                <a:solidFill>
                  <a:schemeClr val="bg1">
                    <a:lumMod val="95000"/>
                  </a:schemeClr>
                </a:solidFill>
              </a:rPr>
              <a:t>-</a:t>
            </a:r>
            <a:endParaRPr lang="zh-CN" altLang="en-US" sz="1800" dirty="0">
              <a:solidFill>
                <a:schemeClr val="bg1">
                  <a:lumMod val="95000"/>
                </a:schemeClr>
              </a:solidFill>
            </a:endParaRPr>
          </a:p>
        </p:txBody>
      </p:sp>
      <p:sp>
        <p:nvSpPr>
          <p:cNvPr id="18" name="同侧圆角矩形 17">
            <a:hlinkClick r:id="rId14" action="ppaction://hlinksldjump" tooltip="点击进入"/>
          </p:cNvPr>
          <p:cNvSpPr/>
          <p:nvPr/>
        </p:nvSpPr>
        <p:spPr>
          <a:xfrm>
            <a:off x="5642527" y="485730"/>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综合能力提升</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1" name="标题 1"/>
          <p:cNvSpPr txBox="1"/>
          <p:nvPr/>
        </p:nvSpPr>
        <p:spPr>
          <a:xfrm>
            <a:off x="2719411" y="0"/>
            <a:ext cx="9105900" cy="467380"/>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sz="2000" b="1" i="0" kern="1200" smtClean="0">
                <a:solidFill>
                  <a:schemeClr val="tx1"/>
                </a:solidFill>
                <a:effectLst/>
                <a:latin typeface="+mj-lt"/>
                <a:ea typeface="+mj-ea"/>
                <a:cs typeface="+mj-cs"/>
              </a:rPr>
              <a:t>第三课时　</a:t>
            </a:r>
            <a:r>
              <a:rPr lang="en-US" altLang="zh-CN" sz="2000" b="1" i="0" kern="1200" smtClean="0">
                <a:solidFill>
                  <a:schemeClr val="tx1"/>
                </a:solidFill>
                <a:effectLst/>
                <a:latin typeface="+mj-lt"/>
                <a:ea typeface="+mj-ea"/>
                <a:cs typeface="+mj-cs"/>
              </a:rPr>
              <a:t>Reading (  2  )</a:t>
            </a:r>
            <a:endParaRPr lang="zh-CN" altLang="zh-CN" sz="2000" b="1" i="0" kern="1200" smtClean="0">
              <a:solidFill>
                <a:schemeClr val="tx1"/>
              </a:solidFill>
              <a:effectLst/>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ctrTitle"/>
          </p:nvPr>
        </p:nvSpPr>
        <p:spPr>
          <a:xfrm>
            <a:off x="0" y="2387600"/>
            <a:ext cx="12192000" cy="1841500"/>
          </a:xfrm>
        </p:spPr>
        <p:txBody>
          <a:bodyPr/>
          <a:lstStyle/>
          <a:p>
            <a:r>
              <a:rPr lang="en-US" altLang="zh-CN" sz="6600" dirty="0" smtClean="0">
                <a:latin typeface="Times New Roman" panose="02020603050405020304" pitchFamily="18" charset="0"/>
                <a:cs typeface="Times New Roman" panose="02020603050405020304" pitchFamily="18" charset="0"/>
              </a:rPr>
              <a:t>Growing </a:t>
            </a:r>
            <a:r>
              <a:rPr lang="en-US" altLang="zh-CN" sz="6600" dirty="0">
                <a:latin typeface="Times New Roman" panose="02020603050405020304" pitchFamily="18" charset="0"/>
                <a:cs typeface="Times New Roman" panose="02020603050405020304" pitchFamily="18" charset="0"/>
              </a:rPr>
              <a:t>up</a:t>
            </a:r>
            <a:endParaRPr lang="zh-CN" altLang="zh-CN" sz="6600" dirty="0">
              <a:latin typeface="Times New Roman" panose="02020603050405020304" pitchFamily="18" charset="0"/>
              <a:cs typeface="Times New Roman" panose="02020603050405020304" pitchFamily="18" charset="0"/>
            </a:endParaRPr>
          </a:p>
        </p:txBody>
      </p:sp>
      <p:sp>
        <p:nvSpPr>
          <p:cNvPr id="5" name="矩形 4"/>
          <p:cNvSpPr/>
          <p:nvPr/>
        </p:nvSpPr>
        <p:spPr>
          <a:xfrm>
            <a:off x="0" y="962452"/>
            <a:ext cx="12192000" cy="923330"/>
          </a:xfrm>
          <a:prstGeom prst="rect">
            <a:avLst/>
          </a:prstGeom>
        </p:spPr>
        <p:txBody>
          <a:bodyPr wrap="square">
            <a:spAutoFit/>
          </a:bodyPr>
          <a:lstStyle/>
          <a:p>
            <a:pPr algn="ctr"/>
            <a:r>
              <a:rPr lang="en-US" altLang="zh-CN" sz="5400" dirty="0"/>
              <a:t>Unit 4</a:t>
            </a:r>
            <a:endParaRPr lang="zh-CN" altLang="en-US" sz="5400" dirty="0"/>
          </a:p>
        </p:txBody>
      </p:sp>
      <p:sp>
        <p:nvSpPr>
          <p:cNvPr id="6" name="矩形 5"/>
          <p:cNvSpPr/>
          <p:nvPr/>
        </p:nvSpPr>
        <p:spPr>
          <a:xfrm>
            <a:off x="0" y="4636529"/>
            <a:ext cx="12192000" cy="646331"/>
          </a:xfrm>
          <a:prstGeom prst="rect">
            <a:avLst/>
          </a:prstGeom>
        </p:spPr>
        <p:txBody>
          <a:bodyPr wrap="square">
            <a:spAutoFit/>
          </a:bodyPr>
          <a:lstStyle/>
          <a:p>
            <a:pPr algn="ctr"/>
            <a:r>
              <a:rPr lang="zh-CN" altLang="zh-CN" sz="3600" b="1" dirty="0" smtClean="0">
                <a:latin typeface="微软雅黑" panose="020B0503020204020204" pitchFamily="34" charset="-122"/>
                <a:ea typeface="微软雅黑" panose="020B0503020204020204" pitchFamily="34" charset="-122"/>
              </a:rPr>
              <a:t>第</a:t>
            </a:r>
            <a:r>
              <a:rPr lang="en-US" altLang="zh-CN" sz="3600" b="1" dirty="0" smtClean="0">
                <a:latin typeface="微软雅黑" panose="020B0503020204020204" pitchFamily="34" charset="-122"/>
                <a:ea typeface="微软雅黑" panose="020B0503020204020204" pitchFamily="34" charset="-122"/>
              </a:rPr>
              <a:t>3</a:t>
            </a:r>
            <a:r>
              <a:rPr lang="zh-CN" altLang="zh-CN" sz="3600" b="1" dirty="0" smtClean="0">
                <a:latin typeface="微软雅黑" panose="020B0503020204020204" pitchFamily="34" charset="-122"/>
                <a:ea typeface="微软雅黑" panose="020B0503020204020204" pitchFamily="34" charset="-122"/>
              </a:rPr>
              <a:t>课</a:t>
            </a:r>
            <a:r>
              <a:rPr lang="zh-CN" altLang="zh-CN" sz="3600" b="1" dirty="0">
                <a:latin typeface="微软雅黑" panose="020B0503020204020204" pitchFamily="34" charset="-122"/>
                <a:ea typeface="微软雅黑" panose="020B0503020204020204" pitchFamily="34" charset="-122"/>
              </a:rPr>
              <a:t>时</a:t>
            </a:r>
            <a:endParaRPr lang="zh-CN" altLang="en-US" sz="3600" b="1" dirty="0">
              <a:latin typeface="微软雅黑" panose="020B0503020204020204" pitchFamily="34" charset="-122"/>
              <a:ea typeface="微软雅黑" panose="020B0503020204020204" pitchFamily="34" charset="-122"/>
            </a:endParaRPr>
          </a:p>
        </p:txBody>
      </p:sp>
      <p:sp>
        <p:nvSpPr>
          <p:cNvPr id="7" name="矩形 6"/>
          <p:cNvSpPr/>
          <p:nvPr/>
        </p:nvSpPr>
        <p:spPr>
          <a:xfrm>
            <a:off x="0" y="5991183"/>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181304" y="944729"/>
            <a:ext cx="11430000" cy="578004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smtClean="0">
                <a:solidFill>
                  <a:srgbClr val="000000"/>
                </a:solidFill>
                <a:latin typeface="Times New Roman" panose="02020603050405020304" pitchFamily="18" charset="0"/>
                <a:cs typeface="Times New Roman" panose="02020603050405020304" pitchFamily="18" charset="0"/>
              </a:rPr>
              <a:t> </a:t>
            </a:r>
            <a:r>
              <a:rPr lang="en-US" altLang="zh-CN" sz="2200" smtClean="0">
                <a:solidFill>
                  <a:srgbClr val="FF00FF"/>
                </a:solidFill>
                <a:latin typeface="Times New Roman" panose="02020603050405020304" pitchFamily="18" charset="0"/>
                <a:cs typeface="Times New Roman" panose="02020603050405020304" pitchFamily="18" charset="0"/>
              </a:rPr>
              <a:t>B</a:t>
            </a:r>
            <a:r>
              <a:rPr lang="en-US" altLang="zh-CN" sz="2200" smtClean="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)3.What did John use to do when he was asked to study?</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A.Start at once</a:t>
            </a:r>
            <a:r>
              <a:rPr lang="en-US" altLang="zh-CN" sz="2200" smtClean="0">
                <a:solidFill>
                  <a:srgbClr val="000000"/>
                </a:solidFill>
                <a:latin typeface="Times New Roman" panose="02020603050405020304" pitchFamily="18" charset="0"/>
                <a:cs typeface="Times New Roman" panose="02020603050405020304" pitchFamily="18" charset="0"/>
              </a:rPr>
              <a:t>.     B.Put </a:t>
            </a:r>
            <a:r>
              <a:rPr lang="en-US" altLang="zh-CN" sz="2200">
                <a:solidFill>
                  <a:srgbClr val="000000"/>
                </a:solidFill>
                <a:latin typeface="Times New Roman" panose="02020603050405020304" pitchFamily="18" charset="0"/>
                <a:cs typeface="Times New Roman" panose="02020603050405020304" pitchFamily="18" charset="0"/>
              </a:rPr>
              <a:t>off his homework.</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C.Work hard on schoolwork.</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D.Carry in wood for the stove.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)4.Which of the following changes did NOT happen to John after he wore the coat?</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A.He was willing to follow suggestions.</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B.He often helped to do some housework.</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C.He always worried about his study.</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D.He said sweet words to make his mother happy.</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)5.What does the writer want to say through this passage?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A.What we wear could help what we are.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B.Life is full of possibilities when we are young.</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C.We should not judge people by their appearance.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D.It</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a good choice to try different things in our lives.</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454458" y="1107735"/>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454457" y="2684287"/>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454456" y="4681970"/>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2107334"/>
            <a:ext cx="11430000" cy="289733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根据首字母及汉语提示补全单词</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1.We asked our group</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leader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领导</a:t>
            </a:r>
            <a:r>
              <a:rPr lang="en-US" altLang="zh-CN" sz="2200" dirty="0">
                <a:solidFill>
                  <a:srgbClr val="000000"/>
                </a:solidFill>
                <a:latin typeface="Times New Roman" panose="02020603050405020304" pitchFamily="18" charset="0"/>
                <a:cs typeface="Times New Roman" panose="02020603050405020304" pitchFamily="18" charset="0"/>
              </a:rPr>
              <a:t>  ) what was the next thing we had to do.</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Although</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尽管</a:t>
            </a:r>
            <a:r>
              <a:rPr lang="en-US" altLang="zh-CN" sz="2200" dirty="0">
                <a:solidFill>
                  <a:srgbClr val="000000"/>
                </a:solidFill>
                <a:latin typeface="Times New Roman" panose="02020603050405020304" pitchFamily="18" charset="0"/>
                <a:cs typeface="Times New Roman" panose="02020603050405020304" pitchFamily="18" charset="0"/>
              </a:rPr>
              <a:t>  ) I have worked in the beautiful city for three </a:t>
            </a:r>
            <a:r>
              <a:rPr lang="en-US" altLang="zh-CN" sz="2200" dirty="0" err="1">
                <a:solidFill>
                  <a:srgbClr val="000000"/>
                </a:solidFill>
                <a:latin typeface="Times New Roman" panose="02020603050405020304" pitchFamily="18" charset="0"/>
                <a:cs typeface="Times New Roman" panose="02020603050405020304" pitchFamily="18" charset="0"/>
              </a:rPr>
              <a:t>years,I</a:t>
            </a:r>
            <a:r>
              <a:rPr lang="en-US" altLang="zh-CN" sz="2200" dirty="0">
                <a:solidFill>
                  <a:srgbClr val="000000"/>
                </a:solidFill>
                <a:latin typeface="Times New Roman" panose="02020603050405020304" pitchFamily="18" charset="0"/>
                <a:cs typeface="Times New Roman" panose="02020603050405020304" pitchFamily="18" charset="0"/>
              </a:rPr>
              <a:t> know little about it.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3.How do you</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remain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保持不变</a:t>
            </a:r>
            <a:r>
              <a:rPr lang="en-US" altLang="zh-CN" sz="2200" dirty="0">
                <a:solidFill>
                  <a:srgbClr val="000000"/>
                </a:solidFill>
                <a:latin typeface="Times New Roman" panose="02020603050405020304" pitchFamily="18" charset="0"/>
                <a:cs typeface="Times New Roman" panose="02020603050405020304" pitchFamily="18" charset="0"/>
              </a:rPr>
              <a:t>  ) so cool in such hot weather?</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4.It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polite and civilized for many young boys and girls to watch the games in the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stand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看台</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5.As long as you are </a:t>
            </a:r>
            <a:r>
              <a:rPr lang="en-US" altLang="zh-CN" sz="2200" dirty="0" err="1">
                <a:solidFill>
                  <a:srgbClr val="000000"/>
                </a:solidFill>
                <a:latin typeface="Times New Roman" panose="02020603050405020304" pitchFamily="18" charset="0"/>
                <a:cs typeface="Times New Roman" panose="02020603050405020304" pitchFamily="18" charset="0"/>
              </a:rPr>
              <a:t>happy,it</a:t>
            </a:r>
            <a:r>
              <a:rPr lang="en-US" altLang="zh-CN" sz="2200" dirty="0">
                <a:solidFill>
                  <a:srgbClr val="000000"/>
                </a:solidFill>
                <a:latin typeface="Times New Roman" panose="02020603050405020304" pitchFamily="18" charset="0"/>
                <a:cs typeface="Times New Roman" panose="02020603050405020304" pitchFamily="18" charset="0"/>
              </a:rPr>
              <a:t> doesn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matter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要紧</a:t>
            </a:r>
            <a:r>
              <a:rPr lang="en-US" altLang="zh-CN" sz="2200" dirty="0">
                <a:solidFill>
                  <a:srgbClr val="000000"/>
                </a:solidFill>
                <a:latin typeface="Times New Roman" panose="02020603050405020304" pitchFamily="18" charset="0"/>
                <a:cs typeface="Times New Roman" panose="02020603050405020304" pitchFamily="18" charset="0"/>
              </a:rPr>
              <a:t>  ) what you will do.</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3131486" y="2589694"/>
            <a:ext cx="883465"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3131487" y="2911910"/>
            <a:ext cx="8834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840231" y="3031129"/>
            <a:ext cx="128285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840232" y="3353345"/>
            <a:ext cx="128285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123090" y="3411339"/>
            <a:ext cx="119817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2123091" y="3733555"/>
            <a:ext cx="119817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10013733" y="3773114"/>
            <a:ext cx="896006"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10013733" y="4095330"/>
            <a:ext cx="8960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4968767" y="4582411"/>
            <a:ext cx="896006"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4968767" y="4904627"/>
            <a:ext cx="8960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294804"/>
            <a:ext cx="11430000" cy="452239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根据汉语意思完成句子</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这位歌唱家拒绝在起居室里演唱。</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The singer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refused</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sing in the sitting-room.</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从那时起</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他每天都踢球。</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From</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then</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on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,he played football every day.</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她个子高</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能看到墙的那一边。</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She can see over the wall</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because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of</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her height.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a:t>
            </a:r>
            <a:r>
              <a:rPr lang="zh-CN" altLang="zh-CN" sz="2200" dirty="0">
                <a:solidFill>
                  <a:srgbClr val="000000"/>
                </a:solidFill>
                <a:latin typeface="Times New Roman" panose="02020603050405020304" pitchFamily="18" charset="0"/>
                <a:cs typeface="Times New Roman" panose="02020603050405020304" pitchFamily="18" charset="0"/>
              </a:rPr>
              <a:t>他不用功</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结果考试不及格。</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He didn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work hard.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As</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result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he failed his exam.</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a:t>
            </a:r>
            <a:r>
              <a:rPr lang="zh-CN" altLang="zh-CN" sz="2200" dirty="0">
                <a:solidFill>
                  <a:srgbClr val="000000"/>
                </a:solidFill>
                <a:latin typeface="Times New Roman" panose="02020603050405020304" pitchFamily="18" charset="0"/>
                <a:cs typeface="Times New Roman" panose="02020603050405020304" pitchFamily="18" charset="0"/>
              </a:rPr>
              <a:t>试了几次后</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他们决定放弃。</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After a few tries they decided 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give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up</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1838715" y="2179790"/>
            <a:ext cx="1976540"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1838715" y="2502006"/>
            <a:ext cx="19765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609004" y="3033246"/>
            <a:ext cx="2996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609005" y="3355462"/>
            <a:ext cx="29960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3530880" y="3839115"/>
            <a:ext cx="206062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3530881" y="4161331"/>
            <a:ext cx="20606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3247100" y="4644984"/>
            <a:ext cx="259665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3247101" y="4967200"/>
            <a:ext cx="25966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4119458" y="5442825"/>
            <a:ext cx="1839908"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4119459" y="5765041"/>
            <a:ext cx="18399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916634"/>
            <a:ext cx="11430000" cy="574118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单项填空</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)1.</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it is today!</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A.What</a:t>
            </a:r>
            <a:r>
              <a:rPr lang="en-US" altLang="zh-CN" sz="2200" dirty="0">
                <a:solidFill>
                  <a:srgbClr val="000000"/>
                </a:solidFill>
                <a:latin typeface="Times New Roman" panose="02020603050405020304" pitchFamily="18" charset="0"/>
                <a:cs typeface="Times New Roman" panose="02020603050405020304" pitchFamily="18" charset="0"/>
              </a:rPr>
              <a:t> a fine weather</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B.How</a:t>
            </a:r>
            <a:r>
              <a:rPr lang="en-US" altLang="zh-CN" sz="2200" dirty="0">
                <a:solidFill>
                  <a:srgbClr val="000000"/>
                </a:solidFill>
                <a:latin typeface="Times New Roman" panose="02020603050405020304" pitchFamily="18" charset="0"/>
                <a:cs typeface="Times New Roman" panose="02020603050405020304" pitchFamily="18" charset="0"/>
              </a:rPr>
              <a:t> a fine weather</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C.How</a:t>
            </a:r>
            <a:r>
              <a:rPr lang="en-US" altLang="zh-CN" sz="2200" dirty="0">
                <a:solidFill>
                  <a:srgbClr val="000000"/>
                </a:solidFill>
                <a:latin typeface="Times New Roman" panose="02020603050405020304" pitchFamily="18" charset="0"/>
                <a:cs typeface="Times New Roman" panose="02020603050405020304" pitchFamily="18" charset="0"/>
              </a:rPr>
              <a:t> fine weather</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D.What</a:t>
            </a:r>
            <a:r>
              <a:rPr lang="en-US" altLang="zh-CN" sz="2200" dirty="0">
                <a:solidFill>
                  <a:srgbClr val="000000"/>
                </a:solidFill>
                <a:latin typeface="Times New Roman" panose="02020603050405020304" pitchFamily="18" charset="0"/>
                <a:cs typeface="Times New Roman" panose="02020603050405020304" pitchFamily="18" charset="0"/>
              </a:rPr>
              <a:t> fine weather</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)2.I can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decide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A.to buy which pencil</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B.which</a:t>
            </a:r>
            <a:r>
              <a:rPr lang="en-US" altLang="zh-CN" sz="2200" dirty="0">
                <a:solidFill>
                  <a:srgbClr val="000000"/>
                </a:solidFill>
                <a:latin typeface="Times New Roman" panose="02020603050405020304" pitchFamily="18" charset="0"/>
                <a:cs typeface="Times New Roman" panose="02020603050405020304" pitchFamily="18" charset="0"/>
              </a:rPr>
              <a:t> pencil to buy</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C.which</a:t>
            </a:r>
            <a:r>
              <a:rPr lang="en-US" altLang="zh-CN" sz="2200" dirty="0">
                <a:solidFill>
                  <a:srgbClr val="000000"/>
                </a:solidFill>
                <a:latin typeface="Times New Roman" panose="02020603050405020304" pitchFamily="18" charset="0"/>
                <a:cs typeface="Times New Roman" panose="02020603050405020304" pitchFamily="18" charset="0"/>
              </a:rPr>
              <a:t> to buy pencil</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D.what</a:t>
            </a:r>
            <a:r>
              <a:rPr lang="en-US" altLang="zh-CN" sz="2200" dirty="0">
                <a:solidFill>
                  <a:srgbClr val="000000"/>
                </a:solidFill>
                <a:latin typeface="Times New Roman" panose="02020603050405020304" pitchFamily="18" charset="0"/>
                <a:cs typeface="Times New Roman" panose="02020603050405020304" pitchFamily="18" charset="0"/>
              </a:rPr>
              <a:t> pencil to buy</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)3.The little boy decided</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10 dollars to buy anything.</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A.to use	</a:t>
            </a:r>
            <a:r>
              <a:rPr lang="en-US" altLang="zh-CN" sz="2200" dirty="0" err="1">
                <a:solidFill>
                  <a:srgbClr val="000000"/>
                </a:solidFill>
                <a:latin typeface="Times New Roman" panose="02020603050405020304" pitchFamily="18" charset="0"/>
                <a:cs typeface="Times New Roman" panose="02020603050405020304" pitchFamily="18" charset="0"/>
              </a:rPr>
              <a:t>B.not</a:t>
            </a:r>
            <a:r>
              <a:rPr lang="en-US" altLang="zh-CN" sz="2200" dirty="0">
                <a:solidFill>
                  <a:srgbClr val="000000"/>
                </a:solidFill>
                <a:latin typeface="Times New Roman" panose="02020603050405020304" pitchFamily="18" charset="0"/>
                <a:cs typeface="Times New Roman" panose="02020603050405020304" pitchFamily="18" charset="0"/>
              </a:rPr>
              <a:t> use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C.not</a:t>
            </a:r>
            <a:r>
              <a:rPr lang="en-US" altLang="zh-CN" sz="2200" dirty="0">
                <a:solidFill>
                  <a:srgbClr val="000000"/>
                </a:solidFill>
                <a:latin typeface="Times New Roman" panose="02020603050405020304" pitchFamily="18" charset="0"/>
                <a:cs typeface="Times New Roman" panose="02020603050405020304" pitchFamily="18" charset="0"/>
              </a:rPr>
              <a:t> to use	</a:t>
            </a:r>
            <a:r>
              <a:rPr lang="en-US" altLang="zh-CN" sz="2200" dirty="0" err="1">
                <a:solidFill>
                  <a:srgbClr val="000000"/>
                </a:solidFill>
                <a:latin typeface="Times New Roman" panose="02020603050405020304" pitchFamily="18" charset="0"/>
                <a:cs typeface="Times New Roman" panose="02020603050405020304" pitchFamily="18" charset="0"/>
              </a:rPr>
              <a:t>D.not</a:t>
            </a:r>
            <a:r>
              <a:rPr lang="en-US" altLang="zh-CN" sz="2200" dirty="0">
                <a:solidFill>
                  <a:srgbClr val="000000"/>
                </a:solidFill>
                <a:latin typeface="Times New Roman" panose="02020603050405020304" pitchFamily="18" charset="0"/>
                <a:cs typeface="Times New Roman" panose="02020603050405020304" pitchFamily="18" charset="0"/>
              </a:rPr>
              <a:t> using</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664664" y="1444066"/>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64664" y="3388480"/>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93008" y="5448508"/>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49469" y="1077956"/>
            <a:ext cx="11430000" cy="578004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FF00FF"/>
                </a:solidFill>
                <a:latin typeface="Times New Roman" panose="02020603050405020304" pitchFamily="18" charset="0"/>
                <a:cs typeface="Times New Roman" panose="02020603050405020304" pitchFamily="18" charset="0"/>
              </a:rPr>
              <a:t>B</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)4.He was lazy and gave up easily.</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,he failed.</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A.So</a:t>
            </a:r>
            <a:r>
              <a:rPr lang="en-US" altLang="zh-CN" sz="2200" dirty="0">
                <a:solidFill>
                  <a:srgbClr val="000000"/>
                </a:solidFill>
                <a:latin typeface="Times New Roman" panose="02020603050405020304" pitchFamily="18" charset="0"/>
                <a:cs typeface="Times New Roman" panose="02020603050405020304" pitchFamily="18" charset="0"/>
              </a:rPr>
              <a:t> that	B.As a </a:t>
            </a:r>
            <a:r>
              <a:rPr lang="en-US" altLang="zh-CN" sz="2200" dirty="0" smtClean="0">
                <a:solidFill>
                  <a:srgbClr val="000000"/>
                </a:solidFill>
                <a:latin typeface="Times New Roman" panose="02020603050405020304" pitchFamily="18" charset="0"/>
                <a:cs typeface="Times New Roman" panose="02020603050405020304" pitchFamily="18" charset="0"/>
              </a:rPr>
              <a:t>result</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smtClean="0">
                <a:solidFill>
                  <a:srgbClr val="000000"/>
                </a:solidFill>
                <a:latin typeface="Times New Roman" panose="02020603050405020304" pitchFamily="18" charset="0"/>
                <a:cs typeface="Times New Roman" panose="02020603050405020304" pitchFamily="18" charset="0"/>
              </a:rPr>
              <a:t>C.However</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D.Because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)5.This T-shirt is too </a:t>
            </a:r>
            <a:r>
              <a:rPr lang="en-US" altLang="zh-CN" sz="2200" dirty="0" err="1">
                <a:solidFill>
                  <a:srgbClr val="000000"/>
                </a:solidFill>
                <a:latin typeface="Times New Roman" panose="02020603050405020304" pitchFamily="18" charset="0"/>
                <a:cs typeface="Times New Roman" panose="02020603050405020304" pitchFamily="18" charset="0"/>
              </a:rPr>
              <a:t>large.Can</a:t>
            </a:r>
            <a:r>
              <a:rPr lang="en-US" altLang="zh-CN" sz="2200" dirty="0">
                <a:solidFill>
                  <a:srgbClr val="000000"/>
                </a:solidFill>
                <a:latin typeface="Times New Roman" panose="02020603050405020304" pitchFamily="18" charset="0"/>
                <a:cs typeface="Times New Roman" panose="02020603050405020304" pitchFamily="18" charset="0"/>
              </a:rPr>
              <a:t> I change for</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A.another</a:t>
            </a:r>
            <a:r>
              <a:rPr lang="en-US" altLang="zh-CN" sz="2200" dirty="0">
                <a:solidFill>
                  <a:srgbClr val="000000"/>
                </a:solidFill>
                <a:latin typeface="Times New Roman" panose="02020603050405020304" pitchFamily="18" charset="0"/>
                <a:cs typeface="Times New Roman" panose="02020603050405020304" pitchFamily="18" charset="0"/>
              </a:rPr>
              <a:t> one	</a:t>
            </a:r>
            <a:r>
              <a:rPr lang="en-US" altLang="zh-CN" sz="2200" dirty="0" err="1">
                <a:solidFill>
                  <a:srgbClr val="000000"/>
                </a:solidFill>
                <a:latin typeface="Times New Roman" panose="02020603050405020304" pitchFamily="18" charset="0"/>
                <a:cs typeface="Times New Roman" panose="02020603050405020304" pitchFamily="18" charset="0"/>
              </a:rPr>
              <a:t>B.the</a:t>
            </a:r>
            <a:r>
              <a:rPr lang="en-US" altLang="zh-CN" sz="2200" dirty="0">
                <a:solidFill>
                  <a:srgbClr val="000000"/>
                </a:solidFill>
                <a:latin typeface="Times New Roman" panose="02020603050405020304" pitchFamily="18" charset="0"/>
                <a:cs typeface="Times New Roman" panose="02020603050405020304" pitchFamily="18" charset="0"/>
              </a:rPr>
              <a:t> other </a:t>
            </a:r>
            <a:r>
              <a:rPr lang="en-US" altLang="zh-CN" sz="2200" dirty="0" smtClean="0">
                <a:solidFill>
                  <a:srgbClr val="000000"/>
                </a:solidFill>
                <a:latin typeface="Times New Roman" panose="02020603050405020304" pitchFamily="18" charset="0"/>
                <a:cs typeface="Times New Roman" panose="02020603050405020304" pitchFamily="18" charset="0"/>
              </a:rPr>
              <a:t>one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smtClean="0">
                <a:solidFill>
                  <a:srgbClr val="000000"/>
                </a:solidFill>
                <a:latin typeface="Times New Roman" panose="02020603050405020304" pitchFamily="18" charset="0"/>
                <a:cs typeface="Times New Roman" panose="02020603050405020304" pitchFamily="18" charset="0"/>
              </a:rPr>
              <a:t>C.a</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larger one	</a:t>
            </a:r>
            <a:r>
              <a:rPr lang="en-US" altLang="zh-CN" sz="2200" dirty="0" err="1">
                <a:solidFill>
                  <a:srgbClr val="000000"/>
                </a:solidFill>
                <a:latin typeface="Times New Roman" panose="02020603050405020304" pitchFamily="18" charset="0"/>
                <a:cs typeface="Times New Roman" panose="02020603050405020304" pitchFamily="18" charset="0"/>
              </a:rPr>
              <a:t>D.the</a:t>
            </a:r>
            <a:r>
              <a:rPr lang="en-US" altLang="zh-CN" sz="2200" dirty="0">
                <a:solidFill>
                  <a:srgbClr val="000000"/>
                </a:solidFill>
                <a:latin typeface="Times New Roman" panose="02020603050405020304" pitchFamily="18" charset="0"/>
                <a:cs typeface="Times New Roman" panose="02020603050405020304" pitchFamily="18" charset="0"/>
              </a:rPr>
              <a:t> other</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)6.</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he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with his friends online at that time?</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A.Is;talking</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smtClean="0">
                <a:solidFill>
                  <a:srgbClr val="000000"/>
                </a:solidFill>
                <a:latin typeface="Times New Roman" panose="02020603050405020304" pitchFamily="18" charset="0"/>
                <a:cs typeface="Times New Roman" panose="02020603050405020304" pitchFamily="18" charset="0"/>
              </a:rPr>
              <a:t>B.Did;talk</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smtClean="0">
                <a:solidFill>
                  <a:srgbClr val="000000"/>
                </a:solidFill>
                <a:latin typeface="Times New Roman" panose="02020603050405020304" pitchFamily="18" charset="0"/>
                <a:cs typeface="Times New Roman" panose="02020603050405020304" pitchFamily="18" charset="0"/>
              </a:rPr>
              <a:t>C.Was;talked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D.Was;talking</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)7.The teacher asked us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A.when</a:t>
            </a:r>
            <a:r>
              <a:rPr lang="en-US" altLang="zh-CN" sz="2200" dirty="0">
                <a:solidFill>
                  <a:srgbClr val="000000"/>
                </a:solidFill>
                <a:latin typeface="Times New Roman" panose="02020603050405020304" pitchFamily="18" charset="0"/>
                <a:cs typeface="Times New Roman" panose="02020603050405020304" pitchFamily="18" charset="0"/>
              </a:rPr>
              <a:t> did I finish my work</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B.why</a:t>
            </a:r>
            <a:r>
              <a:rPr lang="en-US" altLang="zh-CN" sz="2200" dirty="0">
                <a:solidFill>
                  <a:srgbClr val="000000"/>
                </a:solidFill>
                <a:latin typeface="Times New Roman" panose="02020603050405020304" pitchFamily="18" charset="0"/>
                <a:cs typeface="Times New Roman" panose="02020603050405020304" pitchFamily="18" charset="0"/>
              </a:rPr>
              <a:t> didn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we tell him about it earlier</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C.what</a:t>
            </a:r>
            <a:r>
              <a:rPr lang="en-US" altLang="zh-CN" sz="2200" dirty="0">
                <a:solidFill>
                  <a:srgbClr val="000000"/>
                </a:solidFill>
                <a:latin typeface="Times New Roman" panose="02020603050405020304" pitchFamily="18" charset="0"/>
                <a:cs typeface="Times New Roman" panose="02020603050405020304" pitchFamily="18" charset="0"/>
              </a:rPr>
              <a:t> we were interested in</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D.where</a:t>
            </a:r>
            <a:r>
              <a:rPr lang="en-US" altLang="zh-CN" sz="2200" dirty="0">
                <a:solidFill>
                  <a:srgbClr val="000000"/>
                </a:solidFill>
                <a:latin typeface="Times New Roman" panose="02020603050405020304" pitchFamily="18" charset="0"/>
                <a:cs typeface="Times New Roman" panose="02020603050405020304" pitchFamily="18" charset="0"/>
              </a:rPr>
              <a:t> we are going to have our lunch</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)8.I can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remember</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 put the book and I need it for my homework now.</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A.why</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B.where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C.how</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D.when</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631349" y="1192541"/>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31349" y="2045045"/>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31349" y="2834112"/>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631349" y="3623179"/>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矩形 6"/>
          <p:cNvSpPr/>
          <p:nvPr/>
        </p:nvSpPr>
        <p:spPr>
          <a:xfrm>
            <a:off x="631349" y="5641166"/>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904201"/>
            <a:ext cx="11430000" cy="330359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补全对话</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A.What</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your dream?</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B.And then where do you want to work in the future?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C.I think everyone has his own dream.</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D.Do you want to be a doctor?</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E.I hope your dream will come true.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F.How are you going to do that?</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G.Are you good at basketball too?</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497936"/>
            <a:ext cx="11430000" cy="411612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A:Hi,Li Ming.In China,people are talking about Chinese Dream,aren</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they?</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B:Yes,Chinese Dream is all the Chinese people</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dream.1.</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A:I agree with you.2.</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B:I have a lot of dreams.But I want to be a doctor very much.</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A:Sounds good.3.</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F</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B:Well,I will work hard and go to a famous medical college.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A:4.</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B:In a hospital in my hometown.I hear they need lots of doctors.</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A:That</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great.5.</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B:Thank you.</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7377666" y="1980093"/>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7377666" y="2302309"/>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3099955" y="2400506"/>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6" name="直接连接符 5"/>
          <p:cNvCxnSpPr/>
          <p:nvPr/>
        </p:nvCxnSpPr>
        <p:spPr>
          <a:xfrm>
            <a:off x="3099955" y="2722722"/>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2709073" y="3209803"/>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8" name="直接连接符 7"/>
          <p:cNvCxnSpPr/>
          <p:nvPr/>
        </p:nvCxnSpPr>
        <p:spPr>
          <a:xfrm>
            <a:off x="2709073" y="3532019"/>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206094" y="3998079"/>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1206094" y="4320295"/>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2709073" y="4786355"/>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2" name="直接连接符 11"/>
          <p:cNvCxnSpPr/>
          <p:nvPr/>
        </p:nvCxnSpPr>
        <p:spPr>
          <a:xfrm>
            <a:off x="2709073" y="5108571"/>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9"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888539"/>
            <a:ext cx="11430000" cy="533492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Ⅲ</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阅读理解</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My 14-year-old son,John,and I saw the coat at the same time in a second-hand clothing store.It stood out among big and old coats.It was so beautiful and had an unbelievable price,$28.I looked at my son and we both said nothing,but John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eyes shone.Dark,woolen coats were popular with teenage boys,but new ones could cost several hundred dollars.This coat was even better.John tried it on and turned from side to side,eyeing himself in the mirror.It fitted him so well.</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John wore the coat to school the next day.After he came home,I asked,“Did the kids like your coat?”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“They love it,” he said with a big </a:t>
            </a:r>
            <a:r>
              <a:rPr lang="en-US" altLang="zh-CN" sz="2200" u="sng" dirty="0">
                <a:uFill>
                  <a:solidFill>
                    <a:srgbClr val="000000"/>
                  </a:solidFill>
                </a:uFill>
                <a:latin typeface="Times New Roman" panose="02020603050405020304" pitchFamily="18" charset="0"/>
                <a:cs typeface="Times New Roman" panose="02020603050405020304" pitchFamily="18" charset="0"/>
              </a:rPr>
              <a:t>grin</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Over the next few weeks,John changed.He was polite,less argumentative,more thoughtful,and much happier.“Good dinner,Mum,” he would say every evening.Without a word of complaining,he would carry in wood for the stove.One day when I suggested that he start on his homework before dinner,John,who always put things off,said,“You</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re right.I guess I will.” When I mentioned this change to one of his teachers,she joked that the coat must have changed him.</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294804"/>
            <a:ext cx="11430000" cy="452239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John and I both know we should never judge a person by his clothes.But it is true that when wearing beautiful and suitable clothes,we may try to be better in thought,speech and behaviour to match what is on the inside to what is on the outside.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)1.What can we learn from the first paragraph?</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A.The price of the coat was too high.</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B.John liked the coat very much.</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C.They often went shopping together.</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D.The writer didn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want to buy the coat.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)2.What does the underlined word “grin” mean?</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A.A wide smile.	B.A worried look.</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C.An upset voice.	D.An angry mood.</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696195" y="2652755"/>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38829" y="4649720"/>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模板</Template>
  <TotalTime>0</TotalTime>
  <Words>587</Words>
  <Application>Microsoft Office PowerPoint</Application>
  <PresentationFormat>宽屏</PresentationFormat>
  <Paragraphs>95</Paragraphs>
  <Slides>10</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10</vt:i4>
      </vt:variant>
    </vt:vector>
  </HeadingPairs>
  <TitlesOfParts>
    <vt:vector size="21" baseType="lpstr">
      <vt:lpstr>Adobe 黑体 Std R</vt:lpstr>
      <vt:lpstr>NEU-BZ-S92</vt:lpstr>
      <vt:lpstr>方正书宋_GBK</vt:lpstr>
      <vt:lpstr>黑体</vt:lpstr>
      <vt:lpstr>宋体</vt:lpstr>
      <vt:lpstr>微软雅黑</vt:lpstr>
      <vt:lpstr>Arial</vt:lpstr>
      <vt:lpstr>Calibri</vt:lpstr>
      <vt:lpstr>Calibri Light</vt:lpstr>
      <vt:lpstr>Times New Roman</vt:lpstr>
      <vt:lpstr>WWW.2PPT.COM</vt:lpstr>
      <vt:lpstr>Growing up</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2018-05-16T00:14:00Z</dcterms:created>
  <dcterms:modified xsi:type="dcterms:W3CDTF">2023-01-16T19:41:04Z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B56D6C8DC8F54A2B9CE049BCD5B2DDA3</vt:lpwstr>
  </property>
  <property fmtid="{A09F084E-AD41-489F-8076-AA5BE3082BCA}" pid="100">
    <vt:ui4>5</vt:ui4>
  </property>
  <property fmtid="{64440492-4C8B-11D1-8B70-080036B11A03}" pid="11">
    <vt:lpwstr>www.2ppt.com-爱PPT提供资源下载</vt:lpwstr>
  </property>
</Properties>
</file>