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323" r:id="rId2"/>
    <p:sldId id="277" r:id="rId3"/>
    <p:sldId id="290" r:id="rId4"/>
    <p:sldId id="279" r:id="rId5"/>
    <p:sldId id="310" r:id="rId6"/>
    <p:sldId id="282" r:id="rId7"/>
    <p:sldId id="274" r:id="rId8"/>
    <p:sldId id="304" r:id="rId9"/>
    <p:sldId id="306" r:id="rId10"/>
    <p:sldId id="266" r:id="rId11"/>
    <p:sldId id="321" r:id="rId12"/>
    <p:sldId id="309" r:id="rId13"/>
    <p:sldId id="281" r:id="rId14"/>
    <p:sldId id="312" r:id="rId15"/>
    <p:sldId id="303" r:id="rId16"/>
    <p:sldId id="261" r:id="rId17"/>
    <p:sldId id="311" r:id="rId18"/>
    <p:sldId id="260" r:id="rId19"/>
    <p:sldId id="299" r:id="rId20"/>
    <p:sldId id="320" r:id="rId21"/>
    <p:sldId id="300" r:id="rId22"/>
    <p:sldId id="285" r:id="rId23"/>
    <p:sldId id="264" r:id="rId24"/>
    <p:sldId id="293" r:id="rId25"/>
    <p:sldId id="287" r:id="rId26"/>
    <p:sldId id="297" r:id="rId27"/>
    <p:sldId id="316" r:id="rId28"/>
    <p:sldId id="317" r:id="rId29"/>
    <p:sldId id="319" r:id="rId30"/>
    <p:sldId id="314" r:id="rId31"/>
    <p:sldId id="315" r:id="rId3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0000"/>
    <a:srgbClr val="3399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18" autoAdjust="0"/>
    <p:restoredTop sz="94660"/>
  </p:normalViewPr>
  <p:slideViewPr>
    <p:cSldViewPr snapToGrid="0">
      <p:cViewPr>
        <p:scale>
          <a:sx n="93" d="100"/>
          <a:sy n="93" d="100"/>
        </p:scale>
        <p:origin x="-450" y="-4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5844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1331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31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E88A567-BED6-4EC1-AB36-59D27A78B8AD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88A567-BED6-4EC1-AB36-59D27A78B8AD}" type="slidenum">
              <a:rPr lang="en-US" altLang="zh-CN" smtClean="0"/>
              <a:t>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031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44DE2589-7740-42FD-96F7-8C9C5EF96C21}" type="slidenum">
              <a:rPr lang="en-US" altLang="zh-CN"/>
              <a:t>29</a:t>
            </a:fld>
            <a:endParaRPr lang="en-US" altLang="zh-CN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zh-CN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88A567-BED6-4EC1-AB36-59D27A78B8AD}" type="slidenum">
              <a:rPr lang="en-US" altLang="zh-CN" smtClean="0"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CCFD1566-2EAC-4205-A1AB-46989721A50A}" type="slidenum">
              <a:rPr lang="en-US" altLang="zh-CN" smtClean="0"/>
              <a:t>7</a:t>
            </a:fld>
            <a:endParaRPr lang="en-US" altLang="zh-CN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BD18AB87-4C00-494B-BE28-66D82F566CF5}" type="slidenum">
              <a:rPr lang="en-US" altLang="zh-CN" smtClean="0"/>
              <a:t>10</a:t>
            </a:fld>
            <a:endParaRPr lang="en-US" altLang="zh-CN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02EC9A44-FBB7-46D4-9A55-8B2AC2AB88A8}" type="slidenum">
              <a:rPr lang="en-US" altLang="zh-CN" smtClean="0"/>
              <a:t>14</a:t>
            </a:fld>
            <a:endParaRPr lang="en-US" altLang="zh-CN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D3785DBB-EC6B-4EBE-ADB6-2E273EEF103F}" type="slidenum">
              <a:rPr lang="en-US" altLang="zh-CN" smtClean="0"/>
              <a:t>16</a:t>
            </a:fld>
            <a:endParaRPr lang="en-US" altLang="zh-CN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E640FE01-C29B-4293-8BAF-142F204622E3}" type="slidenum">
              <a:rPr lang="en-US" altLang="zh-CN" smtClean="0"/>
              <a:t>18</a:t>
            </a:fld>
            <a:endParaRPr lang="en-US" altLang="zh-CN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D2EB6FD9-3795-4ADA-A8D0-07D6F8852A31}" type="slidenum">
              <a:rPr lang="en-US" altLang="zh-CN" smtClean="0"/>
              <a:t>23</a:t>
            </a:fld>
            <a:endParaRPr lang="en-US" altLang="zh-CN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031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74090A61-3C1C-4486-B01B-952F04D3C239}" type="slidenum">
              <a:rPr lang="en-US" altLang="zh-CN"/>
              <a:t>28</a:t>
            </a:fld>
            <a:endParaRPr lang="en-US" altLang="zh-CN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zh-CN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4221163"/>
            <a:ext cx="7772400" cy="96361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5302250"/>
            <a:ext cx="6400800" cy="55245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>
                <a:solidFill>
                  <a:schemeClr val="bg1"/>
                </a:solidFill>
                <a:ea typeface="微软雅黑" panose="020B0503020204020204" pitchFamily="34" charset="-122"/>
              </a:defRPr>
            </a:lvl1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C7E4F-F880-47D2-AE6C-091E6932BC8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5F4FD-BBAD-497F-AE19-2BA50962CDD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76D90-089D-4C1C-A736-A42EA073A30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464CB-4D00-4097-997B-E0792BD5207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84AC5-1AFF-485C-A799-DD5BCD96846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C6F4B-1B34-454D-82E9-EA2A7791191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73AAA-344F-4E3D-AEC5-A443EBA95B6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3E24B-7D1A-41C4-8C6B-871F337B251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16330-8FCD-4D98-A0AE-CB9AAEE2B08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8003B-A307-4E0E-814A-C7408F5ADE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E5CD0-C824-43C4-B1A0-8A0FD81934C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DA148-4681-409E-AEAD-3F38C883EF1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07BBE-E195-4C59-B5D5-DAA54927F7A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6FA85-71AB-4378-988A-C3FF48A0F6B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181A6-AEA8-4FF9-9588-C76D43301A3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7D63A-54AD-4679-9E0E-C5E84D3D3F2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44397-ECF1-45DD-ABD0-B2149533EAB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778FA-46A7-4924-8708-48203533031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2AE63-2E19-4886-9A8D-234C0871D3F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075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076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eaLnBrk="0" hangingPunct="0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FAEAB63F-EC1C-4B87-B894-16254964466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077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 eaLnBrk="0" hangingPunct="0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078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r" eaLnBrk="0" hangingPunct="0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002853E6-C687-4001-B5AF-70CADC434C5A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anose="020B0806030902050204" pitchFamily="34" charset="0"/>
          <a:ea typeface="微软雅黑" panose="020B0503020204020204" pitchFamily="34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anose="020B0806030902050204" pitchFamily="34" charset="0"/>
          <a:ea typeface="微软雅黑" panose="020B0503020204020204" pitchFamily="34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anose="020B0806030902050204" pitchFamily="34" charset="0"/>
          <a:ea typeface="微软雅黑" panose="020B0503020204020204" pitchFamily="34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anose="020B0806030902050204" pitchFamily="34" charset="0"/>
          <a:ea typeface="微软雅黑" panose="020B0503020204020204" pitchFamily="34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anose="020B0806030902050204" pitchFamily="34" charset="0"/>
          <a:ea typeface="微软雅黑" panose="020B0503020204020204" pitchFamily="34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anose="020B0806030902050204" pitchFamily="34" charset="0"/>
          <a:ea typeface="微软雅黑" panose="020B0503020204020204" pitchFamily="34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anose="020B0806030902050204" pitchFamily="34" charset="0"/>
          <a:ea typeface="微软雅黑" panose="020B0503020204020204" pitchFamily="34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anose="020B080603090205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slide" Target="slide15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audio" Target="../media/audio1.wav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1.bin"/><Relationship Id="rId10" Type="http://schemas.openxmlformats.org/officeDocument/2006/relationships/image" Target="../media/image6.wmf"/><Relationship Id="rId4" Type="http://schemas.openxmlformats.org/officeDocument/2006/relationships/audio" Target="../media/audio2.wav"/><Relationship Id="rId9" Type="http://schemas.openxmlformats.org/officeDocument/2006/relationships/oleObject" Target="../embeddings/oleObject3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oleObject" Target="../embeddings/oleObject11.bin"/><Relationship Id="rId18" Type="http://schemas.openxmlformats.org/officeDocument/2006/relationships/oleObject" Target="../embeddings/oleObject15.bin"/><Relationship Id="rId3" Type="http://schemas.openxmlformats.org/officeDocument/2006/relationships/oleObject" Target="../embeddings/oleObject5.bin"/><Relationship Id="rId21" Type="http://schemas.openxmlformats.org/officeDocument/2006/relationships/oleObject" Target="../embeddings/oleObject18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2.wmf"/><Relationship Id="rId17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4.bin"/><Relationship Id="rId20" Type="http://schemas.openxmlformats.org/officeDocument/2006/relationships/oleObject" Target="../embeddings/oleObject17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6.bin"/><Relationship Id="rId15" Type="http://schemas.openxmlformats.org/officeDocument/2006/relationships/oleObject" Target="../embeddings/oleObject13.bin"/><Relationship Id="rId23" Type="http://schemas.openxmlformats.org/officeDocument/2006/relationships/slide" Target="slide22.xml"/><Relationship Id="rId10" Type="http://schemas.openxmlformats.org/officeDocument/2006/relationships/oleObject" Target="../embeddings/oleObject9.bin"/><Relationship Id="rId19" Type="http://schemas.openxmlformats.org/officeDocument/2006/relationships/oleObject" Target="../embeddings/oleObject16.bin"/><Relationship Id="rId4" Type="http://schemas.openxmlformats.org/officeDocument/2006/relationships/image" Target="../media/image9.wmf"/><Relationship Id="rId9" Type="http://schemas.openxmlformats.org/officeDocument/2006/relationships/image" Target="../media/image11.wmf"/><Relationship Id="rId14" Type="http://schemas.openxmlformats.org/officeDocument/2006/relationships/oleObject" Target="../embeddings/oleObject12.bin"/><Relationship Id="rId22" Type="http://schemas.openxmlformats.org/officeDocument/2006/relationships/oleObject" Target="../embeddings/oleObject19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slide" Target="slide24.xml"/><Relationship Id="rId4" Type="http://schemas.openxmlformats.org/officeDocument/2006/relationships/image" Target="../media/image14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5.xml"/><Relationship Id="rId5" Type="http://schemas.openxmlformats.org/officeDocument/2006/relationships/slide" Target="slide13.xml"/><Relationship Id="rId4" Type="http://schemas.openxmlformats.org/officeDocument/2006/relationships/slide" Target="slide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422451" y="4165230"/>
            <a:ext cx="634019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6000" kern="10" dirty="0" smtClean="0">
                <a:ln w="19050">
                  <a:noFill/>
                  <a:round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康海报体W12(P)" pitchFamily="82" charset="-122"/>
                <a:ea typeface="华康海报体W12(P)" pitchFamily="82" charset="-122"/>
              </a:rPr>
              <a:t>平行四边形的判定</a:t>
            </a:r>
            <a:endParaRPr lang="zh-CN" altLang="en-US" sz="6000" kern="10" dirty="0">
              <a:ln w="19050">
                <a:noFill/>
                <a:round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康海报体W12(P)" pitchFamily="82" charset="-122"/>
              <a:ea typeface="华康海报体W12(P)" pitchFamily="8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981548" y="5445264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400" b="1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102" name="Group 1718"/>
          <p:cNvGrpSpPr/>
          <p:nvPr/>
        </p:nvGrpSpPr>
        <p:grpSpPr bwMode="auto">
          <a:xfrm>
            <a:off x="3000375" y="1704975"/>
            <a:ext cx="3035300" cy="366713"/>
            <a:chOff x="1889" y="1074"/>
            <a:chExt cx="1912" cy="231"/>
          </a:xfrm>
        </p:grpSpPr>
        <p:sp>
          <p:nvSpPr>
            <p:cNvPr id="13452" name="Line 1709"/>
            <p:cNvSpPr>
              <a:spLocks noChangeShapeType="1"/>
            </p:cNvSpPr>
            <p:nvPr/>
          </p:nvSpPr>
          <p:spPr bwMode="auto">
            <a:xfrm>
              <a:off x="2011" y="1271"/>
              <a:ext cx="1527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453" name="Text Box 1711"/>
            <p:cNvSpPr txBox="1">
              <a:spLocks noChangeArrowheads="1"/>
            </p:cNvSpPr>
            <p:nvPr/>
          </p:nvSpPr>
          <p:spPr bwMode="auto">
            <a:xfrm>
              <a:off x="1889" y="1074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800" b="1"/>
                <a:t>A</a:t>
              </a:r>
            </a:p>
          </p:txBody>
        </p:sp>
        <p:sp>
          <p:nvSpPr>
            <p:cNvPr id="13454" name="Text Box 1712"/>
            <p:cNvSpPr txBox="1">
              <a:spLocks noChangeArrowheads="1"/>
            </p:cNvSpPr>
            <p:nvPr/>
          </p:nvSpPr>
          <p:spPr bwMode="auto">
            <a:xfrm>
              <a:off x="3581" y="1074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800" b="1"/>
                <a:t>B</a:t>
              </a:r>
            </a:p>
          </p:txBody>
        </p:sp>
      </p:grpSp>
      <p:graphicFrame>
        <p:nvGraphicFramePr>
          <p:cNvPr id="18128" name="Group 1744"/>
          <p:cNvGraphicFramePr>
            <a:graphicFrameLocks noGrp="1"/>
          </p:cNvGraphicFramePr>
          <p:nvPr/>
        </p:nvGraphicFramePr>
        <p:xfrm>
          <a:off x="1363663" y="439738"/>
          <a:ext cx="6083300" cy="5186359"/>
        </p:xfrm>
        <a:graphic>
          <a:graphicData uri="http://schemas.openxmlformats.org/drawingml/2006/table">
            <a:tbl>
              <a:tblPr/>
              <a:tblGrid>
                <a:gridCol w="59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37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254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1822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22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22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22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22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22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22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822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822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235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8094" name="Line 1710"/>
          <p:cNvSpPr>
            <a:spLocks noChangeShapeType="1"/>
          </p:cNvSpPr>
          <p:nvPr/>
        </p:nvSpPr>
        <p:spPr bwMode="auto">
          <a:xfrm>
            <a:off x="3200400" y="2033588"/>
            <a:ext cx="2424113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097" name="Text Box 1713"/>
          <p:cNvSpPr txBox="1">
            <a:spLocks noChangeArrowheads="1"/>
          </p:cNvSpPr>
          <p:nvPr/>
        </p:nvSpPr>
        <p:spPr bwMode="auto">
          <a:xfrm>
            <a:off x="4987925" y="3533775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800" b="1"/>
              <a:t>C</a:t>
            </a:r>
          </a:p>
        </p:txBody>
      </p:sp>
      <p:sp>
        <p:nvSpPr>
          <p:cNvPr id="18098" name="Text Box 1714"/>
          <p:cNvSpPr txBox="1">
            <a:spLocks noChangeArrowheads="1"/>
          </p:cNvSpPr>
          <p:nvPr/>
        </p:nvSpPr>
        <p:spPr bwMode="auto">
          <a:xfrm>
            <a:off x="2308225" y="3584575"/>
            <a:ext cx="319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1800" b="1"/>
              <a:t>D</a:t>
            </a:r>
          </a:p>
        </p:txBody>
      </p:sp>
      <p:sp>
        <p:nvSpPr>
          <p:cNvPr id="18099" name="Line 1715"/>
          <p:cNvSpPr>
            <a:spLocks noChangeShapeType="1"/>
          </p:cNvSpPr>
          <p:nvPr/>
        </p:nvSpPr>
        <p:spPr bwMode="auto">
          <a:xfrm flipH="1">
            <a:off x="2568575" y="2046288"/>
            <a:ext cx="623888" cy="1538287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100" name="Line 1716"/>
          <p:cNvSpPr>
            <a:spLocks noChangeShapeType="1"/>
          </p:cNvSpPr>
          <p:nvPr/>
        </p:nvSpPr>
        <p:spPr bwMode="auto">
          <a:xfrm flipH="1">
            <a:off x="4981575" y="1993900"/>
            <a:ext cx="638175" cy="1625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443" name="Text Box 1722"/>
          <p:cNvSpPr txBox="1">
            <a:spLocks noChangeArrowheads="1"/>
          </p:cNvSpPr>
          <p:nvPr/>
        </p:nvSpPr>
        <p:spPr bwMode="auto">
          <a:xfrm>
            <a:off x="1190625" y="6037263"/>
            <a:ext cx="36861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endParaRPr lang="zh-CN" altLang="zh-CN" sz="1800"/>
          </a:p>
        </p:txBody>
      </p:sp>
      <p:sp>
        <p:nvSpPr>
          <p:cNvPr id="18107" name="Text Box 1723"/>
          <p:cNvSpPr txBox="1">
            <a:spLocks noChangeArrowheads="1"/>
          </p:cNvSpPr>
          <p:nvPr/>
        </p:nvSpPr>
        <p:spPr bwMode="auto">
          <a:xfrm>
            <a:off x="1058863" y="5705475"/>
            <a:ext cx="680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000" b="1"/>
              <a:t>一组对边平行且相等的四边形是平行四边形</a:t>
            </a:r>
          </a:p>
        </p:txBody>
      </p:sp>
      <p:grpSp>
        <p:nvGrpSpPr>
          <p:cNvPr id="18126" name="Group 1742"/>
          <p:cNvGrpSpPr/>
          <p:nvPr/>
        </p:nvGrpSpPr>
        <p:grpSpPr bwMode="auto">
          <a:xfrm>
            <a:off x="839788" y="6240463"/>
            <a:ext cx="5545137" cy="617537"/>
            <a:chOff x="585" y="3931"/>
            <a:chExt cx="3493" cy="389"/>
          </a:xfrm>
        </p:grpSpPr>
        <p:sp>
          <p:nvSpPr>
            <p:cNvPr id="13448" name="Text Box 1724"/>
            <p:cNvSpPr txBox="1">
              <a:spLocks noChangeArrowheads="1"/>
            </p:cNvSpPr>
            <p:nvPr/>
          </p:nvSpPr>
          <p:spPr bwMode="auto">
            <a:xfrm>
              <a:off x="585" y="3931"/>
              <a:ext cx="349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000">
                  <a:solidFill>
                    <a:srgbClr val="FF0000"/>
                  </a:solidFill>
                </a:rPr>
                <a:t>∵ AB   CD</a:t>
              </a:r>
              <a:r>
                <a:rPr lang="zh-CN" altLang="en-US" sz="2000">
                  <a:solidFill>
                    <a:srgbClr val="FF0000"/>
                  </a:solidFill>
                </a:rPr>
                <a:t>， ∴四边形</a:t>
              </a:r>
              <a:r>
                <a:rPr lang="en-US" altLang="zh-CN" sz="2000">
                  <a:solidFill>
                    <a:srgbClr val="FF0000"/>
                  </a:solidFill>
                </a:rPr>
                <a:t>ABCD</a:t>
              </a:r>
              <a:r>
                <a:rPr lang="zh-CN" altLang="en-US" sz="2000">
                  <a:solidFill>
                    <a:srgbClr val="FF0000"/>
                  </a:solidFill>
                </a:rPr>
                <a:t>是平行四边形</a:t>
              </a:r>
              <a:r>
                <a:rPr lang="zh-CN" altLang="en-US" sz="2000"/>
                <a:t> </a:t>
              </a:r>
            </a:p>
          </p:txBody>
        </p:sp>
        <p:grpSp>
          <p:nvGrpSpPr>
            <p:cNvPr id="13449" name="Group 1735"/>
            <p:cNvGrpSpPr/>
            <p:nvPr/>
          </p:nvGrpSpPr>
          <p:grpSpPr bwMode="auto">
            <a:xfrm>
              <a:off x="968" y="3955"/>
              <a:ext cx="519" cy="365"/>
              <a:chOff x="4156" y="3771"/>
              <a:chExt cx="368" cy="287"/>
            </a:xfrm>
          </p:grpSpPr>
          <p:sp>
            <p:nvSpPr>
              <p:cNvPr id="13450" name="Rectangle 1736"/>
              <p:cNvSpPr>
                <a:spLocks noChangeArrowheads="1"/>
              </p:cNvSpPr>
              <p:nvPr/>
            </p:nvSpPr>
            <p:spPr bwMode="auto">
              <a:xfrm>
                <a:off x="4184" y="3776"/>
                <a:ext cx="257" cy="1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b="1">
                    <a:solidFill>
                      <a:srgbClr val="0000FF"/>
                    </a:solidFill>
                  </a:rPr>
                  <a:t>∥</a:t>
                </a:r>
                <a:endParaRPr lang="en-US" altLang="zh-CN">
                  <a:solidFill>
                    <a:srgbClr val="0000FF"/>
                  </a:solidFill>
                </a:endParaRPr>
              </a:p>
            </p:txBody>
          </p:sp>
          <p:sp>
            <p:nvSpPr>
              <p:cNvPr id="13451" name="Rectangle 1737"/>
              <p:cNvSpPr>
                <a:spLocks noChangeArrowheads="1"/>
              </p:cNvSpPr>
              <p:nvPr/>
            </p:nvSpPr>
            <p:spPr bwMode="auto">
              <a:xfrm>
                <a:off x="4156" y="3771"/>
                <a:ext cx="368" cy="2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sz="3200"/>
                  <a:t>﹦                   </a:t>
                </a:r>
                <a:endParaRPr lang="en-US" altLang="zh-CN"/>
              </a:p>
            </p:txBody>
          </p:sp>
        </p:grpSp>
      </p:grpSp>
      <p:sp>
        <p:nvSpPr>
          <p:cNvPr id="18127" name="AutoShape 1743"/>
          <p:cNvSpPr>
            <a:spLocks noChangeArrowheads="1"/>
          </p:cNvSpPr>
          <p:nvPr/>
        </p:nvSpPr>
        <p:spPr bwMode="auto">
          <a:xfrm flipH="1">
            <a:off x="0" y="3470275"/>
            <a:ext cx="1101725" cy="1619250"/>
          </a:xfrm>
          <a:prstGeom prst="cloudCallout">
            <a:avLst>
              <a:gd name="adj1" fmla="val -79398"/>
              <a:gd name="adj2" fmla="val 107153"/>
            </a:avLst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CN" altLang="en-US" sz="1600" b="1">
                <a:solidFill>
                  <a:srgbClr val="339933"/>
                </a:solidFill>
              </a:rPr>
              <a:t>猜想，对吗？</a:t>
            </a:r>
          </a:p>
        </p:txBody>
      </p:sp>
      <p:sp>
        <p:nvSpPr>
          <p:cNvPr id="13447" name="AutoShape 174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0038" y="6032500"/>
            <a:ext cx="604837" cy="398463"/>
          </a:xfrm>
          <a:prstGeom prst="actionButtonBeginning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69 -0.00231 L -0.06667 0.22382 " pathEditMode="relative" ptsTypes="AA">
                                      <p:cBhvr>
                                        <p:cTn id="15" dur="2000" fill="hold"/>
                                        <p:tgtEl>
                                          <p:spTgt spid="180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2000"/>
                                        <p:tgtEl>
                                          <p:spTgt spid="18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2000"/>
                                        <p:tgtEl>
                                          <p:spTgt spid="18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8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94" grpId="0" animBg="1"/>
      <p:bldP spid="18094" grpId="1" animBg="1"/>
      <p:bldP spid="18097" grpId="0"/>
      <p:bldP spid="18098" grpId="0"/>
      <p:bldP spid="18099" grpId="0" animBg="1"/>
      <p:bldP spid="18100" grpId="0" animBg="1"/>
      <p:bldP spid="18100" grpId="1" animBg="1"/>
      <p:bldP spid="18107" grpId="0"/>
      <p:bldP spid="181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 bwMode="auto">
          <a:xfrm>
            <a:off x="6324600" y="1268413"/>
            <a:ext cx="2819400" cy="1235075"/>
            <a:chOff x="3696" y="816"/>
            <a:chExt cx="1776" cy="778"/>
          </a:xfrm>
        </p:grpSpPr>
        <p:sp>
          <p:nvSpPr>
            <p:cNvPr id="3" name="AutoShape 4"/>
            <p:cNvSpPr>
              <a:spLocks noChangeArrowheads="1"/>
            </p:cNvSpPr>
            <p:nvPr/>
          </p:nvSpPr>
          <p:spPr bwMode="auto">
            <a:xfrm>
              <a:off x="3888" y="960"/>
              <a:ext cx="1056" cy="432"/>
            </a:xfrm>
            <a:prstGeom prst="flowChartInputOutput">
              <a:avLst/>
            </a:prstGeom>
            <a:noFill/>
            <a:ln w="2857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" name="Text Box 5"/>
            <p:cNvSpPr txBox="1">
              <a:spLocks noChangeArrowheads="1"/>
            </p:cNvSpPr>
            <p:nvPr/>
          </p:nvSpPr>
          <p:spPr bwMode="auto">
            <a:xfrm>
              <a:off x="3888" y="816"/>
              <a:ext cx="5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en-US" altLang="zh-CN" sz="2000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5" name="Text Box 6"/>
            <p:cNvSpPr txBox="1">
              <a:spLocks noChangeArrowheads="1"/>
            </p:cNvSpPr>
            <p:nvPr/>
          </p:nvSpPr>
          <p:spPr bwMode="auto">
            <a:xfrm>
              <a:off x="3696" y="1296"/>
              <a:ext cx="5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en-US" altLang="zh-CN" sz="2000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4704" y="1344"/>
              <a:ext cx="5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en-US" altLang="zh-CN" sz="2000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7" name="Text Box 8"/>
            <p:cNvSpPr txBox="1">
              <a:spLocks noChangeArrowheads="1"/>
            </p:cNvSpPr>
            <p:nvPr/>
          </p:nvSpPr>
          <p:spPr bwMode="auto">
            <a:xfrm>
              <a:off x="4944" y="816"/>
              <a:ext cx="5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en-US" altLang="zh-CN" sz="2000">
                  <a:latin typeface="Times New Roman" panose="02020603050405020304" pitchFamily="18" charset="0"/>
                </a:rPr>
                <a:t>D</a:t>
              </a:r>
            </a:p>
          </p:txBody>
        </p:sp>
      </p:grp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6973888" y="1530350"/>
            <a:ext cx="990600" cy="68580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625475" y="1344613"/>
            <a:ext cx="5370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2400" b="1">
                <a:latin typeface="宋体" panose="02010600030101010101" pitchFamily="2" charset="-122"/>
              </a:rPr>
              <a:t>求证：四边形</a:t>
            </a:r>
            <a:r>
              <a:rPr kumimoji="1" lang="en-US" altLang="zh-CN" sz="2400" b="1">
                <a:latin typeface="Times New Roman" panose="02020603050405020304" pitchFamily="18" charset="0"/>
              </a:rPr>
              <a:t>ABCD</a:t>
            </a:r>
            <a:r>
              <a:rPr kumimoji="1" lang="zh-CN" altLang="en-US" sz="2400" b="1">
                <a:latin typeface="宋体" panose="02010600030101010101" pitchFamily="2" charset="-122"/>
              </a:rPr>
              <a:t>是平行四边形。</a:t>
            </a:r>
            <a:r>
              <a:rPr kumimoji="1" lang="zh-CN" altLang="en-US" sz="2400" b="1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550863" y="1954213"/>
            <a:ext cx="403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2400" b="1">
                <a:latin typeface="宋体" panose="02010600030101010101" pitchFamily="2" charset="-122"/>
              </a:rPr>
              <a:t>证明：连接</a:t>
            </a:r>
            <a:r>
              <a:rPr kumimoji="1" lang="en-US" altLang="zh-CN" sz="2400" b="1">
                <a:latin typeface="Times New Roman" panose="02020603050405020304" pitchFamily="18" charset="0"/>
              </a:rPr>
              <a:t>AC </a:t>
            </a: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588963" y="2516188"/>
            <a:ext cx="403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2400">
                <a:latin typeface="宋体" panose="02010600030101010101" pitchFamily="2" charset="-122"/>
              </a:rPr>
              <a:t>∵</a:t>
            </a:r>
            <a:r>
              <a:rPr kumimoji="1" lang="en-US" altLang="zh-CN" sz="2400">
                <a:latin typeface="Times New Roman" panose="02020603050405020304" pitchFamily="18" charset="0"/>
              </a:rPr>
              <a:t>AD</a:t>
            </a:r>
            <a:r>
              <a:rPr kumimoji="1" lang="en-US" altLang="zh-CN" sz="2400">
                <a:latin typeface="宋体" panose="02010600030101010101" pitchFamily="2" charset="-122"/>
              </a:rPr>
              <a:t>∥</a:t>
            </a:r>
            <a:r>
              <a:rPr kumimoji="1" lang="en-US" altLang="zh-CN" sz="2400">
                <a:latin typeface="Times New Roman" panose="02020603050405020304" pitchFamily="18" charset="0"/>
              </a:rPr>
              <a:t>BC </a:t>
            </a: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457200" y="3155950"/>
            <a:ext cx="403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2400" b="1">
                <a:latin typeface="宋体" panose="02010600030101010101" pitchFamily="2" charset="-122"/>
              </a:rPr>
              <a:t>∴∠DAC=∠ACB</a:t>
            </a:r>
            <a:endParaRPr kumimoji="1" lang="en-US" altLang="zh-CN" sz="2400" b="1">
              <a:latin typeface="Times New Roman" panose="02020603050405020304" pitchFamily="18" charset="0"/>
            </a:endParaRP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206375" y="3792538"/>
            <a:ext cx="403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2400" b="1">
                <a:latin typeface="宋体" panose="02010600030101010101" pitchFamily="2" charset="-122"/>
              </a:rPr>
              <a:t>又∵</a:t>
            </a:r>
            <a:r>
              <a:rPr kumimoji="1" lang="en-US" altLang="zh-CN" sz="2400" b="1">
                <a:latin typeface="宋体" panose="02010600030101010101" pitchFamily="2" charset="-122"/>
              </a:rPr>
              <a:t>AD=BC</a:t>
            </a:r>
            <a:r>
              <a:rPr kumimoji="1" lang="zh-CN" altLang="en-US" sz="2400" b="1">
                <a:latin typeface="宋体" panose="02010600030101010101" pitchFamily="2" charset="-122"/>
              </a:rPr>
              <a:t>，</a:t>
            </a:r>
            <a:r>
              <a:rPr kumimoji="1" lang="en-US" altLang="zh-CN" sz="2400" b="1">
                <a:latin typeface="宋体" panose="02010600030101010101" pitchFamily="2" charset="-122"/>
              </a:rPr>
              <a:t>AC=AC</a:t>
            </a:r>
            <a:r>
              <a:rPr kumimoji="1" lang="zh-CN" altLang="en-US" sz="2400" b="1">
                <a:latin typeface="宋体" panose="02010600030101010101" pitchFamily="2" charset="-122"/>
              </a:rPr>
              <a:t>，</a:t>
            </a:r>
            <a:r>
              <a:rPr kumimoji="1" lang="zh-CN" altLang="en-US" sz="2400" b="1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376238" y="4341813"/>
            <a:ext cx="403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spcBef>
                <a:spcPct val="50000"/>
              </a:spcBef>
            </a:pPr>
            <a:r>
              <a:rPr kumimoji="1" lang="en-US" altLang="zh-CN" sz="2400" b="1">
                <a:latin typeface="宋体" panose="02010600030101010101" pitchFamily="2" charset="-122"/>
              </a:rPr>
              <a:t>∴ΔABC≌ΔCDA</a:t>
            </a:r>
            <a:endParaRPr kumimoji="1" lang="en-US" altLang="zh-CN" sz="2400" b="1">
              <a:latin typeface="Times New Roman" panose="02020603050405020304" pitchFamily="18" charset="0"/>
            </a:endParaRP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384175" y="4876800"/>
            <a:ext cx="403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2400" b="1">
                <a:latin typeface="宋体" panose="02010600030101010101" pitchFamily="2" charset="-122"/>
                <a:cs typeface="Times New Roman" panose="02020603050405020304" pitchFamily="18" charset="0"/>
              </a:rPr>
              <a:t>∴∠BAC=∠ACD</a:t>
            </a:r>
            <a:endParaRPr kumimoji="1" lang="en-US" altLang="zh-CN" sz="2400" b="1">
              <a:latin typeface="宋体" panose="02010600030101010101" pitchFamily="2" charset="-122"/>
            </a:endParaRP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504825" y="5394325"/>
            <a:ext cx="403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2400" b="1">
                <a:latin typeface="宋体" panose="02010600030101010101" pitchFamily="2" charset="-122"/>
                <a:cs typeface="Times New Roman" panose="02020603050405020304" pitchFamily="18" charset="0"/>
              </a:rPr>
              <a:t>∴</a:t>
            </a:r>
            <a:r>
              <a:rPr kumimoji="1" lang="en-US" altLang="zh-CN" sz="2400" b="1">
                <a:latin typeface="宋体" panose="02010600030101010101" pitchFamily="2" charset="-122"/>
              </a:rPr>
              <a:t>AB</a:t>
            </a:r>
            <a:r>
              <a:rPr kumimoji="1" lang="en-US" altLang="zh-CN" sz="2400" b="1">
                <a:latin typeface="宋体" panose="02010600030101010101" pitchFamily="2" charset="-122"/>
                <a:cs typeface="Times New Roman" panose="02020603050405020304" pitchFamily="18" charset="0"/>
              </a:rPr>
              <a:t>∥</a:t>
            </a:r>
            <a:r>
              <a:rPr kumimoji="1" lang="en-US" altLang="zh-CN" sz="2400" b="1">
                <a:latin typeface="宋体" panose="02010600030101010101" pitchFamily="2" charset="-122"/>
              </a:rPr>
              <a:t>CD </a:t>
            </a: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471488" y="5956300"/>
            <a:ext cx="403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2400" b="1">
                <a:latin typeface="宋体" panose="02010600030101010101" pitchFamily="2" charset="-122"/>
                <a:cs typeface="Times New Roman" panose="02020603050405020304" pitchFamily="18" charset="0"/>
              </a:rPr>
              <a:t>∴</a:t>
            </a:r>
            <a:r>
              <a:rPr kumimoji="1" lang="zh-CN" altLang="en-US" sz="2400" b="1">
                <a:latin typeface="宋体" panose="02010600030101010101" pitchFamily="2" charset="-122"/>
              </a:rPr>
              <a:t>四边形</a:t>
            </a:r>
            <a:r>
              <a:rPr kumimoji="1" lang="en-US" altLang="zh-CN" sz="2400" b="1">
                <a:latin typeface="宋体" panose="02010600030101010101" pitchFamily="2" charset="-122"/>
              </a:rPr>
              <a:t>ABCD</a:t>
            </a:r>
            <a:r>
              <a:rPr kumimoji="1" lang="zh-CN" altLang="en-US" sz="2400" b="1">
                <a:latin typeface="宋体" panose="02010600030101010101" pitchFamily="2" charset="-122"/>
              </a:rPr>
              <a:t>是平行四边形 </a:t>
            </a:r>
          </a:p>
        </p:txBody>
      </p:sp>
      <p:grpSp>
        <p:nvGrpSpPr>
          <p:cNvPr id="18" name="Group 19"/>
          <p:cNvGrpSpPr/>
          <p:nvPr/>
        </p:nvGrpSpPr>
        <p:grpSpPr bwMode="auto">
          <a:xfrm>
            <a:off x="590550" y="711200"/>
            <a:ext cx="5705475" cy="457200"/>
            <a:chOff x="465" y="1173"/>
            <a:chExt cx="3360" cy="288"/>
          </a:xfrm>
        </p:grpSpPr>
        <p:sp>
          <p:nvSpPr>
            <p:cNvPr id="19" name="Text Box 20"/>
            <p:cNvSpPr txBox="1">
              <a:spLocks noChangeArrowheads="1"/>
            </p:cNvSpPr>
            <p:nvPr/>
          </p:nvSpPr>
          <p:spPr bwMode="auto">
            <a:xfrm>
              <a:off x="465" y="1173"/>
              <a:ext cx="33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zh-CN" altLang="en-US" sz="2400" b="1">
                  <a:latin typeface="Times New Roman" panose="02020603050405020304" pitchFamily="18" charset="0"/>
                </a:rPr>
                <a:t>已知：在四边形</a:t>
              </a:r>
              <a:r>
                <a:rPr kumimoji="1" lang="en-US" altLang="zh-CN" sz="2400" b="1">
                  <a:latin typeface="Times New Roman" panose="02020603050405020304" pitchFamily="18" charset="0"/>
                </a:rPr>
                <a:t>ABCD</a:t>
              </a:r>
              <a:r>
                <a:rPr kumimoji="1" lang="zh-CN" altLang="en-US" sz="2400" b="1">
                  <a:latin typeface="Times New Roman" panose="02020603050405020304" pitchFamily="18" charset="0"/>
                </a:rPr>
                <a:t>中，  </a:t>
              </a:r>
              <a:r>
                <a:rPr kumimoji="1" lang="en-US" altLang="zh-CN" sz="2400" b="1">
                  <a:latin typeface="Times New Roman" panose="02020603050405020304" pitchFamily="18" charset="0"/>
                </a:rPr>
                <a:t>AD   </a:t>
              </a:r>
              <a:r>
                <a:rPr kumimoji="1" lang="zh-CN" altLang="en-US" sz="2400" b="1">
                  <a:latin typeface="Times New Roman" panose="02020603050405020304" pitchFamily="18" charset="0"/>
                </a:rPr>
                <a:t>　</a:t>
              </a:r>
              <a:r>
                <a:rPr kumimoji="1" lang="en-US" altLang="zh-CN" sz="2400" b="1">
                  <a:latin typeface="Times New Roman" panose="02020603050405020304" pitchFamily="18" charset="0"/>
                </a:rPr>
                <a:t>BC</a:t>
              </a:r>
              <a:r>
                <a:rPr kumimoji="1" lang="zh-CN" altLang="en-US" sz="2400" b="1">
                  <a:latin typeface="Times New Roman" panose="02020603050405020304" pitchFamily="18" charset="0"/>
                </a:rPr>
                <a:t>。</a:t>
              </a:r>
            </a:p>
          </p:txBody>
        </p:sp>
        <p:graphicFrame>
          <p:nvGraphicFramePr>
            <p:cNvPr id="20" name="Object 21"/>
            <p:cNvGraphicFramePr>
              <a:graphicFrameLocks noChangeAspect="1"/>
            </p:cNvGraphicFramePr>
            <p:nvPr/>
          </p:nvGraphicFramePr>
          <p:xfrm>
            <a:off x="3159" y="1257"/>
            <a:ext cx="129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8376" name="位图图像" r:id="rId3" imgW="180975" imgH="228600" progId="Paint.Picture">
                    <p:embed/>
                  </p:oleObj>
                </mc:Choice>
                <mc:Fallback>
                  <p:oleObj name="位图图像" r:id="rId3" imgW="180975" imgH="228600" progId="Paint.Picture">
                    <p:embed/>
                    <p:pic>
                      <p:nvPicPr>
                        <p:cNvPr id="0" name="图片 5837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59" y="1257"/>
                          <a:ext cx="129" cy="1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1" name="AutoShape 22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83500" y="5810250"/>
            <a:ext cx="708025" cy="487363"/>
          </a:xfrm>
          <a:prstGeom prst="actionButtonBeginning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utoUpdateAnimBg="0"/>
      <p:bldP spid="10" grpId="0" autoUpdateAnimBg="0"/>
      <p:bldP spid="11" grpId="0" autoUpdateAnimBg="0"/>
      <p:bldP spid="12" grpId="0" autoUpdateAnimBg="0"/>
      <p:bldP spid="13" grpId="0" autoUpdateAnimBg="0"/>
      <p:bldP spid="14" grpId="0" autoUpdateAnimBg="0"/>
      <p:bldP spid="15" grpId="0" autoUpdateAnimBg="0"/>
      <p:bldP spid="16" grpId="0" autoUpdateAnimBg="0"/>
      <p:bldP spid="17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2"/>
          <p:cNvSpPr>
            <a:spLocks noChangeArrowheads="1" noChangeShapeType="1" noTextEdit="1"/>
          </p:cNvSpPr>
          <p:nvPr/>
        </p:nvSpPr>
        <p:spPr bwMode="auto">
          <a:xfrm>
            <a:off x="304800" y="581025"/>
            <a:ext cx="2835275" cy="703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12700">
                  <a:solidFill>
                    <a:srgbClr val="3333CC"/>
                  </a:solidFill>
                  <a:rou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方法（四）</a:t>
            </a:r>
          </a:p>
        </p:txBody>
      </p:sp>
      <p:sp>
        <p:nvSpPr>
          <p:cNvPr id="15363" name="Line 3"/>
          <p:cNvSpPr>
            <a:spLocks noChangeShapeType="1"/>
          </p:cNvSpPr>
          <p:nvPr/>
        </p:nvSpPr>
        <p:spPr bwMode="auto">
          <a:xfrm flipH="1">
            <a:off x="6094413" y="2392363"/>
            <a:ext cx="1028700" cy="19748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3468688" y="2351088"/>
            <a:ext cx="3657600" cy="15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7583488" y="2103438"/>
            <a:ext cx="908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000" b="1"/>
              <a:t>D</a:t>
            </a:r>
          </a:p>
        </p:txBody>
      </p:sp>
      <p:sp>
        <p:nvSpPr>
          <p:cNvPr id="15366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956425" y="6034088"/>
            <a:ext cx="547688" cy="395287"/>
          </a:xfrm>
          <a:prstGeom prst="actionButtonBeginning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15367" name="Group 7"/>
          <p:cNvGrpSpPr/>
          <p:nvPr/>
        </p:nvGrpSpPr>
        <p:grpSpPr bwMode="auto">
          <a:xfrm>
            <a:off x="2125663" y="2151063"/>
            <a:ext cx="4124325" cy="2568575"/>
            <a:chOff x="1491" y="2151"/>
            <a:chExt cx="2598" cy="1618"/>
          </a:xfrm>
        </p:grpSpPr>
        <p:grpSp>
          <p:nvGrpSpPr>
            <p:cNvPr id="15374" name="Group 8"/>
            <p:cNvGrpSpPr/>
            <p:nvPr/>
          </p:nvGrpSpPr>
          <p:grpSpPr bwMode="auto">
            <a:xfrm>
              <a:off x="2181" y="2739"/>
              <a:ext cx="472" cy="692"/>
              <a:chOff x="975" y="2585"/>
              <a:chExt cx="472" cy="692"/>
            </a:xfrm>
          </p:grpSpPr>
          <p:sp>
            <p:nvSpPr>
              <p:cNvPr id="15382" name="Line 9"/>
              <p:cNvSpPr>
                <a:spLocks noChangeShapeType="1"/>
              </p:cNvSpPr>
              <p:nvPr/>
            </p:nvSpPr>
            <p:spPr bwMode="auto">
              <a:xfrm flipH="1">
                <a:off x="975" y="2976"/>
                <a:ext cx="91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383" name="Line 10"/>
              <p:cNvSpPr>
                <a:spLocks noChangeShapeType="1"/>
              </p:cNvSpPr>
              <p:nvPr/>
            </p:nvSpPr>
            <p:spPr bwMode="auto">
              <a:xfrm flipH="1">
                <a:off x="993" y="3004"/>
                <a:ext cx="91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384" name="Line 11"/>
              <p:cNvSpPr>
                <a:spLocks noChangeShapeType="1"/>
              </p:cNvSpPr>
              <p:nvPr/>
            </p:nvSpPr>
            <p:spPr bwMode="auto">
              <a:xfrm flipH="1">
                <a:off x="1338" y="3158"/>
                <a:ext cx="91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385" name="Line 12"/>
              <p:cNvSpPr>
                <a:spLocks noChangeShapeType="1"/>
              </p:cNvSpPr>
              <p:nvPr/>
            </p:nvSpPr>
            <p:spPr bwMode="auto">
              <a:xfrm flipH="1">
                <a:off x="1356" y="3186"/>
                <a:ext cx="91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386" name="Line 13"/>
              <p:cNvSpPr>
                <a:spLocks noChangeShapeType="1"/>
              </p:cNvSpPr>
              <p:nvPr/>
            </p:nvSpPr>
            <p:spPr bwMode="auto">
              <a:xfrm flipH="1">
                <a:off x="1247" y="2585"/>
                <a:ext cx="91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387" name="Line 14"/>
              <p:cNvSpPr>
                <a:spLocks noChangeShapeType="1"/>
              </p:cNvSpPr>
              <p:nvPr/>
            </p:nvSpPr>
            <p:spPr bwMode="auto">
              <a:xfrm flipH="1">
                <a:off x="1265" y="2613"/>
                <a:ext cx="91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5375" name="Line 15"/>
            <p:cNvSpPr>
              <a:spLocks noChangeShapeType="1"/>
            </p:cNvSpPr>
            <p:nvPr/>
          </p:nvSpPr>
          <p:spPr bwMode="auto">
            <a:xfrm flipH="1">
              <a:off x="1650" y="2274"/>
              <a:ext cx="657" cy="12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76" name="Line 16"/>
            <p:cNvSpPr>
              <a:spLocks noChangeShapeType="1"/>
            </p:cNvSpPr>
            <p:nvPr/>
          </p:nvSpPr>
          <p:spPr bwMode="auto">
            <a:xfrm>
              <a:off x="1650" y="3538"/>
              <a:ext cx="234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77" name="Freeform 17"/>
            <p:cNvSpPr/>
            <p:nvPr/>
          </p:nvSpPr>
          <p:spPr bwMode="auto">
            <a:xfrm>
              <a:off x="2489" y="2286"/>
              <a:ext cx="1491" cy="1246"/>
            </a:xfrm>
            <a:custGeom>
              <a:avLst/>
              <a:gdLst>
                <a:gd name="T0" fmla="*/ 8 w 1849"/>
                <a:gd name="T1" fmla="*/ 27 h 1440"/>
                <a:gd name="T2" fmla="*/ 16 w 1849"/>
                <a:gd name="T3" fmla="*/ 88 h 1440"/>
                <a:gd name="T4" fmla="*/ 42 w 1849"/>
                <a:gd name="T5" fmla="*/ 70 h 1440"/>
                <a:gd name="T6" fmla="*/ 58 w 1849"/>
                <a:gd name="T7" fmla="*/ 102 h 1440"/>
                <a:gd name="T8" fmla="*/ 82 w 1849"/>
                <a:gd name="T9" fmla="*/ 121 h 1440"/>
                <a:gd name="T10" fmla="*/ 102 w 1849"/>
                <a:gd name="T11" fmla="*/ 148 h 1440"/>
                <a:gd name="T12" fmla="*/ 80 w 1849"/>
                <a:gd name="T13" fmla="*/ 233 h 1440"/>
                <a:gd name="T14" fmla="*/ 93 w 1849"/>
                <a:gd name="T15" fmla="*/ 215 h 1440"/>
                <a:gd name="T16" fmla="*/ 99 w 1849"/>
                <a:gd name="T17" fmla="*/ 239 h 1440"/>
                <a:gd name="T18" fmla="*/ 80 w 1849"/>
                <a:gd name="T19" fmla="*/ 319 h 1440"/>
                <a:gd name="T20" fmla="*/ 72 w 1849"/>
                <a:gd name="T21" fmla="*/ 351 h 1440"/>
                <a:gd name="T22" fmla="*/ 94 w 1849"/>
                <a:gd name="T23" fmla="*/ 334 h 1440"/>
                <a:gd name="T24" fmla="*/ 109 w 1849"/>
                <a:gd name="T25" fmla="*/ 317 h 1440"/>
                <a:gd name="T26" fmla="*/ 134 w 1849"/>
                <a:gd name="T27" fmla="*/ 293 h 1440"/>
                <a:gd name="T28" fmla="*/ 140 w 1849"/>
                <a:gd name="T29" fmla="*/ 293 h 1440"/>
                <a:gd name="T30" fmla="*/ 123 w 1849"/>
                <a:gd name="T31" fmla="*/ 344 h 1440"/>
                <a:gd name="T32" fmla="*/ 107 w 1849"/>
                <a:gd name="T33" fmla="*/ 406 h 1440"/>
                <a:gd name="T34" fmla="*/ 102 w 1849"/>
                <a:gd name="T35" fmla="*/ 448 h 1440"/>
                <a:gd name="T36" fmla="*/ 130 w 1849"/>
                <a:gd name="T37" fmla="*/ 392 h 1440"/>
                <a:gd name="T38" fmla="*/ 154 w 1849"/>
                <a:gd name="T39" fmla="*/ 411 h 1440"/>
                <a:gd name="T40" fmla="*/ 166 w 1849"/>
                <a:gd name="T41" fmla="*/ 411 h 1440"/>
                <a:gd name="T42" fmla="*/ 187 w 1849"/>
                <a:gd name="T43" fmla="*/ 385 h 1440"/>
                <a:gd name="T44" fmla="*/ 196 w 1849"/>
                <a:gd name="T45" fmla="*/ 431 h 1440"/>
                <a:gd name="T46" fmla="*/ 216 w 1849"/>
                <a:gd name="T47" fmla="*/ 392 h 1440"/>
                <a:gd name="T48" fmla="*/ 256 w 1849"/>
                <a:gd name="T49" fmla="*/ 397 h 1440"/>
                <a:gd name="T50" fmla="*/ 281 w 1849"/>
                <a:gd name="T51" fmla="*/ 452 h 1440"/>
                <a:gd name="T52" fmla="*/ 309 w 1849"/>
                <a:gd name="T53" fmla="*/ 469 h 1440"/>
                <a:gd name="T54" fmla="*/ 335 w 1849"/>
                <a:gd name="T55" fmla="*/ 482 h 1440"/>
                <a:gd name="T56" fmla="*/ 356 w 1849"/>
                <a:gd name="T57" fmla="*/ 505 h 1440"/>
                <a:gd name="T58" fmla="*/ 391 w 1849"/>
                <a:gd name="T59" fmla="*/ 517 h 1440"/>
                <a:gd name="T60" fmla="*/ 404 w 1849"/>
                <a:gd name="T61" fmla="*/ 503 h 1440"/>
                <a:gd name="T62" fmla="*/ 410 w 1849"/>
                <a:gd name="T63" fmla="*/ 523 h 144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849" h="1440">
                  <a:moveTo>
                    <a:pt x="0" y="0"/>
                  </a:moveTo>
                  <a:cubicBezTo>
                    <a:pt x="12" y="25"/>
                    <a:pt x="38" y="46"/>
                    <a:pt x="37" y="74"/>
                  </a:cubicBezTo>
                  <a:cubicBezTo>
                    <a:pt x="34" y="133"/>
                    <a:pt x="15" y="193"/>
                    <a:pt x="28" y="251"/>
                  </a:cubicBezTo>
                  <a:cubicBezTo>
                    <a:pt x="31" y="266"/>
                    <a:pt x="59" y="245"/>
                    <a:pt x="74" y="241"/>
                  </a:cubicBezTo>
                  <a:cubicBezTo>
                    <a:pt x="134" y="226"/>
                    <a:pt x="69" y="241"/>
                    <a:pt x="130" y="214"/>
                  </a:cubicBezTo>
                  <a:cubicBezTo>
                    <a:pt x="148" y="206"/>
                    <a:pt x="186" y="195"/>
                    <a:pt x="186" y="195"/>
                  </a:cubicBezTo>
                  <a:cubicBezTo>
                    <a:pt x="225" y="215"/>
                    <a:pt x="227" y="209"/>
                    <a:pt x="251" y="251"/>
                  </a:cubicBezTo>
                  <a:cubicBezTo>
                    <a:pt x="256" y="260"/>
                    <a:pt x="254" y="271"/>
                    <a:pt x="260" y="279"/>
                  </a:cubicBezTo>
                  <a:cubicBezTo>
                    <a:pt x="280" y="303"/>
                    <a:pt x="319" y="302"/>
                    <a:pt x="344" y="306"/>
                  </a:cubicBezTo>
                  <a:cubicBezTo>
                    <a:pt x="353" y="315"/>
                    <a:pt x="361" y="326"/>
                    <a:pt x="372" y="334"/>
                  </a:cubicBezTo>
                  <a:cubicBezTo>
                    <a:pt x="380" y="339"/>
                    <a:pt x="392" y="338"/>
                    <a:pt x="399" y="344"/>
                  </a:cubicBezTo>
                  <a:cubicBezTo>
                    <a:pt x="421" y="363"/>
                    <a:pt x="435" y="389"/>
                    <a:pt x="455" y="409"/>
                  </a:cubicBezTo>
                  <a:cubicBezTo>
                    <a:pt x="437" y="491"/>
                    <a:pt x="426" y="535"/>
                    <a:pt x="381" y="604"/>
                  </a:cubicBezTo>
                  <a:cubicBezTo>
                    <a:pt x="373" y="616"/>
                    <a:pt x="356" y="629"/>
                    <a:pt x="362" y="641"/>
                  </a:cubicBezTo>
                  <a:cubicBezTo>
                    <a:pt x="367" y="651"/>
                    <a:pt x="381" y="629"/>
                    <a:pt x="390" y="622"/>
                  </a:cubicBezTo>
                  <a:cubicBezTo>
                    <a:pt x="400" y="614"/>
                    <a:pt x="409" y="604"/>
                    <a:pt x="418" y="594"/>
                  </a:cubicBezTo>
                  <a:cubicBezTo>
                    <a:pt x="442" y="566"/>
                    <a:pt x="466" y="547"/>
                    <a:pt x="492" y="520"/>
                  </a:cubicBezTo>
                  <a:cubicBezTo>
                    <a:pt x="483" y="569"/>
                    <a:pt x="474" y="618"/>
                    <a:pt x="446" y="660"/>
                  </a:cubicBezTo>
                  <a:cubicBezTo>
                    <a:pt x="432" y="701"/>
                    <a:pt x="423" y="736"/>
                    <a:pt x="399" y="771"/>
                  </a:cubicBezTo>
                  <a:cubicBezTo>
                    <a:pt x="388" y="805"/>
                    <a:pt x="379" y="849"/>
                    <a:pt x="362" y="882"/>
                  </a:cubicBezTo>
                  <a:cubicBezTo>
                    <a:pt x="331" y="942"/>
                    <a:pt x="354" y="878"/>
                    <a:pt x="334" y="938"/>
                  </a:cubicBezTo>
                  <a:cubicBezTo>
                    <a:pt x="331" y="947"/>
                    <a:pt x="316" y="962"/>
                    <a:pt x="325" y="966"/>
                  </a:cubicBezTo>
                  <a:cubicBezTo>
                    <a:pt x="339" y="973"/>
                    <a:pt x="356" y="960"/>
                    <a:pt x="372" y="957"/>
                  </a:cubicBezTo>
                  <a:cubicBezTo>
                    <a:pt x="454" y="872"/>
                    <a:pt x="350" y="971"/>
                    <a:pt x="427" y="920"/>
                  </a:cubicBezTo>
                  <a:cubicBezTo>
                    <a:pt x="438" y="913"/>
                    <a:pt x="444" y="900"/>
                    <a:pt x="455" y="892"/>
                  </a:cubicBezTo>
                  <a:cubicBezTo>
                    <a:pt x="466" y="884"/>
                    <a:pt x="481" y="881"/>
                    <a:pt x="492" y="873"/>
                  </a:cubicBezTo>
                  <a:cubicBezTo>
                    <a:pt x="503" y="865"/>
                    <a:pt x="510" y="853"/>
                    <a:pt x="520" y="845"/>
                  </a:cubicBezTo>
                  <a:cubicBezTo>
                    <a:pt x="544" y="826"/>
                    <a:pt x="604" y="808"/>
                    <a:pt x="604" y="808"/>
                  </a:cubicBezTo>
                  <a:cubicBezTo>
                    <a:pt x="616" y="796"/>
                    <a:pt x="624" y="771"/>
                    <a:pt x="641" y="771"/>
                  </a:cubicBezTo>
                  <a:cubicBezTo>
                    <a:pt x="654" y="771"/>
                    <a:pt x="637" y="796"/>
                    <a:pt x="632" y="808"/>
                  </a:cubicBezTo>
                  <a:cubicBezTo>
                    <a:pt x="628" y="818"/>
                    <a:pt x="619" y="827"/>
                    <a:pt x="613" y="836"/>
                  </a:cubicBezTo>
                  <a:cubicBezTo>
                    <a:pt x="601" y="875"/>
                    <a:pt x="580" y="915"/>
                    <a:pt x="557" y="948"/>
                  </a:cubicBezTo>
                  <a:cubicBezTo>
                    <a:pt x="550" y="969"/>
                    <a:pt x="547" y="992"/>
                    <a:pt x="539" y="1013"/>
                  </a:cubicBezTo>
                  <a:cubicBezTo>
                    <a:pt x="525" y="1050"/>
                    <a:pt x="498" y="1079"/>
                    <a:pt x="483" y="1115"/>
                  </a:cubicBezTo>
                  <a:cubicBezTo>
                    <a:pt x="449" y="1199"/>
                    <a:pt x="483" y="1144"/>
                    <a:pt x="446" y="1198"/>
                  </a:cubicBezTo>
                  <a:cubicBezTo>
                    <a:pt x="432" y="1242"/>
                    <a:pt x="384" y="1271"/>
                    <a:pt x="455" y="1236"/>
                  </a:cubicBezTo>
                  <a:cubicBezTo>
                    <a:pt x="499" y="1177"/>
                    <a:pt x="472" y="1209"/>
                    <a:pt x="539" y="1143"/>
                  </a:cubicBezTo>
                  <a:cubicBezTo>
                    <a:pt x="558" y="1124"/>
                    <a:pt x="566" y="1097"/>
                    <a:pt x="585" y="1078"/>
                  </a:cubicBezTo>
                  <a:cubicBezTo>
                    <a:pt x="607" y="1056"/>
                    <a:pt x="641" y="1050"/>
                    <a:pt x="669" y="1040"/>
                  </a:cubicBezTo>
                  <a:cubicBezTo>
                    <a:pt x="712" y="1069"/>
                    <a:pt x="707" y="1081"/>
                    <a:pt x="697" y="1133"/>
                  </a:cubicBezTo>
                  <a:cubicBezTo>
                    <a:pt x="703" y="1142"/>
                    <a:pt x="704" y="1161"/>
                    <a:pt x="715" y="1161"/>
                  </a:cubicBezTo>
                  <a:cubicBezTo>
                    <a:pt x="731" y="1161"/>
                    <a:pt x="741" y="1143"/>
                    <a:pt x="753" y="1133"/>
                  </a:cubicBezTo>
                  <a:cubicBezTo>
                    <a:pt x="806" y="1087"/>
                    <a:pt x="750" y="1119"/>
                    <a:pt x="818" y="1087"/>
                  </a:cubicBezTo>
                  <a:cubicBezTo>
                    <a:pt x="827" y="1078"/>
                    <a:pt x="832" y="1059"/>
                    <a:pt x="845" y="1059"/>
                  </a:cubicBezTo>
                  <a:cubicBezTo>
                    <a:pt x="858" y="1059"/>
                    <a:pt x="869" y="1074"/>
                    <a:pt x="873" y="1087"/>
                  </a:cubicBezTo>
                  <a:cubicBezTo>
                    <a:pt x="883" y="1120"/>
                    <a:pt x="880" y="1155"/>
                    <a:pt x="883" y="1189"/>
                  </a:cubicBezTo>
                  <a:cubicBezTo>
                    <a:pt x="912" y="1159"/>
                    <a:pt x="932" y="1128"/>
                    <a:pt x="966" y="1105"/>
                  </a:cubicBezTo>
                  <a:cubicBezTo>
                    <a:pt x="969" y="1096"/>
                    <a:pt x="969" y="1086"/>
                    <a:pt x="975" y="1078"/>
                  </a:cubicBezTo>
                  <a:cubicBezTo>
                    <a:pt x="1041" y="987"/>
                    <a:pt x="1022" y="1094"/>
                    <a:pt x="1031" y="1143"/>
                  </a:cubicBezTo>
                  <a:cubicBezTo>
                    <a:pt x="1074" y="1128"/>
                    <a:pt x="1107" y="1107"/>
                    <a:pt x="1152" y="1096"/>
                  </a:cubicBezTo>
                  <a:cubicBezTo>
                    <a:pt x="1200" y="1108"/>
                    <a:pt x="1229" y="1097"/>
                    <a:pt x="1282" y="1105"/>
                  </a:cubicBezTo>
                  <a:cubicBezTo>
                    <a:pt x="1270" y="1249"/>
                    <a:pt x="1286" y="1176"/>
                    <a:pt x="1263" y="1245"/>
                  </a:cubicBezTo>
                  <a:cubicBezTo>
                    <a:pt x="1257" y="1264"/>
                    <a:pt x="1245" y="1301"/>
                    <a:pt x="1245" y="1301"/>
                  </a:cubicBezTo>
                  <a:cubicBezTo>
                    <a:pt x="1297" y="1335"/>
                    <a:pt x="1341" y="1310"/>
                    <a:pt x="1394" y="1291"/>
                  </a:cubicBezTo>
                  <a:cubicBezTo>
                    <a:pt x="1425" y="1294"/>
                    <a:pt x="1457" y="1292"/>
                    <a:pt x="1486" y="1301"/>
                  </a:cubicBezTo>
                  <a:cubicBezTo>
                    <a:pt x="1498" y="1305"/>
                    <a:pt x="1503" y="1321"/>
                    <a:pt x="1514" y="1328"/>
                  </a:cubicBezTo>
                  <a:cubicBezTo>
                    <a:pt x="1580" y="1371"/>
                    <a:pt x="1503" y="1299"/>
                    <a:pt x="1570" y="1356"/>
                  </a:cubicBezTo>
                  <a:cubicBezTo>
                    <a:pt x="1583" y="1367"/>
                    <a:pt x="1593" y="1383"/>
                    <a:pt x="1607" y="1393"/>
                  </a:cubicBezTo>
                  <a:cubicBezTo>
                    <a:pt x="1633" y="1412"/>
                    <a:pt x="1678" y="1423"/>
                    <a:pt x="1709" y="1431"/>
                  </a:cubicBezTo>
                  <a:cubicBezTo>
                    <a:pt x="1728" y="1428"/>
                    <a:pt x="1748" y="1429"/>
                    <a:pt x="1765" y="1421"/>
                  </a:cubicBezTo>
                  <a:cubicBezTo>
                    <a:pt x="1777" y="1416"/>
                    <a:pt x="1782" y="1400"/>
                    <a:pt x="1793" y="1393"/>
                  </a:cubicBezTo>
                  <a:cubicBezTo>
                    <a:pt x="1801" y="1388"/>
                    <a:pt x="1812" y="1387"/>
                    <a:pt x="1821" y="1384"/>
                  </a:cubicBezTo>
                  <a:cubicBezTo>
                    <a:pt x="1824" y="1393"/>
                    <a:pt x="1826" y="1403"/>
                    <a:pt x="1830" y="1412"/>
                  </a:cubicBezTo>
                  <a:cubicBezTo>
                    <a:pt x="1835" y="1422"/>
                    <a:pt x="1849" y="1440"/>
                    <a:pt x="1849" y="144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78" name="Text Box 18"/>
            <p:cNvSpPr txBox="1">
              <a:spLocks noChangeArrowheads="1"/>
            </p:cNvSpPr>
            <p:nvPr/>
          </p:nvSpPr>
          <p:spPr bwMode="auto">
            <a:xfrm>
              <a:off x="2108" y="2151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800" b="1"/>
                <a:t>A</a:t>
              </a:r>
            </a:p>
          </p:txBody>
        </p:sp>
        <p:sp>
          <p:nvSpPr>
            <p:cNvPr id="15379" name="Text Box 19"/>
            <p:cNvSpPr txBox="1">
              <a:spLocks noChangeArrowheads="1"/>
            </p:cNvSpPr>
            <p:nvPr/>
          </p:nvSpPr>
          <p:spPr bwMode="auto">
            <a:xfrm>
              <a:off x="1491" y="3499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800" b="1"/>
                <a:t>B</a:t>
              </a:r>
            </a:p>
          </p:txBody>
        </p:sp>
        <p:sp>
          <p:nvSpPr>
            <p:cNvPr id="15380" name="Text Box 20"/>
            <p:cNvSpPr txBox="1">
              <a:spLocks noChangeArrowheads="1"/>
            </p:cNvSpPr>
            <p:nvPr/>
          </p:nvSpPr>
          <p:spPr bwMode="auto">
            <a:xfrm>
              <a:off x="3869" y="3538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800" b="1"/>
                <a:t>C</a:t>
              </a:r>
            </a:p>
          </p:txBody>
        </p:sp>
        <p:sp>
          <p:nvSpPr>
            <p:cNvPr id="15381" name="Line 21"/>
            <p:cNvSpPr>
              <a:spLocks noChangeShapeType="1"/>
            </p:cNvSpPr>
            <p:nvPr/>
          </p:nvSpPr>
          <p:spPr bwMode="auto">
            <a:xfrm>
              <a:off x="2313" y="2279"/>
              <a:ext cx="2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15736" name="AutoShape 24"/>
          <p:cNvSpPr>
            <a:spLocks noChangeArrowheads="1"/>
          </p:cNvSpPr>
          <p:nvPr/>
        </p:nvSpPr>
        <p:spPr bwMode="auto">
          <a:xfrm rot="9616734">
            <a:off x="3268663" y="2314575"/>
            <a:ext cx="654050" cy="32543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lnTo>
                  <a:pt x="5400" y="108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5737" name="AutoShape 25"/>
          <p:cNvSpPr>
            <a:spLocks noChangeArrowheads="1"/>
          </p:cNvSpPr>
          <p:nvPr/>
        </p:nvSpPr>
        <p:spPr bwMode="auto">
          <a:xfrm rot="-1927711">
            <a:off x="5626100" y="4025900"/>
            <a:ext cx="639763" cy="32543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lnTo>
                  <a:pt x="5400" y="108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5738" name="Arc 26"/>
          <p:cNvSpPr/>
          <p:nvPr/>
        </p:nvSpPr>
        <p:spPr bwMode="auto">
          <a:xfrm rot="2000700">
            <a:off x="6416675" y="2495550"/>
            <a:ext cx="512763" cy="169863"/>
          </a:xfrm>
          <a:custGeom>
            <a:avLst/>
            <a:gdLst>
              <a:gd name="T0" fmla="*/ 2147483647 w 38192"/>
              <a:gd name="T1" fmla="*/ 2147483647 h 26636"/>
              <a:gd name="T2" fmla="*/ 2147483647 w 38192"/>
              <a:gd name="T3" fmla="*/ 0 h 26636"/>
              <a:gd name="T4" fmla="*/ 2147483647 w 38192"/>
              <a:gd name="T5" fmla="*/ 2147483647 h 2663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8192" h="26636" fill="none" extrusionOk="0">
                <a:moveTo>
                  <a:pt x="38191" y="18865"/>
                </a:moveTo>
                <a:cubicBezTo>
                  <a:pt x="34088" y="23789"/>
                  <a:pt x="28009" y="26635"/>
                  <a:pt x="21600" y="26636"/>
                </a:cubicBezTo>
                <a:cubicBezTo>
                  <a:pt x="9670" y="26636"/>
                  <a:pt x="0" y="16965"/>
                  <a:pt x="0" y="5036"/>
                </a:cubicBezTo>
                <a:cubicBezTo>
                  <a:pt x="-1" y="3339"/>
                  <a:pt x="199" y="1649"/>
                  <a:pt x="595" y="0"/>
                </a:cubicBezTo>
              </a:path>
              <a:path w="38192" h="26636" stroke="0" extrusionOk="0">
                <a:moveTo>
                  <a:pt x="38191" y="18865"/>
                </a:moveTo>
                <a:cubicBezTo>
                  <a:pt x="34088" y="23789"/>
                  <a:pt x="28009" y="26635"/>
                  <a:pt x="21600" y="26636"/>
                </a:cubicBezTo>
                <a:cubicBezTo>
                  <a:pt x="9670" y="26636"/>
                  <a:pt x="0" y="16965"/>
                  <a:pt x="0" y="5036"/>
                </a:cubicBezTo>
                <a:cubicBezTo>
                  <a:pt x="-1" y="3339"/>
                  <a:pt x="199" y="1649"/>
                  <a:pt x="595" y="0"/>
                </a:cubicBezTo>
                <a:lnTo>
                  <a:pt x="21600" y="5036"/>
                </a:lnTo>
                <a:lnTo>
                  <a:pt x="38191" y="18865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5739" name="Arc 27"/>
          <p:cNvSpPr/>
          <p:nvPr/>
        </p:nvSpPr>
        <p:spPr bwMode="auto">
          <a:xfrm>
            <a:off x="2535238" y="3898900"/>
            <a:ext cx="279400" cy="439738"/>
          </a:xfrm>
          <a:custGeom>
            <a:avLst/>
            <a:gdLst>
              <a:gd name="T0" fmla="*/ 2147483647 w 21600"/>
              <a:gd name="T1" fmla="*/ 0 h 20747"/>
              <a:gd name="T2" fmla="*/ 2147483647 w 21600"/>
              <a:gd name="T3" fmla="*/ 2147483647 h 20747"/>
              <a:gd name="T4" fmla="*/ 0 w 21600"/>
              <a:gd name="T5" fmla="*/ 2147483647 h 2074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0747" fill="none" extrusionOk="0">
                <a:moveTo>
                  <a:pt x="6010" y="-1"/>
                </a:moveTo>
                <a:cubicBezTo>
                  <a:pt x="15244" y="2675"/>
                  <a:pt x="21600" y="11132"/>
                  <a:pt x="21600" y="20747"/>
                </a:cubicBezTo>
              </a:path>
              <a:path w="21600" h="20747" stroke="0" extrusionOk="0">
                <a:moveTo>
                  <a:pt x="6010" y="-1"/>
                </a:moveTo>
                <a:cubicBezTo>
                  <a:pt x="15244" y="2675"/>
                  <a:pt x="21600" y="11132"/>
                  <a:pt x="21600" y="20747"/>
                </a:cubicBezTo>
                <a:lnTo>
                  <a:pt x="0" y="20747"/>
                </a:lnTo>
                <a:lnTo>
                  <a:pt x="6010" y="-1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5740" name="Text Box 28"/>
          <p:cNvSpPr txBox="1">
            <a:spLocks noChangeArrowheads="1"/>
          </p:cNvSpPr>
          <p:nvPr/>
        </p:nvSpPr>
        <p:spPr bwMode="auto">
          <a:xfrm>
            <a:off x="622300" y="4851400"/>
            <a:ext cx="5738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solidFill>
                  <a:srgbClr val="FF0000"/>
                </a:solidFill>
                <a:latin typeface="方正流行体简体" pitchFamily="65" charset="-122"/>
                <a:ea typeface="方正流行体简体" pitchFamily="65" charset="-122"/>
              </a:rPr>
              <a:t>两组对角分别相等的四边形是平行四边形</a:t>
            </a:r>
          </a:p>
        </p:txBody>
      </p:sp>
      <p:sp>
        <p:nvSpPr>
          <p:cNvPr id="115741" name="AutoShape 29"/>
          <p:cNvSpPr>
            <a:spLocks noChangeArrowheads="1"/>
          </p:cNvSpPr>
          <p:nvPr/>
        </p:nvSpPr>
        <p:spPr bwMode="auto">
          <a:xfrm>
            <a:off x="2965450" y="5637213"/>
            <a:ext cx="2292350" cy="749300"/>
          </a:xfrm>
          <a:prstGeom prst="cloudCallout">
            <a:avLst>
              <a:gd name="adj1" fmla="val -55954"/>
              <a:gd name="adj2" fmla="val -112713"/>
            </a:avLst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CN" altLang="en-US" sz="1600" b="1">
                <a:solidFill>
                  <a:srgbClr val="339933"/>
                </a:solidFill>
              </a:rPr>
              <a:t>猜想，对吗？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15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115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5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5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15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15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5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5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36" grpId="0" animBg="1"/>
      <p:bldP spid="115737" grpId="0" animBg="1"/>
      <p:bldP spid="115738" grpId="0" animBg="1"/>
      <p:bldP spid="115739" grpId="0" animBg="1"/>
      <p:bldP spid="115740" grpId="0"/>
      <p:bldP spid="11574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9"/>
          <p:cNvSpPr>
            <a:spLocks noChangeArrowheads="1" noChangeShapeType="1" noTextEdit="1"/>
          </p:cNvSpPr>
          <p:nvPr/>
        </p:nvSpPr>
        <p:spPr bwMode="auto">
          <a:xfrm>
            <a:off x="304800" y="581025"/>
            <a:ext cx="2835275" cy="703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12700">
                  <a:solidFill>
                    <a:srgbClr val="3333CC"/>
                  </a:solidFill>
                  <a:rou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方法（五）</a:t>
            </a:r>
          </a:p>
        </p:txBody>
      </p:sp>
      <p:sp>
        <p:nvSpPr>
          <p:cNvPr id="58378" name="Line 10"/>
          <p:cNvSpPr>
            <a:spLocks noChangeShapeType="1"/>
          </p:cNvSpPr>
          <p:nvPr/>
        </p:nvSpPr>
        <p:spPr bwMode="auto">
          <a:xfrm flipH="1">
            <a:off x="6137275" y="2335213"/>
            <a:ext cx="1028700" cy="19748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7343775" y="1944688"/>
            <a:ext cx="4206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000" b="1"/>
              <a:t>D</a:t>
            </a:r>
          </a:p>
        </p:txBody>
      </p:sp>
      <p:sp>
        <p:nvSpPr>
          <p:cNvPr id="58380" name="Line 12"/>
          <p:cNvSpPr>
            <a:spLocks noChangeShapeType="1"/>
          </p:cNvSpPr>
          <p:nvPr/>
        </p:nvSpPr>
        <p:spPr bwMode="auto">
          <a:xfrm>
            <a:off x="3541713" y="2366963"/>
            <a:ext cx="2655887" cy="197485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8381" name="Line 13"/>
          <p:cNvSpPr>
            <a:spLocks noChangeShapeType="1"/>
          </p:cNvSpPr>
          <p:nvPr/>
        </p:nvSpPr>
        <p:spPr bwMode="auto">
          <a:xfrm flipV="1">
            <a:off x="2481263" y="2336800"/>
            <a:ext cx="4673600" cy="1944688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>
            <a:off x="3497263" y="2293938"/>
            <a:ext cx="3629025" cy="142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4702175" y="2684463"/>
            <a:ext cx="9286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000" b="1"/>
              <a:t>O</a:t>
            </a:r>
          </a:p>
        </p:txBody>
      </p:sp>
      <p:sp>
        <p:nvSpPr>
          <p:cNvPr id="58384" name="AutoShape 16"/>
          <p:cNvSpPr>
            <a:spLocks noChangeArrowheads="1"/>
          </p:cNvSpPr>
          <p:nvPr/>
        </p:nvSpPr>
        <p:spPr bwMode="auto">
          <a:xfrm>
            <a:off x="4833938" y="3236913"/>
            <a:ext cx="88900" cy="15875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58387" name="Group 19"/>
          <p:cNvGrpSpPr/>
          <p:nvPr/>
        </p:nvGrpSpPr>
        <p:grpSpPr bwMode="auto">
          <a:xfrm>
            <a:off x="4119563" y="2887663"/>
            <a:ext cx="1189037" cy="958850"/>
            <a:chOff x="2614" y="1745"/>
            <a:chExt cx="749" cy="604"/>
          </a:xfrm>
        </p:grpSpPr>
        <p:sp>
          <p:nvSpPr>
            <p:cNvPr id="16418" name="Line 17"/>
            <p:cNvSpPr>
              <a:spLocks noChangeShapeType="1"/>
            </p:cNvSpPr>
            <p:nvPr/>
          </p:nvSpPr>
          <p:spPr bwMode="auto">
            <a:xfrm flipH="1">
              <a:off x="2614" y="1745"/>
              <a:ext cx="45" cy="6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19" name="Line 18"/>
            <p:cNvSpPr>
              <a:spLocks noChangeShapeType="1"/>
            </p:cNvSpPr>
            <p:nvPr/>
          </p:nvSpPr>
          <p:spPr bwMode="auto">
            <a:xfrm flipH="1">
              <a:off x="3263" y="2241"/>
              <a:ext cx="100" cy="10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8392" name="Group 24"/>
          <p:cNvGrpSpPr/>
          <p:nvPr/>
        </p:nvGrpSpPr>
        <p:grpSpPr bwMode="auto">
          <a:xfrm>
            <a:off x="3411538" y="2687638"/>
            <a:ext cx="2525712" cy="1317625"/>
            <a:chOff x="2149" y="1693"/>
            <a:chExt cx="1591" cy="830"/>
          </a:xfrm>
        </p:grpSpPr>
        <p:sp>
          <p:nvSpPr>
            <p:cNvPr id="16414" name="Line 20"/>
            <p:cNvSpPr>
              <a:spLocks noChangeShapeType="1"/>
            </p:cNvSpPr>
            <p:nvPr/>
          </p:nvSpPr>
          <p:spPr bwMode="auto">
            <a:xfrm>
              <a:off x="2149" y="2350"/>
              <a:ext cx="82" cy="17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15" name="Line 21"/>
            <p:cNvSpPr>
              <a:spLocks noChangeShapeType="1"/>
            </p:cNvSpPr>
            <p:nvPr/>
          </p:nvSpPr>
          <p:spPr bwMode="auto">
            <a:xfrm>
              <a:off x="2241" y="2277"/>
              <a:ext cx="91" cy="20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16" name="Line 22"/>
            <p:cNvSpPr>
              <a:spLocks noChangeShapeType="1"/>
            </p:cNvSpPr>
            <p:nvPr/>
          </p:nvSpPr>
          <p:spPr bwMode="auto">
            <a:xfrm>
              <a:off x="3558" y="1747"/>
              <a:ext cx="91" cy="20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17" name="Line 23"/>
            <p:cNvSpPr>
              <a:spLocks noChangeShapeType="1"/>
            </p:cNvSpPr>
            <p:nvPr/>
          </p:nvSpPr>
          <p:spPr bwMode="auto">
            <a:xfrm>
              <a:off x="3632" y="1693"/>
              <a:ext cx="108" cy="23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6396" name="AutoShape 3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38975" y="5878513"/>
            <a:ext cx="696913" cy="406400"/>
          </a:xfrm>
          <a:prstGeom prst="actionButtonBeginning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16397" name="Group 33"/>
          <p:cNvGrpSpPr/>
          <p:nvPr/>
        </p:nvGrpSpPr>
        <p:grpSpPr bwMode="auto">
          <a:xfrm>
            <a:off x="2159000" y="2122488"/>
            <a:ext cx="4124325" cy="2568575"/>
            <a:chOff x="1491" y="2151"/>
            <a:chExt cx="2598" cy="1618"/>
          </a:xfrm>
        </p:grpSpPr>
        <p:grpSp>
          <p:nvGrpSpPr>
            <p:cNvPr id="16400" name="Group 34"/>
            <p:cNvGrpSpPr/>
            <p:nvPr/>
          </p:nvGrpSpPr>
          <p:grpSpPr bwMode="auto">
            <a:xfrm>
              <a:off x="2181" y="2739"/>
              <a:ext cx="472" cy="692"/>
              <a:chOff x="975" y="2585"/>
              <a:chExt cx="472" cy="692"/>
            </a:xfrm>
          </p:grpSpPr>
          <p:sp>
            <p:nvSpPr>
              <p:cNvPr id="16408" name="Line 35"/>
              <p:cNvSpPr>
                <a:spLocks noChangeShapeType="1"/>
              </p:cNvSpPr>
              <p:nvPr/>
            </p:nvSpPr>
            <p:spPr bwMode="auto">
              <a:xfrm flipH="1">
                <a:off x="975" y="2976"/>
                <a:ext cx="91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409" name="Line 36"/>
              <p:cNvSpPr>
                <a:spLocks noChangeShapeType="1"/>
              </p:cNvSpPr>
              <p:nvPr/>
            </p:nvSpPr>
            <p:spPr bwMode="auto">
              <a:xfrm flipH="1">
                <a:off x="993" y="3004"/>
                <a:ext cx="91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410" name="Line 37"/>
              <p:cNvSpPr>
                <a:spLocks noChangeShapeType="1"/>
              </p:cNvSpPr>
              <p:nvPr/>
            </p:nvSpPr>
            <p:spPr bwMode="auto">
              <a:xfrm flipH="1">
                <a:off x="1338" y="3158"/>
                <a:ext cx="91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411" name="Line 38"/>
              <p:cNvSpPr>
                <a:spLocks noChangeShapeType="1"/>
              </p:cNvSpPr>
              <p:nvPr/>
            </p:nvSpPr>
            <p:spPr bwMode="auto">
              <a:xfrm flipH="1">
                <a:off x="1356" y="3186"/>
                <a:ext cx="91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412" name="Line 39"/>
              <p:cNvSpPr>
                <a:spLocks noChangeShapeType="1"/>
              </p:cNvSpPr>
              <p:nvPr/>
            </p:nvSpPr>
            <p:spPr bwMode="auto">
              <a:xfrm flipH="1">
                <a:off x="1247" y="2585"/>
                <a:ext cx="91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413" name="Line 40"/>
              <p:cNvSpPr>
                <a:spLocks noChangeShapeType="1"/>
              </p:cNvSpPr>
              <p:nvPr/>
            </p:nvSpPr>
            <p:spPr bwMode="auto">
              <a:xfrm flipH="1">
                <a:off x="1265" y="2613"/>
                <a:ext cx="91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6401" name="Line 41"/>
            <p:cNvSpPr>
              <a:spLocks noChangeShapeType="1"/>
            </p:cNvSpPr>
            <p:nvPr/>
          </p:nvSpPr>
          <p:spPr bwMode="auto">
            <a:xfrm flipH="1">
              <a:off x="1650" y="2274"/>
              <a:ext cx="657" cy="12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02" name="Line 42"/>
            <p:cNvSpPr>
              <a:spLocks noChangeShapeType="1"/>
            </p:cNvSpPr>
            <p:nvPr/>
          </p:nvSpPr>
          <p:spPr bwMode="auto">
            <a:xfrm>
              <a:off x="1650" y="3538"/>
              <a:ext cx="234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03" name="Freeform 43"/>
            <p:cNvSpPr/>
            <p:nvPr/>
          </p:nvSpPr>
          <p:spPr bwMode="auto">
            <a:xfrm>
              <a:off x="2489" y="2286"/>
              <a:ext cx="1491" cy="1246"/>
            </a:xfrm>
            <a:custGeom>
              <a:avLst/>
              <a:gdLst>
                <a:gd name="T0" fmla="*/ 8 w 1849"/>
                <a:gd name="T1" fmla="*/ 27 h 1440"/>
                <a:gd name="T2" fmla="*/ 16 w 1849"/>
                <a:gd name="T3" fmla="*/ 88 h 1440"/>
                <a:gd name="T4" fmla="*/ 42 w 1849"/>
                <a:gd name="T5" fmla="*/ 70 h 1440"/>
                <a:gd name="T6" fmla="*/ 58 w 1849"/>
                <a:gd name="T7" fmla="*/ 102 h 1440"/>
                <a:gd name="T8" fmla="*/ 82 w 1849"/>
                <a:gd name="T9" fmla="*/ 121 h 1440"/>
                <a:gd name="T10" fmla="*/ 102 w 1849"/>
                <a:gd name="T11" fmla="*/ 148 h 1440"/>
                <a:gd name="T12" fmla="*/ 80 w 1849"/>
                <a:gd name="T13" fmla="*/ 233 h 1440"/>
                <a:gd name="T14" fmla="*/ 93 w 1849"/>
                <a:gd name="T15" fmla="*/ 215 h 1440"/>
                <a:gd name="T16" fmla="*/ 99 w 1849"/>
                <a:gd name="T17" fmla="*/ 239 h 1440"/>
                <a:gd name="T18" fmla="*/ 80 w 1849"/>
                <a:gd name="T19" fmla="*/ 319 h 1440"/>
                <a:gd name="T20" fmla="*/ 72 w 1849"/>
                <a:gd name="T21" fmla="*/ 351 h 1440"/>
                <a:gd name="T22" fmla="*/ 94 w 1849"/>
                <a:gd name="T23" fmla="*/ 334 h 1440"/>
                <a:gd name="T24" fmla="*/ 109 w 1849"/>
                <a:gd name="T25" fmla="*/ 317 h 1440"/>
                <a:gd name="T26" fmla="*/ 134 w 1849"/>
                <a:gd name="T27" fmla="*/ 293 h 1440"/>
                <a:gd name="T28" fmla="*/ 140 w 1849"/>
                <a:gd name="T29" fmla="*/ 293 h 1440"/>
                <a:gd name="T30" fmla="*/ 123 w 1849"/>
                <a:gd name="T31" fmla="*/ 344 h 1440"/>
                <a:gd name="T32" fmla="*/ 107 w 1849"/>
                <a:gd name="T33" fmla="*/ 406 h 1440"/>
                <a:gd name="T34" fmla="*/ 102 w 1849"/>
                <a:gd name="T35" fmla="*/ 448 h 1440"/>
                <a:gd name="T36" fmla="*/ 130 w 1849"/>
                <a:gd name="T37" fmla="*/ 392 h 1440"/>
                <a:gd name="T38" fmla="*/ 154 w 1849"/>
                <a:gd name="T39" fmla="*/ 411 h 1440"/>
                <a:gd name="T40" fmla="*/ 166 w 1849"/>
                <a:gd name="T41" fmla="*/ 411 h 1440"/>
                <a:gd name="T42" fmla="*/ 187 w 1849"/>
                <a:gd name="T43" fmla="*/ 385 h 1440"/>
                <a:gd name="T44" fmla="*/ 196 w 1849"/>
                <a:gd name="T45" fmla="*/ 431 h 1440"/>
                <a:gd name="T46" fmla="*/ 216 w 1849"/>
                <a:gd name="T47" fmla="*/ 392 h 1440"/>
                <a:gd name="T48" fmla="*/ 256 w 1849"/>
                <a:gd name="T49" fmla="*/ 397 h 1440"/>
                <a:gd name="T50" fmla="*/ 281 w 1849"/>
                <a:gd name="T51" fmla="*/ 452 h 1440"/>
                <a:gd name="T52" fmla="*/ 309 w 1849"/>
                <a:gd name="T53" fmla="*/ 469 h 1440"/>
                <a:gd name="T54" fmla="*/ 335 w 1849"/>
                <a:gd name="T55" fmla="*/ 482 h 1440"/>
                <a:gd name="T56" fmla="*/ 356 w 1849"/>
                <a:gd name="T57" fmla="*/ 505 h 1440"/>
                <a:gd name="T58" fmla="*/ 391 w 1849"/>
                <a:gd name="T59" fmla="*/ 517 h 1440"/>
                <a:gd name="T60" fmla="*/ 404 w 1849"/>
                <a:gd name="T61" fmla="*/ 503 h 1440"/>
                <a:gd name="T62" fmla="*/ 410 w 1849"/>
                <a:gd name="T63" fmla="*/ 523 h 144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849" h="1440">
                  <a:moveTo>
                    <a:pt x="0" y="0"/>
                  </a:moveTo>
                  <a:cubicBezTo>
                    <a:pt x="12" y="25"/>
                    <a:pt x="38" y="46"/>
                    <a:pt x="37" y="74"/>
                  </a:cubicBezTo>
                  <a:cubicBezTo>
                    <a:pt x="34" y="133"/>
                    <a:pt x="15" y="193"/>
                    <a:pt x="28" y="251"/>
                  </a:cubicBezTo>
                  <a:cubicBezTo>
                    <a:pt x="31" y="266"/>
                    <a:pt x="59" y="245"/>
                    <a:pt x="74" y="241"/>
                  </a:cubicBezTo>
                  <a:cubicBezTo>
                    <a:pt x="134" y="226"/>
                    <a:pt x="69" y="241"/>
                    <a:pt x="130" y="214"/>
                  </a:cubicBezTo>
                  <a:cubicBezTo>
                    <a:pt x="148" y="206"/>
                    <a:pt x="186" y="195"/>
                    <a:pt x="186" y="195"/>
                  </a:cubicBezTo>
                  <a:cubicBezTo>
                    <a:pt x="225" y="215"/>
                    <a:pt x="227" y="209"/>
                    <a:pt x="251" y="251"/>
                  </a:cubicBezTo>
                  <a:cubicBezTo>
                    <a:pt x="256" y="260"/>
                    <a:pt x="254" y="271"/>
                    <a:pt x="260" y="279"/>
                  </a:cubicBezTo>
                  <a:cubicBezTo>
                    <a:pt x="280" y="303"/>
                    <a:pt x="319" y="302"/>
                    <a:pt x="344" y="306"/>
                  </a:cubicBezTo>
                  <a:cubicBezTo>
                    <a:pt x="353" y="315"/>
                    <a:pt x="361" y="326"/>
                    <a:pt x="372" y="334"/>
                  </a:cubicBezTo>
                  <a:cubicBezTo>
                    <a:pt x="380" y="339"/>
                    <a:pt x="392" y="338"/>
                    <a:pt x="399" y="344"/>
                  </a:cubicBezTo>
                  <a:cubicBezTo>
                    <a:pt x="421" y="363"/>
                    <a:pt x="435" y="389"/>
                    <a:pt x="455" y="409"/>
                  </a:cubicBezTo>
                  <a:cubicBezTo>
                    <a:pt x="437" y="491"/>
                    <a:pt x="426" y="535"/>
                    <a:pt x="381" y="604"/>
                  </a:cubicBezTo>
                  <a:cubicBezTo>
                    <a:pt x="373" y="616"/>
                    <a:pt x="356" y="629"/>
                    <a:pt x="362" y="641"/>
                  </a:cubicBezTo>
                  <a:cubicBezTo>
                    <a:pt x="367" y="651"/>
                    <a:pt x="381" y="629"/>
                    <a:pt x="390" y="622"/>
                  </a:cubicBezTo>
                  <a:cubicBezTo>
                    <a:pt x="400" y="614"/>
                    <a:pt x="409" y="604"/>
                    <a:pt x="418" y="594"/>
                  </a:cubicBezTo>
                  <a:cubicBezTo>
                    <a:pt x="442" y="566"/>
                    <a:pt x="466" y="547"/>
                    <a:pt x="492" y="520"/>
                  </a:cubicBezTo>
                  <a:cubicBezTo>
                    <a:pt x="483" y="569"/>
                    <a:pt x="474" y="618"/>
                    <a:pt x="446" y="660"/>
                  </a:cubicBezTo>
                  <a:cubicBezTo>
                    <a:pt x="432" y="701"/>
                    <a:pt x="423" y="736"/>
                    <a:pt x="399" y="771"/>
                  </a:cubicBezTo>
                  <a:cubicBezTo>
                    <a:pt x="388" y="805"/>
                    <a:pt x="379" y="849"/>
                    <a:pt x="362" y="882"/>
                  </a:cubicBezTo>
                  <a:cubicBezTo>
                    <a:pt x="331" y="942"/>
                    <a:pt x="354" y="878"/>
                    <a:pt x="334" y="938"/>
                  </a:cubicBezTo>
                  <a:cubicBezTo>
                    <a:pt x="331" y="947"/>
                    <a:pt x="316" y="962"/>
                    <a:pt x="325" y="966"/>
                  </a:cubicBezTo>
                  <a:cubicBezTo>
                    <a:pt x="339" y="973"/>
                    <a:pt x="356" y="960"/>
                    <a:pt x="372" y="957"/>
                  </a:cubicBezTo>
                  <a:cubicBezTo>
                    <a:pt x="454" y="872"/>
                    <a:pt x="350" y="971"/>
                    <a:pt x="427" y="920"/>
                  </a:cubicBezTo>
                  <a:cubicBezTo>
                    <a:pt x="438" y="913"/>
                    <a:pt x="444" y="900"/>
                    <a:pt x="455" y="892"/>
                  </a:cubicBezTo>
                  <a:cubicBezTo>
                    <a:pt x="466" y="884"/>
                    <a:pt x="481" y="881"/>
                    <a:pt x="492" y="873"/>
                  </a:cubicBezTo>
                  <a:cubicBezTo>
                    <a:pt x="503" y="865"/>
                    <a:pt x="510" y="853"/>
                    <a:pt x="520" y="845"/>
                  </a:cubicBezTo>
                  <a:cubicBezTo>
                    <a:pt x="544" y="826"/>
                    <a:pt x="604" y="808"/>
                    <a:pt x="604" y="808"/>
                  </a:cubicBezTo>
                  <a:cubicBezTo>
                    <a:pt x="616" y="796"/>
                    <a:pt x="624" y="771"/>
                    <a:pt x="641" y="771"/>
                  </a:cubicBezTo>
                  <a:cubicBezTo>
                    <a:pt x="654" y="771"/>
                    <a:pt x="637" y="796"/>
                    <a:pt x="632" y="808"/>
                  </a:cubicBezTo>
                  <a:cubicBezTo>
                    <a:pt x="628" y="818"/>
                    <a:pt x="619" y="827"/>
                    <a:pt x="613" y="836"/>
                  </a:cubicBezTo>
                  <a:cubicBezTo>
                    <a:pt x="601" y="875"/>
                    <a:pt x="580" y="915"/>
                    <a:pt x="557" y="948"/>
                  </a:cubicBezTo>
                  <a:cubicBezTo>
                    <a:pt x="550" y="969"/>
                    <a:pt x="547" y="992"/>
                    <a:pt x="539" y="1013"/>
                  </a:cubicBezTo>
                  <a:cubicBezTo>
                    <a:pt x="525" y="1050"/>
                    <a:pt x="498" y="1079"/>
                    <a:pt x="483" y="1115"/>
                  </a:cubicBezTo>
                  <a:cubicBezTo>
                    <a:pt x="449" y="1199"/>
                    <a:pt x="483" y="1144"/>
                    <a:pt x="446" y="1198"/>
                  </a:cubicBezTo>
                  <a:cubicBezTo>
                    <a:pt x="432" y="1242"/>
                    <a:pt x="384" y="1271"/>
                    <a:pt x="455" y="1236"/>
                  </a:cubicBezTo>
                  <a:cubicBezTo>
                    <a:pt x="499" y="1177"/>
                    <a:pt x="472" y="1209"/>
                    <a:pt x="539" y="1143"/>
                  </a:cubicBezTo>
                  <a:cubicBezTo>
                    <a:pt x="558" y="1124"/>
                    <a:pt x="566" y="1097"/>
                    <a:pt x="585" y="1078"/>
                  </a:cubicBezTo>
                  <a:cubicBezTo>
                    <a:pt x="607" y="1056"/>
                    <a:pt x="641" y="1050"/>
                    <a:pt x="669" y="1040"/>
                  </a:cubicBezTo>
                  <a:cubicBezTo>
                    <a:pt x="712" y="1069"/>
                    <a:pt x="707" y="1081"/>
                    <a:pt x="697" y="1133"/>
                  </a:cubicBezTo>
                  <a:cubicBezTo>
                    <a:pt x="703" y="1142"/>
                    <a:pt x="704" y="1161"/>
                    <a:pt x="715" y="1161"/>
                  </a:cubicBezTo>
                  <a:cubicBezTo>
                    <a:pt x="731" y="1161"/>
                    <a:pt x="741" y="1143"/>
                    <a:pt x="753" y="1133"/>
                  </a:cubicBezTo>
                  <a:cubicBezTo>
                    <a:pt x="806" y="1087"/>
                    <a:pt x="750" y="1119"/>
                    <a:pt x="818" y="1087"/>
                  </a:cubicBezTo>
                  <a:cubicBezTo>
                    <a:pt x="827" y="1078"/>
                    <a:pt x="832" y="1059"/>
                    <a:pt x="845" y="1059"/>
                  </a:cubicBezTo>
                  <a:cubicBezTo>
                    <a:pt x="858" y="1059"/>
                    <a:pt x="869" y="1074"/>
                    <a:pt x="873" y="1087"/>
                  </a:cubicBezTo>
                  <a:cubicBezTo>
                    <a:pt x="883" y="1120"/>
                    <a:pt x="880" y="1155"/>
                    <a:pt x="883" y="1189"/>
                  </a:cubicBezTo>
                  <a:cubicBezTo>
                    <a:pt x="912" y="1159"/>
                    <a:pt x="932" y="1128"/>
                    <a:pt x="966" y="1105"/>
                  </a:cubicBezTo>
                  <a:cubicBezTo>
                    <a:pt x="969" y="1096"/>
                    <a:pt x="969" y="1086"/>
                    <a:pt x="975" y="1078"/>
                  </a:cubicBezTo>
                  <a:cubicBezTo>
                    <a:pt x="1041" y="987"/>
                    <a:pt x="1022" y="1094"/>
                    <a:pt x="1031" y="1143"/>
                  </a:cubicBezTo>
                  <a:cubicBezTo>
                    <a:pt x="1074" y="1128"/>
                    <a:pt x="1107" y="1107"/>
                    <a:pt x="1152" y="1096"/>
                  </a:cubicBezTo>
                  <a:cubicBezTo>
                    <a:pt x="1200" y="1108"/>
                    <a:pt x="1229" y="1097"/>
                    <a:pt x="1282" y="1105"/>
                  </a:cubicBezTo>
                  <a:cubicBezTo>
                    <a:pt x="1270" y="1249"/>
                    <a:pt x="1286" y="1176"/>
                    <a:pt x="1263" y="1245"/>
                  </a:cubicBezTo>
                  <a:cubicBezTo>
                    <a:pt x="1257" y="1264"/>
                    <a:pt x="1245" y="1301"/>
                    <a:pt x="1245" y="1301"/>
                  </a:cubicBezTo>
                  <a:cubicBezTo>
                    <a:pt x="1297" y="1335"/>
                    <a:pt x="1341" y="1310"/>
                    <a:pt x="1394" y="1291"/>
                  </a:cubicBezTo>
                  <a:cubicBezTo>
                    <a:pt x="1425" y="1294"/>
                    <a:pt x="1457" y="1292"/>
                    <a:pt x="1486" y="1301"/>
                  </a:cubicBezTo>
                  <a:cubicBezTo>
                    <a:pt x="1498" y="1305"/>
                    <a:pt x="1503" y="1321"/>
                    <a:pt x="1514" y="1328"/>
                  </a:cubicBezTo>
                  <a:cubicBezTo>
                    <a:pt x="1580" y="1371"/>
                    <a:pt x="1503" y="1299"/>
                    <a:pt x="1570" y="1356"/>
                  </a:cubicBezTo>
                  <a:cubicBezTo>
                    <a:pt x="1583" y="1367"/>
                    <a:pt x="1593" y="1383"/>
                    <a:pt x="1607" y="1393"/>
                  </a:cubicBezTo>
                  <a:cubicBezTo>
                    <a:pt x="1633" y="1412"/>
                    <a:pt x="1678" y="1423"/>
                    <a:pt x="1709" y="1431"/>
                  </a:cubicBezTo>
                  <a:cubicBezTo>
                    <a:pt x="1728" y="1428"/>
                    <a:pt x="1748" y="1429"/>
                    <a:pt x="1765" y="1421"/>
                  </a:cubicBezTo>
                  <a:cubicBezTo>
                    <a:pt x="1777" y="1416"/>
                    <a:pt x="1782" y="1400"/>
                    <a:pt x="1793" y="1393"/>
                  </a:cubicBezTo>
                  <a:cubicBezTo>
                    <a:pt x="1801" y="1388"/>
                    <a:pt x="1812" y="1387"/>
                    <a:pt x="1821" y="1384"/>
                  </a:cubicBezTo>
                  <a:cubicBezTo>
                    <a:pt x="1824" y="1393"/>
                    <a:pt x="1826" y="1403"/>
                    <a:pt x="1830" y="1412"/>
                  </a:cubicBezTo>
                  <a:cubicBezTo>
                    <a:pt x="1835" y="1422"/>
                    <a:pt x="1849" y="1440"/>
                    <a:pt x="1849" y="144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04" name="Text Box 44"/>
            <p:cNvSpPr txBox="1">
              <a:spLocks noChangeArrowheads="1"/>
            </p:cNvSpPr>
            <p:nvPr/>
          </p:nvSpPr>
          <p:spPr bwMode="auto">
            <a:xfrm>
              <a:off x="2108" y="2151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800" b="1"/>
                <a:t>A</a:t>
              </a:r>
            </a:p>
          </p:txBody>
        </p:sp>
        <p:sp>
          <p:nvSpPr>
            <p:cNvPr id="16405" name="Text Box 45"/>
            <p:cNvSpPr txBox="1">
              <a:spLocks noChangeArrowheads="1"/>
            </p:cNvSpPr>
            <p:nvPr/>
          </p:nvSpPr>
          <p:spPr bwMode="auto">
            <a:xfrm>
              <a:off x="1491" y="3499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800" b="1"/>
                <a:t>B</a:t>
              </a:r>
            </a:p>
          </p:txBody>
        </p:sp>
        <p:sp>
          <p:nvSpPr>
            <p:cNvPr id="16406" name="Text Box 46"/>
            <p:cNvSpPr txBox="1">
              <a:spLocks noChangeArrowheads="1"/>
            </p:cNvSpPr>
            <p:nvPr/>
          </p:nvSpPr>
          <p:spPr bwMode="auto">
            <a:xfrm>
              <a:off x="3869" y="3538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800" b="1"/>
                <a:t>C</a:t>
              </a:r>
            </a:p>
          </p:txBody>
        </p:sp>
        <p:sp>
          <p:nvSpPr>
            <p:cNvPr id="16407" name="Line 47"/>
            <p:cNvSpPr>
              <a:spLocks noChangeShapeType="1"/>
            </p:cNvSpPr>
            <p:nvPr/>
          </p:nvSpPr>
          <p:spPr bwMode="auto">
            <a:xfrm>
              <a:off x="2313" y="2279"/>
              <a:ext cx="2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58416" name="Text Box 48"/>
          <p:cNvSpPr txBox="1">
            <a:spLocks noChangeArrowheads="1"/>
          </p:cNvSpPr>
          <p:nvPr/>
        </p:nvSpPr>
        <p:spPr bwMode="auto">
          <a:xfrm>
            <a:off x="622300" y="4851400"/>
            <a:ext cx="5738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solidFill>
                  <a:srgbClr val="FF0000"/>
                </a:solidFill>
                <a:latin typeface="方正流行体简体" pitchFamily="65" charset="-122"/>
                <a:ea typeface="方正流行体简体" pitchFamily="65" charset="-122"/>
              </a:rPr>
              <a:t>对角线互相平分的四边形是平行四边形</a:t>
            </a:r>
          </a:p>
        </p:txBody>
      </p:sp>
      <p:sp>
        <p:nvSpPr>
          <p:cNvPr id="58417" name="AutoShape 49"/>
          <p:cNvSpPr>
            <a:spLocks noChangeArrowheads="1"/>
          </p:cNvSpPr>
          <p:nvPr/>
        </p:nvSpPr>
        <p:spPr bwMode="auto">
          <a:xfrm>
            <a:off x="2965450" y="5637213"/>
            <a:ext cx="1908175" cy="749300"/>
          </a:xfrm>
          <a:prstGeom prst="cloudCallout">
            <a:avLst>
              <a:gd name="adj1" fmla="val -57153"/>
              <a:gd name="adj2" fmla="val -112713"/>
            </a:avLst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CN" altLang="en-US" sz="1600" b="1">
                <a:solidFill>
                  <a:srgbClr val="339933"/>
                </a:solidFill>
              </a:rPr>
              <a:t>猜想，对吗？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8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8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58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58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58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8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8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8" grpId="0" animBg="1"/>
      <p:bldP spid="58379" grpId="0"/>
      <p:bldP spid="58380" grpId="0" animBg="1"/>
      <p:bldP spid="58381" grpId="0" animBg="1"/>
      <p:bldP spid="58382" grpId="0" animBg="1"/>
      <p:bldP spid="58383" grpId="0"/>
      <p:bldP spid="58384" grpId="0" animBg="1"/>
      <p:bldP spid="58416" grpId="0"/>
      <p:bldP spid="584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6853238" y="2840038"/>
            <a:ext cx="4937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1800" b="1"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17411" name="Text Box 7"/>
          <p:cNvSpPr txBox="1">
            <a:spLocks noChangeArrowheads="1"/>
          </p:cNvSpPr>
          <p:nvPr/>
        </p:nvSpPr>
        <p:spPr bwMode="auto">
          <a:xfrm>
            <a:off x="457200" y="274638"/>
            <a:ext cx="8686800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kumimoji="1" lang="zh-CN" altLang="en-US" sz="2400" b="1">
                <a:latin typeface="方正流行体简体" pitchFamily="65" charset="-122"/>
                <a:ea typeface="方正流行体简体" pitchFamily="65" charset="-122"/>
              </a:rPr>
              <a:t>已知：四边形</a:t>
            </a:r>
            <a:r>
              <a:rPr kumimoji="1" lang="en-US" altLang="zh-CN" sz="2400" b="1">
                <a:latin typeface="方正流行体简体" pitchFamily="65" charset="-122"/>
                <a:ea typeface="方正流行体简体" pitchFamily="65" charset="-122"/>
              </a:rPr>
              <a:t>ABCD, </a:t>
            </a:r>
            <a:r>
              <a:rPr kumimoji="1" lang="zh-CN" altLang="en-US" sz="2400" b="1">
                <a:latin typeface="方正流行体简体" pitchFamily="65" charset="-122"/>
                <a:ea typeface="方正流行体简体" pitchFamily="65" charset="-122"/>
              </a:rPr>
              <a:t>对角线</a:t>
            </a:r>
            <a:r>
              <a:rPr kumimoji="1" lang="en-US" altLang="zh-CN" sz="2400" b="1">
                <a:latin typeface="方正流行体简体" pitchFamily="65" charset="-122"/>
                <a:ea typeface="方正流行体简体" pitchFamily="65" charset="-122"/>
              </a:rPr>
              <a:t>AC</a:t>
            </a:r>
            <a:r>
              <a:rPr kumimoji="1" lang="zh-CN" altLang="en-US" sz="2400" b="1">
                <a:latin typeface="方正流行体简体" pitchFamily="65" charset="-122"/>
                <a:ea typeface="方正流行体简体" pitchFamily="65" charset="-122"/>
              </a:rPr>
              <a:t>、</a:t>
            </a:r>
            <a:r>
              <a:rPr kumimoji="1" lang="en-US" altLang="zh-CN" sz="2400" b="1">
                <a:latin typeface="方正流行体简体" pitchFamily="65" charset="-122"/>
                <a:ea typeface="方正流行体简体" pitchFamily="65" charset="-122"/>
              </a:rPr>
              <a:t>BD</a:t>
            </a:r>
            <a:r>
              <a:rPr kumimoji="1" lang="zh-CN" altLang="en-US" sz="2400" b="1">
                <a:latin typeface="方正流行体简体" pitchFamily="65" charset="-122"/>
                <a:ea typeface="方正流行体简体" pitchFamily="65" charset="-122"/>
              </a:rPr>
              <a:t>相交于点</a:t>
            </a:r>
            <a:r>
              <a:rPr kumimoji="1" lang="en-US" altLang="zh-CN" sz="2400" b="1">
                <a:latin typeface="方正流行体简体" pitchFamily="65" charset="-122"/>
                <a:ea typeface="方正流行体简体" pitchFamily="65" charset="-122"/>
              </a:rPr>
              <a:t>O</a:t>
            </a:r>
            <a:r>
              <a:rPr kumimoji="1" lang="zh-CN" altLang="en-US" sz="2400" b="1">
                <a:latin typeface="方正流行体简体" pitchFamily="65" charset="-122"/>
                <a:ea typeface="方正流行体简体" pitchFamily="65" charset="-122"/>
              </a:rPr>
              <a:t>，且</a:t>
            </a:r>
            <a:r>
              <a:rPr kumimoji="1" lang="en-US" altLang="zh-CN" sz="2400" b="1">
                <a:latin typeface="方正流行体简体" pitchFamily="65" charset="-122"/>
                <a:ea typeface="方正流行体简体" pitchFamily="65" charset="-122"/>
              </a:rPr>
              <a:t>OA=OC</a:t>
            </a:r>
            <a:r>
              <a:rPr kumimoji="1" lang="zh-CN" altLang="en-US" sz="2400" b="1">
                <a:latin typeface="方正流行体简体" pitchFamily="65" charset="-122"/>
                <a:ea typeface="方正流行体简体" pitchFamily="65" charset="-122"/>
              </a:rPr>
              <a:t>，</a:t>
            </a:r>
            <a:r>
              <a:rPr kumimoji="1" lang="en-US" altLang="zh-CN" sz="2400" b="1">
                <a:latin typeface="方正流行体简体" pitchFamily="65" charset="-122"/>
                <a:ea typeface="方正流行体简体" pitchFamily="65" charset="-122"/>
              </a:rPr>
              <a:t>OB=OD</a:t>
            </a:r>
          </a:p>
          <a:p>
            <a:pPr>
              <a:lnSpc>
                <a:spcPct val="120000"/>
              </a:lnSpc>
            </a:pPr>
            <a:r>
              <a:rPr kumimoji="1" lang="zh-CN" altLang="en-US" sz="2400" b="1">
                <a:latin typeface="方正流行体简体" pitchFamily="65" charset="-122"/>
                <a:ea typeface="方正流行体简体" pitchFamily="65" charset="-122"/>
              </a:rPr>
              <a:t>求证：四边形</a:t>
            </a:r>
            <a:r>
              <a:rPr kumimoji="1" lang="en-US" altLang="zh-CN" sz="2400" b="1">
                <a:latin typeface="方正流行体简体" pitchFamily="65" charset="-122"/>
                <a:ea typeface="方正流行体简体" pitchFamily="65" charset="-122"/>
              </a:rPr>
              <a:t>ABCD</a:t>
            </a:r>
            <a:r>
              <a:rPr kumimoji="1" lang="zh-CN" altLang="en-US" sz="2400" b="1">
                <a:latin typeface="方正流行体简体" pitchFamily="65" charset="-122"/>
                <a:ea typeface="方正流行体简体" pitchFamily="65" charset="-122"/>
              </a:rPr>
              <a:t>是平行四边形</a:t>
            </a:r>
          </a:p>
        </p:txBody>
      </p:sp>
      <p:sp>
        <p:nvSpPr>
          <p:cNvPr id="17412" name="Text Box 8"/>
          <p:cNvSpPr txBox="1">
            <a:spLocks noChangeArrowheads="1"/>
          </p:cNvSpPr>
          <p:nvPr/>
        </p:nvSpPr>
        <p:spPr bwMode="auto">
          <a:xfrm>
            <a:off x="625475" y="2024063"/>
            <a:ext cx="5967413" cy="1163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endParaRPr kumimoji="1" lang="en-US" altLang="zh-CN" b="1">
              <a:solidFill>
                <a:srgbClr val="0000FF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spcBef>
                <a:spcPct val="20000"/>
              </a:spcBef>
            </a:pPr>
            <a:endParaRPr kumimoji="1" lang="en-US" altLang="zh-CN" b="1">
              <a:solidFill>
                <a:srgbClr val="0000FF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17413" name="Text Box 9"/>
          <p:cNvSpPr txBox="1">
            <a:spLocks noChangeArrowheads="1"/>
          </p:cNvSpPr>
          <p:nvPr/>
        </p:nvSpPr>
        <p:spPr bwMode="auto">
          <a:xfrm>
            <a:off x="0" y="1592263"/>
            <a:ext cx="1600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证明：</a:t>
            </a:r>
          </a:p>
        </p:txBody>
      </p:sp>
      <p:sp>
        <p:nvSpPr>
          <p:cNvPr id="113681" name="Text Box 17"/>
          <p:cNvSpPr txBox="1">
            <a:spLocks noChangeArrowheads="1"/>
          </p:cNvSpPr>
          <p:nvPr/>
        </p:nvSpPr>
        <p:spPr bwMode="auto">
          <a:xfrm>
            <a:off x="1223963" y="1606550"/>
            <a:ext cx="35512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zh-CN" altLang="en-US" sz="2800" b="1">
                <a:solidFill>
                  <a:srgbClr val="0000CC"/>
                </a:solidFill>
              </a:rPr>
              <a:t>在△</a:t>
            </a:r>
            <a:r>
              <a:rPr kumimoji="1" lang="en-US" altLang="zh-CN" sz="2800" b="1">
                <a:solidFill>
                  <a:srgbClr val="0000CC"/>
                </a:solidFill>
              </a:rPr>
              <a:t>AOD</a:t>
            </a:r>
            <a:r>
              <a:rPr kumimoji="1" lang="zh-CN" altLang="en-US" sz="2800" b="1">
                <a:solidFill>
                  <a:srgbClr val="0000CC"/>
                </a:solidFill>
              </a:rPr>
              <a:t>和△</a:t>
            </a:r>
            <a:r>
              <a:rPr kumimoji="1" lang="en-US" altLang="zh-CN" sz="2800" b="1">
                <a:solidFill>
                  <a:srgbClr val="0000CC"/>
                </a:solidFill>
              </a:rPr>
              <a:t>BOC</a:t>
            </a:r>
            <a:r>
              <a:rPr kumimoji="1" lang="zh-CN" altLang="en-US" sz="2800" b="1">
                <a:solidFill>
                  <a:srgbClr val="0000CC"/>
                </a:solidFill>
              </a:rPr>
              <a:t>中</a:t>
            </a:r>
          </a:p>
        </p:txBody>
      </p:sp>
      <p:grpSp>
        <p:nvGrpSpPr>
          <p:cNvPr id="113682" name="Group 18"/>
          <p:cNvGrpSpPr/>
          <p:nvPr/>
        </p:nvGrpSpPr>
        <p:grpSpPr bwMode="auto">
          <a:xfrm>
            <a:off x="1179513" y="2263775"/>
            <a:ext cx="5164137" cy="1373188"/>
            <a:chOff x="868" y="1545"/>
            <a:chExt cx="2148" cy="865"/>
          </a:xfrm>
        </p:grpSpPr>
        <p:sp>
          <p:nvSpPr>
            <p:cNvPr id="17431" name="Text Box 19"/>
            <p:cNvSpPr txBox="1">
              <a:spLocks noChangeArrowheads="1"/>
            </p:cNvSpPr>
            <p:nvPr/>
          </p:nvSpPr>
          <p:spPr bwMode="auto">
            <a:xfrm>
              <a:off x="939" y="1545"/>
              <a:ext cx="2077" cy="8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kumimoji="1" lang="en-US" altLang="zh-CN" sz="2800" b="1">
                  <a:solidFill>
                    <a:srgbClr val="0000CC"/>
                  </a:solidFill>
                </a:rPr>
                <a:t>OA=OC</a:t>
              </a:r>
              <a:r>
                <a:rPr kumimoji="1" lang="zh-CN" altLang="en-US" sz="2000" b="1">
                  <a:solidFill>
                    <a:srgbClr val="FF0000"/>
                  </a:solidFill>
                </a:rPr>
                <a:t>（已知）</a:t>
              </a:r>
            </a:p>
            <a:p>
              <a:r>
                <a:rPr kumimoji="1" lang="en-US" altLang="en-US" sz="1800" b="1"/>
                <a:t>∠</a:t>
              </a:r>
              <a:r>
                <a:rPr kumimoji="1" lang="en-US" altLang="zh-CN" sz="2800" b="1">
                  <a:solidFill>
                    <a:srgbClr val="0000CC"/>
                  </a:solidFill>
                </a:rPr>
                <a:t>AOD=</a:t>
              </a:r>
              <a:r>
                <a:rPr kumimoji="1" lang="en-US" altLang="en-US" sz="1800" b="1"/>
                <a:t>∠</a:t>
              </a:r>
              <a:r>
                <a:rPr kumimoji="1" lang="en-US" altLang="zh-CN" sz="2800" b="1">
                  <a:solidFill>
                    <a:srgbClr val="0000CC"/>
                  </a:solidFill>
                </a:rPr>
                <a:t>COB </a:t>
              </a:r>
              <a:r>
                <a:rPr kumimoji="1" lang="zh-CN" altLang="en-US" sz="2000" b="1">
                  <a:solidFill>
                    <a:srgbClr val="FF0000"/>
                  </a:solidFill>
                </a:rPr>
                <a:t>（对顶角相等）</a:t>
              </a:r>
            </a:p>
            <a:p>
              <a:r>
                <a:rPr kumimoji="1" lang="en-US" altLang="zh-CN" sz="2800" b="1">
                  <a:solidFill>
                    <a:srgbClr val="0000CC"/>
                  </a:solidFill>
                </a:rPr>
                <a:t>OB=OD </a:t>
              </a:r>
              <a:r>
                <a:rPr kumimoji="1" lang="zh-CN" altLang="en-US" sz="2000" b="1">
                  <a:solidFill>
                    <a:srgbClr val="0000CC"/>
                  </a:solidFill>
                </a:rPr>
                <a:t>（已知）</a:t>
              </a:r>
            </a:p>
          </p:txBody>
        </p:sp>
        <p:sp>
          <p:nvSpPr>
            <p:cNvPr id="17432" name="AutoShape 20"/>
            <p:cNvSpPr/>
            <p:nvPr/>
          </p:nvSpPr>
          <p:spPr bwMode="auto">
            <a:xfrm>
              <a:off x="868" y="1700"/>
              <a:ext cx="96" cy="576"/>
            </a:xfrm>
            <a:prstGeom prst="leftBrace">
              <a:avLst>
                <a:gd name="adj1" fmla="val 50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13685" name="Text Box 21"/>
          <p:cNvSpPr txBox="1">
            <a:spLocks noChangeArrowheads="1"/>
          </p:cNvSpPr>
          <p:nvPr/>
        </p:nvSpPr>
        <p:spPr bwMode="auto">
          <a:xfrm>
            <a:off x="989013" y="3578225"/>
            <a:ext cx="5480050" cy="105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5000"/>
              </a:lnSpc>
            </a:pPr>
            <a:r>
              <a:rPr kumimoji="1" lang="en-US" altLang="zh-CN" sz="2800" b="1">
                <a:solidFill>
                  <a:srgbClr val="0000CC"/>
                </a:solidFill>
              </a:rPr>
              <a:t>∴△ABC≌△CDA</a:t>
            </a:r>
            <a:r>
              <a:rPr kumimoji="1" lang="zh-CN" altLang="en-US" sz="2000" b="1">
                <a:solidFill>
                  <a:srgbClr val="FF0000"/>
                </a:solidFill>
              </a:rPr>
              <a:t>（</a:t>
            </a:r>
            <a:r>
              <a:rPr kumimoji="1" lang="en-US" altLang="zh-CN" sz="2000" b="1">
                <a:solidFill>
                  <a:srgbClr val="FF0000"/>
                </a:solidFill>
              </a:rPr>
              <a:t>SAS</a:t>
            </a:r>
            <a:r>
              <a:rPr kumimoji="1" lang="zh-CN" altLang="en-US" sz="2000" b="1">
                <a:solidFill>
                  <a:srgbClr val="FF0000"/>
                </a:solidFill>
              </a:rPr>
              <a:t>）</a:t>
            </a:r>
          </a:p>
          <a:p>
            <a:endParaRPr lang="en-US" altLang="zh-CN" sz="2800"/>
          </a:p>
        </p:txBody>
      </p:sp>
      <p:sp>
        <p:nvSpPr>
          <p:cNvPr id="113686" name="Text Box 22"/>
          <p:cNvSpPr txBox="1">
            <a:spLocks noChangeArrowheads="1"/>
          </p:cNvSpPr>
          <p:nvPr/>
        </p:nvSpPr>
        <p:spPr bwMode="auto">
          <a:xfrm>
            <a:off x="898525" y="4229100"/>
            <a:ext cx="6859588" cy="105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5000"/>
              </a:lnSpc>
            </a:pPr>
            <a:r>
              <a:rPr kumimoji="1" lang="en-US" altLang="zh-CN" sz="2800" b="1">
                <a:solidFill>
                  <a:srgbClr val="0000CC"/>
                </a:solidFill>
              </a:rPr>
              <a:t>∴∠1=∠2</a:t>
            </a:r>
            <a:r>
              <a:rPr kumimoji="1" lang="zh-CN" altLang="en-US" sz="2800" b="1">
                <a:solidFill>
                  <a:srgbClr val="0000CC"/>
                </a:solidFill>
              </a:rPr>
              <a:t>，∠</a:t>
            </a:r>
            <a:r>
              <a:rPr kumimoji="1" lang="en-US" altLang="zh-CN" sz="2800" b="1">
                <a:solidFill>
                  <a:srgbClr val="0000CC"/>
                </a:solidFill>
              </a:rPr>
              <a:t>3=∠4</a:t>
            </a:r>
            <a:r>
              <a:rPr kumimoji="1" lang="zh-CN" altLang="en-US" sz="2000" b="1">
                <a:solidFill>
                  <a:srgbClr val="FF0000"/>
                </a:solidFill>
              </a:rPr>
              <a:t>（全等三角形的对应角相等）</a:t>
            </a:r>
          </a:p>
          <a:p>
            <a:endParaRPr lang="en-US" altLang="zh-CN" sz="2800">
              <a:solidFill>
                <a:srgbClr val="FF0000"/>
              </a:solidFill>
            </a:endParaRPr>
          </a:p>
        </p:txBody>
      </p:sp>
      <p:sp>
        <p:nvSpPr>
          <p:cNvPr id="113687" name="Text Box 23"/>
          <p:cNvSpPr txBox="1">
            <a:spLocks noChangeArrowheads="1"/>
          </p:cNvSpPr>
          <p:nvPr/>
        </p:nvSpPr>
        <p:spPr bwMode="auto">
          <a:xfrm>
            <a:off x="857250" y="4927600"/>
            <a:ext cx="975518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2800" b="1">
                <a:solidFill>
                  <a:srgbClr val="0000CC"/>
                </a:solidFill>
              </a:rPr>
              <a:t>∴ AB∥CD</a:t>
            </a:r>
            <a:r>
              <a:rPr kumimoji="1" lang="zh-CN" altLang="en-US" sz="2800" b="1">
                <a:solidFill>
                  <a:srgbClr val="0000CC"/>
                </a:solidFill>
              </a:rPr>
              <a:t>，</a:t>
            </a:r>
            <a:r>
              <a:rPr kumimoji="1" lang="en-US" altLang="zh-CN" sz="2800" b="1">
                <a:solidFill>
                  <a:srgbClr val="0000CC"/>
                </a:solidFill>
              </a:rPr>
              <a:t>AD∥BC </a:t>
            </a:r>
            <a:r>
              <a:rPr kumimoji="1" lang="zh-CN" altLang="en-US" sz="2000" b="1">
                <a:solidFill>
                  <a:srgbClr val="FF0000"/>
                </a:solidFill>
              </a:rPr>
              <a:t>（内错角相等，两直线平行）</a:t>
            </a:r>
          </a:p>
          <a:p>
            <a:endParaRPr lang="en-US" altLang="zh-CN" sz="2800"/>
          </a:p>
        </p:txBody>
      </p:sp>
      <p:sp>
        <p:nvSpPr>
          <p:cNvPr id="113688" name="Rectangle 24"/>
          <p:cNvSpPr>
            <a:spLocks noChangeArrowheads="1"/>
          </p:cNvSpPr>
          <p:nvPr/>
        </p:nvSpPr>
        <p:spPr bwMode="auto">
          <a:xfrm>
            <a:off x="823913" y="5392738"/>
            <a:ext cx="6623050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0000CC"/>
                </a:solidFill>
              </a:rPr>
              <a:t>∴</a:t>
            </a:r>
            <a:r>
              <a:rPr kumimoji="1" lang="zh-CN" altLang="en-US" sz="2800" b="1">
                <a:solidFill>
                  <a:srgbClr val="0000CC"/>
                </a:solidFill>
              </a:rPr>
              <a:t>四边形</a:t>
            </a:r>
            <a:r>
              <a:rPr kumimoji="1" lang="en-US" altLang="zh-CN" sz="2800" b="1">
                <a:solidFill>
                  <a:srgbClr val="0000CC"/>
                </a:solidFill>
              </a:rPr>
              <a:t>ABCD</a:t>
            </a:r>
            <a:r>
              <a:rPr kumimoji="1" lang="zh-CN" altLang="en-US" sz="2800" b="1">
                <a:solidFill>
                  <a:srgbClr val="0000CC"/>
                </a:solidFill>
              </a:rPr>
              <a:t>是平行四边形</a:t>
            </a:r>
            <a:r>
              <a:rPr kumimoji="1" lang="en-US" altLang="zh-CN" sz="2000" b="1">
                <a:solidFill>
                  <a:srgbClr val="FF0000"/>
                </a:solidFill>
              </a:rPr>
              <a:t>(</a:t>
            </a:r>
            <a:r>
              <a:rPr kumimoji="1" lang="zh-CN" altLang="en-US" sz="2000" b="1">
                <a:solidFill>
                  <a:srgbClr val="FF0000"/>
                </a:solidFill>
              </a:rPr>
              <a:t>两组对边分别平行的四边形是平行四边形</a:t>
            </a:r>
            <a:r>
              <a:rPr kumimoji="1" lang="en-US" altLang="zh-CN" sz="2000" b="1">
                <a:solidFill>
                  <a:srgbClr val="FF0000"/>
                </a:solidFill>
              </a:rPr>
              <a:t>)</a:t>
            </a:r>
          </a:p>
          <a:p>
            <a:pPr>
              <a:spcBef>
                <a:spcPct val="50000"/>
              </a:spcBef>
            </a:pPr>
            <a:endParaRPr lang="en-US" altLang="zh-CN" sz="2800"/>
          </a:p>
        </p:txBody>
      </p:sp>
      <p:sp>
        <p:nvSpPr>
          <p:cNvPr id="17420" name="Text Box 25"/>
          <p:cNvSpPr txBox="1">
            <a:spLocks noChangeArrowheads="1"/>
          </p:cNvSpPr>
          <p:nvPr/>
        </p:nvSpPr>
        <p:spPr bwMode="auto">
          <a:xfrm>
            <a:off x="5305425" y="3865563"/>
            <a:ext cx="4937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1800" b="1">
                <a:solidFill>
                  <a:schemeClr val="accent2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7421" name="Text Box 26"/>
          <p:cNvSpPr txBox="1">
            <a:spLocks noChangeArrowheads="1"/>
          </p:cNvSpPr>
          <p:nvPr/>
        </p:nvSpPr>
        <p:spPr bwMode="auto">
          <a:xfrm>
            <a:off x="5991225" y="2189163"/>
            <a:ext cx="4937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1800" b="1">
                <a:solidFill>
                  <a:schemeClr val="accent2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7422" name="Text Box 27"/>
          <p:cNvSpPr txBox="1">
            <a:spLocks noChangeArrowheads="1"/>
          </p:cNvSpPr>
          <p:nvPr/>
        </p:nvSpPr>
        <p:spPr bwMode="auto">
          <a:xfrm>
            <a:off x="7585075" y="4013200"/>
            <a:ext cx="4937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1800" b="1">
                <a:solidFill>
                  <a:schemeClr val="accent2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7423" name="AutoShape 28"/>
          <p:cNvSpPr>
            <a:spLocks noChangeArrowheads="1"/>
          </p:cNvSpPr>
          <p:nvPr/>
        </p:nvSpPr>
        <p:spPr bwMode="auto">
          <a:xfrm>
            <a:off x="5534025" y="2570163"/>
            <a:ext cx="2895600" cy="1295400"/>
          </a:xfrm>
          <a:prstGeom prst="parallelogram">
            <a:avLst>
              <a:gd name="adj" fmla="val 55882"/>
            </a:avLst>
          </a:prstGeom>
          <a:noFill/>
          <a:ln w="57150">
            <a:solidFill>
              <a:srgbClr val="9966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424" name="Line 29"/>
          <p:cNvSpPr>
            <a:spLocks noChangeShapeType="1"/>
          </p:cNvSpPr>
          <p:nvPr/>
        </p:nvSpPr>
        <p:spPr bwMode="auto">
          <a:xfrm>
            <a:off x="6219825" y="2570163"/>
            <a:ext cx="1524000" cy="1295400"/>
          </a:xfrm>
          <a:prstGeom prst="line">
            <a:avLst/>
          </a:prstGeom>
          <a:noFill/>
          <a:ln w="38100">
            <a:solidFill>
              <a:srgbClr val="9966FF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25" name="Text Box 30"/>
          <p:cNvSpPr txBox="1">
            <a:spLocks noChangeArrowheads="1"/>
          </p:cNvSpPr>
          <p:nvPr/>
        </p:nvSpPr>
        <p:spPr bwMode="auto">
          <a:xfrm>
            <a:off x="7515225" y="3332163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2400" b="1">
                <a:solidFill>
                  <a:schemeClr val="accent1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7426" name="Text Box 31"/>
          <p:cNvSpPr txBox="1">
            <a:spLocks noChangeArrowheads="1"/>
          </p:cNvSpPr>
          <p:nvPr/>
        </p:nvSpPr>
        <p:spPr bwMode="auto">
          <a:xfrm>
            <a:off x="6143625" y="2646363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2400" b="1">
                <a:solidFill>
                  <a:schemeClr val="accent1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7427" name="Text Box 32"/>
          <p:cNvSpPr txBox="1">
            <a:spLocks noChangeArrowheads="1"/>
          </p:cNvSpPr>
          <p:nvPr/>
        </p:nvSpPr>
        <p:spPr bwMode="auto">
          <a:xfrm>
            <a:off x="7210425" y="3484563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2400" b="1">
                <a:solidFill>
                  <a:srgbClr val="CC00CC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7428" name="Text Box 33"/>
          <p:cNvSpPr txBox="1">
            <a:spLocks noChangeArrowheads="1"/>
          </p:cNvSpPr>
          <p:nvPr/>
        </p:nvSpPr>
        <p:spPr bwMode="auto">
          <a:xfrm>
            <a:off x="6448425" y="2493963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2400" b="1">
                <a:solidFill>
                  <a:srgbClr val="CC00CC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7429" name="Line 34"/>
          <p:cNvSpPr>
            <a:spLocks noChangeShapeType="1"/>
          </p:cNvSpPr>
          <p:nvPr/>
        </p:nvSpPr>
        <p:spPr bwMode="auto">
          <a:xfrm flipV="1">
            <a:off x="5545138" y="2581275"/>
            <a:ext cx="2860675" cy="1252538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30" name="AutoShape 3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69213" y="6002338"/>
            <a:ext cx="708025" cy="412750"/>
          </a:xfrm>
          <a:prstGeom prst="actionButtonBeginning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113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113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2000"/>
                                        <p:tgtEl>
                                          <p:spTgt spid="113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2000"/>
                                        <p:tgtEl>
                                          <p:spTgt spid="113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113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13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81" grpId="0"/>
      <p:bldP spid="113685" grpId="0"/>
      <p:bldP spid="113686" grpId="0"/>
      <p:bldP spid="113687" grpId="0"/>
      <p:bldP spid="11368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3324225" cy="688975"/>
          </a:xfrm>
          <a:noFill/>
        </p:spPr>
        <p:txBody>
          <a:bodyPr/>
          <a:lstStyle/>
          <a:p>
            <a:pPr eaLnBrk="1" hangingPunct="1"/>
            <a:r>
              <a:rPr lang="zh-CN" altLang="en-US" sz="4000" b="1" dirty="0" smtClean="0">
                <a:solidFill>
                  <a:srgbClr val="FF0000"/>
                </a:solidFill>
              </a:rPr>
              <a:t>三、猜一猜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768350" y="1219200"/>
            <a:ext cx="78787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000" b="1" dirty="0"/>
              <a:t>请写出下列性质定理的逆命题，并判断正确与否？你试一下吧！</a:t>
            </a:r>
          </a:p>
        </p:txBody>
      </p:sp>
      <p:sp>
        <p:nvSpPr>
          <p:cNvPr id="18436" name="Text Box 10"/>
          <p:cNvSpPr txBox="1">
            <a:spLocks noChangeArrowheads="1"/>
          </p:cNvSpPr>
          <p:nvPr/>
        </p:nvSpPr>
        <p:spPr bwMode="auto">
          <a:xfrm>
            <a:off x="1174750" y="2744788"/>
            <a:ext cx="49355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000" b="1" dirty="0"/>
              <a:t>（</a:t>
            </a:r>
            <a:r>
              <a:rPr lang="en-US" altLang="zh-CN" sz="2000" b="1" dirty="0"/>
              <a:t>4</a:t>
            </a:r>
            <a:r>
              <a:rPr lang="zh-CN" altLang="en-US" sz="2000" b="1" dirty="0"/>
              <a:t>）平行四边形的两组对角分别相等</a:t>
            </a:r>
          </a:p>
        </p:txBody>
      </p:sp>
      <p:sp>
        <p:nvSpPr>
          <p:cNvPr id="102411" name="Text Box 11"/>
          <p:cNvSpPr txBox="1">
            <a:spLocks noChangeArrowheads="1"/>
          </p:cNvSpPr>
          <p:nvPr/>
        </p:nvSpPr>
        <p:spPr bwMode="auto">
          <a:xfrm>
            <a:off x="206375" y="4676775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000" b="1" dirty="0">
                <a:solidFill>
                  <a:srgbClr val="FF0000"/>
                </a:solidFill>
              </a:rPr>
              <a:t>逆命题：</a:t>
            </a:r>
          </a:p>
        </p:txBody>
      </p:sp>
      <p:sp>
        <p:nvSpPr>
          <p:cNvPr id="102412" name="Text Box 12"/>
          <p:cNvSpPr txBox="1">
            <a:spLocks noChangeArrowheads="1"/>
          </p:cNvSpPr>
          <p:nvPr/>
        </p:nvSpPr>
        <p:spPr bwMode="auto">
          <a:xfrm>
            <a:off x="1512888" y="3200400"/>
            <a:ext cx="49355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000" b="1" dirty="0"/>
              <a:t>两组对角分别相等的四边形是平行四形</a:t>
            </a:r>
          </a:p>
        </p:txBody>
      </p:sp>
      <p:sp>
        <p:nvSpPr>
          <p:cNvPr id="18439" name="Text Box 13"/>
          <p:cNvSpPr txBox="1">
            <a:spLocks noChangeArrowheads="1"/>
          </p:cNvSpPr>
          <p:nvPr/>
        </p:nvSpPr>
        <p:spPr bwMode="auto">
          <a:xfrm>
            <a:off x="1304925" y="4259263"/>
            <a:ext cx="49355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000" b="1" dirty="0"/>
              <a:t>（</a:t>
            </a:r>
            <a:r>
              <a:rPr lang="en-US" altLang="zh-CN" sz="2000" b="1" dirty="0"/>
              <a:t>5</a:t>
            </a:r>
            <a:r>
              <a:rPr lang="zh-CN" altLang="en-US" sz="2000" b="1" dirty="0"/>
              <a:t>）平行四边形的对角线互相平分</a:t>
            </a:r>
          </a:p>
        </p:txBody>
      </p:sp>
      <p:sp>
        <p:nvSpPr>
          <p:cNvPr id="102414" name="Text Box 14"/>
          <p:cNvSpPr txBox="1">
            <a:spLocks noChangeArrowheads="1"/>
          </p:cNvSpPr>
          <p:nvPr/>
        </p:nvSpPr>
        <p:spPr bwMode="auto">
          <a:xfrm>
            <a:off x="376238" y="320675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000" b="1" dirty="0">
                <a:solidFill>
                  <a:srgbClr val="FF0000"/>
                </a:solidFill>
              </a:rPr>
              <a:t>逆命题：</a:t>
            </a:r>
          </a:p>
        </p:txBody>
      </p:sp>
      <p:sp>
        <p:nvSpPr>
          <p:cNvPr id="102415" name="Text Box 15"/>
          <p:cNvSpPr txBox="1">
            <a:spLocks noChangeArrowheads="1"/>
          </p:cNvSpPr>
          <p:nvPr/>
        </p:nvSpPr>
        <p:spPr bwMode="auto">
          <a:xfrm>
            <a:off x="1273175" y="4651375"/>
            <a:ext cx="49355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000" b="1" dirty="0"/>
              <a:t>对角线互相平分四边形是</a:t>
            </a:r>
            <a:r>
              <a:rPr lang="zh-CN" altLang="en-US" sz="2000" b="1" dirty="0">
                <a:hlinkClick r:id="rId2" action="ppaction://hlinksldjump"/>
              </a:rPr>
              <a:t>平行四形</a:t>
            </a:r>
            <a:endParaRPr lang="zh-CN" altLang="en-US" sz="2000" b="1" dirty="0"/>
          </a:p>
        </p:txBody>
      </p:sp>
      <p:sp>
        <p:nvSpPr>
          <p:cNvPr id="102416" name="Text Box 16"/>
          <p:cNvSpPr txBox="1">
            <a:spLocks noChangeArrowheads="1"/>
          </p:cNvSpPr>
          <p:nvPr/>
        </p:nvSpPr>
        <p:spPr bwMode="auto">
          <a:xfrm>
            <a:off x="0" y="5246688"/>
            <a:ext cx="213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1800" b="1" dirty="0">
                <a:solidFill>
                  <a:srgbClr val="339933"/>
                </a:solidFill>
              </a:rPr>
              <a:t>符号语言：</a:t>
            </a:r>
          </a:p>
        </p:txBody>
      </p:sp>
      <p:sp>
        <p:nvSpPr>
          <p:cNvPr id="102417" name="Rectangle 17"/>
          <p:cNvSpPr>
            <a:spLocks noChangeArrowheads="1"/>
          </p:cNvSpPr>
          <p:nvPr/>
        </p:nvSpPr>
        <p:spPr bwMode="auto">
          <a:xfrm>
            <a:off x="1236663" y="3819525"/>
            <a:ext cx="60086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b="1" dirty="0"/>
              <a:t>∵∠A=∠C,∠B=∠D  ∴</a:t>
            </a:r>
            <a:r>
              <a:rPr lang="zh-CN" altLang="en-US" b="1" dirty="0"/>
              <a:t>四边形</a:t>
            </a:r>
            <a:r>
              <a:rPr lang="en-US" altLang="zh-CN" b="1" dirty="0"/>
              <a:t>ABCD</a:t>
            </a:r>
            <a:r>
              <a:rPr lang="zh-CN" altLang="en-US" b="1" dirty="0"/>
              <a:t>是</a:t>
            </a:r>
            <a:r>
              <a:rPr lang="zh-CN" altLang="en-US" b="1" dirty="0">
                <a:hlinkClick r:id="rId3" action="ppaction://hlinksldjump"/>
              </a:rPr>
              <a:t>平行四边形</a:t>
            </a:r>
            <a:endParaRPr lang="zh-CN" altLang="en-US" b="1" dirty="0"/>
          </a:p>
        </p:txBody>
      </p:sp>
      <p:sp>
        <p:nvSpPr>
          <p:cNvPr id="102418" name="Text Box 18"/>
          <p:cNvSpPr txBox="1">
            <a:spLocks noChangeArrowheads="1"/>
          </p:cNvSpPr>
          <p:nvPr/>
        </p:nvSpPr>
        <p:spPr bwMode="auto">
          <a:xfrm>
            <a:off x="206375" y="3773488"/>
            <a:ext cx="213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1800" b="1" dirty="0">
                <a:solidFill>
                  <a:srgbClr val="339933"/>
                </a:solidFill>
              </a:rPr>
              <a:t>符号语言：</a:t>
            </a:r>
          </a:p>
        </p:txBody>
      </p:sp>
      <p:sp>
        <p:nvSpPr>
          <p:cNvPr id="102419" name="Rectangle 19"/>
          <p:cNvSpPr>
            <a:spLocks noChangeArrowheads="1"/>
          </p:cNvSpPr>
          <p:nvPr/>
        </p:nvSpPr>
        <p:spPr bwMode="auto">
          <a:xfrm>
            <a:off x="1262063" y="5194300"/>
            <a:ext cx="60086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b="1" dirty="0"/>
              <a:t>∵OA=OC,OB=OD  ∴</a:t>
            </a:r>
            <a:r>
              <a:rPr lang="zh-CN" altLang="en-US" b="1" dirty="0"/>
              <a:t>四边形</a:t>
            </a:r>
            <a:r>
              <a:rPr lang="en-US" altLang="zh-CN" b="1" dirty="0"/>
              <a:t>ABCD</a:t>
            </a:r>
            <a:r>
              <a:rPr lang="zh-CN" altLang="en-US" b="1" dirty="0"/>
              <a:t>是平行四边形</a:t>
            </a:r>
          </a:p>
        </p:txBody>
      </p:sp>
      <p:grpSp>
        <p:nvGrpSpPr>
          <p:cNvPr id="18446" name="Group 20"/>
          <p:cNvGrpSpPr/>
          <p:nvPr/>
        </p:nvGrpSpPr>
        <p:grpSpPr bwMode="auto">
          <a:xfrm>
            <a:off x="7042150" y="1998663"/>
            <a:ext cx="1843088" cy="2814637"/>
            <a:chOff x="2562" y="1570"/>
            <a:chExt cx="1225" cy="1828"/>
          </a:xfrm>
        </p:grpSpPr>
        <p:grpSp>
          <p:nvGrpSpPr>
            <p:cNvPr id="18454" name="Group 21"/>
            <p:cNvGrpSpPr/>
            <p:nvPr/>
          </p:nvGrpSpPr>
          <p:grpSpPr bwMode="auto">
            <a:xfrm>
              <a:off x="2562" y="1570"/>
              <a:ext cx="1225" cy="1011"/>
              <a:chOff x="2517" y="663"/>
              <a:chExt cx="1225" cy="1011"/>
            </a:xfrm>
          </p:grpSpPr>
          <p:sp>
            <p:nvSpPr>
              <p:cNvPr id="18478" name="AutoShape 22"/>
              <p:cNvSpPr>
                <a:spLocks noChangeArrowheads="1"/>
              </p:cNvSpPr>
              <p:nvPr/>
            </p:nvSpPr>
            <p:spPr bwMode="auto">
              <a:xfrm>
                <a:off x="2608" y="981"/>
                <a:ext cx="1043" cy="318"/>
              </a:xfrm>
              <a:prstGeom prst="parallelogram">
                <a:avLst>
                  <a:gd name="adj" fmla="val 81997"/>
                </a:avLst>
              </a:prstGeom>
              <a:no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8479" name="Text Box 23"/>
              <p:cNvSpPr txBox="1">
                <a:spLocks noChangeArrowheads="1"/>
              </p:cNvSpPr>
              <p:nvPr/>
            </p:nvSpPr>
            <p:spPr bwMode="auto">
              <a:xfrm>
                <a:off x="2517" y="1252"/>
                <a:ext cx="272" cy="3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zh-CN" altLang="en-US"/>
                  <a:t>Ａ</a:t>
                </a:r>
              </a:p>
            </p:txBody>
          </p:sp>
          <p:sp>
            <p:nvSpPr>
              <p:cNvPr id="18480" name="Text Box 24"/>
              <p:cNvSpPr txBox="1">
                <a:spLocks noChangeArrowheads="1"/>
              </p:cNvSpPr>
              <p:nvPr/>
            </p:nvSpPr>
            <p:spPr bwMode="auto">
              <a:xfrm>
                <a:off x="3288" y="1298"/>
                <a:ext cx="363" cy="3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zh-CN" altLang="en-US"/>
                  <a:t>Ｂ</a:t>
                </a:r>
              </a:p>
            </p:txBody>
          </p:sp>
          <p:sp>
            <p:nvSpPr>
              <p:cNvPr id="18481" name="Text Box 25"/>
              <p:cNvSpPr txBox="1">
                <a:spLocks noChangeArrowheads="1"/>
              </p:cNvSpPr>
              <p:nvPr/>
            </p:nvSpPr>
            <p:spPr bwMode="auto">
              <a:xfrm>
                <a:off x="3470" y="663"/>
                <a:ext cx="272" cy="3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zh-CN" altLang="en-US"/>
                  <a:t>Ｃ</a:t>
                </a:r>
              </a:p>
            </p:txBody>
          </p:sp>
          <p:sp>
            <p:nvSpPr>
              <p:cNvPr id="18482" name="Text Box 26"/>
              <p:cNvSpPr txBox="1">
                <a:spLocks noChangeArrowheads="1"/>
              </p:cNvSpPr>
              <p:nvPr/>
            </p:nvSpPr>
            <p:spPr bwMode="auto">
              <a:xfrm>
                <a:off x="2608" y="663"/>
                <a:ext cx="317" cy="3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zh-CN" altLang="en-US"/>
                  <a:t>Ｄ</a:t>
                </a:r>
              </a:p>
            </p:txBody>
          </p:sp>
        </p:grpSp>
        <p:sp>
          <p:nvSpPr>
            <p:cNvPr id="18455" name="Line 27"/>
            <p:cNvSpPr>
              <a:spLocks noChangeShapeType="1"/>
            </p:cNvSpPr>
            <p:nvPr/>
          </p:nvSpPr>
          <p:spPr bwMode="auto">
            <a:xfrm>
              <a:off x="3107" y="2192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56" name="Line 28"/>
            <p:cNvSpPr>
              <a:spLocks noChangeShapeType="1"/>
            </p:cNvSpPr>
            <p:nvPr/>
          </p:nvSpPr>
          <p:spPr bwMode="auto">
            <a:xfrm>
              <a:off x="3152" y="2205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57" name="Line 29"/>
            <p:cNvSpPr>
              <a:spLocks noChangeShapeType="1"/>
            </p:cNvSpPr>
            <p:nvPr/>
          </p:nvSpPr>
          <p:spPr bwMode="auto">
            <a:xfrm>
              <a:off x="3288" y="1862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58" name="Line 30"/>
            <p:cNvSpPr>
              <a:spLocks noChangeShapeType="1"/>
            </p:cNvSpPr>
            <p:nvPr/>
          </p:nvSpPr>
          <p:spPr bwMode="auto">
            <a:xfrm>
              <a:off x="3334" y="1862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8459" name="Group 31"/>
            <p:cNvGrpSpPr/>
            <p:nvPr/>
          </p:nvGrpSpPr>
          <p:grpSpPr bwMode="auto">
            <a:xfrm>
              <a:off x="2562" y="2387"/>
              <a:ext cx="1225" cy="1011"/>
              <a:chOff x="2562" y="2387"/>
              <a:chExt cx="1225" cy="1011"/>
            </a:xfrm>
          </p:grpSpPr>
          <p:grpSp>
            <p:nvGrpSpPr>
              <p:cNvPr id="18462" name="Group 32"/>
              <p:cNvGrpSpPr/>
              <p:nvPr/>
            </p:nvGrpSpPr>
            <p:grpSpPr bwMode="auto">
              <a:xfrm>
                <a:off x="2562" y="2387"/>
                <a:ext cx="1225" cy="1011"/>
                <a:chOff x="2562" y="2296"/>
                <a:chExt cx="1225" cy="1011"/>
              </a:xfrm>
            </p:grpSpPr>
            <p:grpSp>
              <p:nvGrpSpPr>
                <p:cNvPr id="18469" name="Group 33"/>
                <p:cNvGrpSpPr/>
                <p:nvPr/>
              </p:nvGrpSpPr>
              <p:grpSpPr bwMode="auto">
                <a:xfrm>
                  <a:off x="2562" y="2296"/>
                  <a:ext cx="1225" cy="1011"/>
                  <a:chOff x="2517" y="663"/>
                  <a:chExt cx="1225" cy="1011"/>
                </a:xfrm>
              </p:grpSpPr>
              <p:sp>
                <p:nvSpPr>
                  <p:cNvPr id="18473" name="AutoShape 34"/>
                  <p:cNvSpPr>
                    <a:spLocks noChangeArrowheads="1"/>
                  </p:cNvSpPr>
                  <p:nvPr/>
                </p:nvSpPr>
                <p:spPr bwMode="auto">
                  <a:xfrm>
                    <a:off x="2608" y="981"/>
                    <a:ext cx="1043" cy="318"/>
                  </a:xfrm>
                  <a:prstGeom prst="parallelogram">
                    <a:avLst>
                      <a:gd name="adj" fmla="val 81997"/>
                    </a:avLst>
                  </a:prstGeom>
                  <a:noFill/>
                  <a:ln w="9525">
                    <a:solidFill>
                      <a:schemeClr val="tx1"/>
                    </a:solidFill>
                    <a:miter lim="800000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8474" name="Text 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17" y="1252"/>
                    <a:ext cx="272" cy="37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eaLnBrk="0" hangingPunct="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eaLnBrk="0" hangingPunct="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eaLnBrk="0" hangingPunct="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eaLnBrk="0" hangingPunct="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/>
                      <a:t>Ａ</a:t>
                    </a:r>
                  </a:p>
                </p:txBody>
              </p:sp>
              <p:sp>
                <p:nvSpPr>
                  <p:cNvPr id="18475" name="Text Box 3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288" y="1298"/>
                    <a:ext cx="363" cy="37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eaLnBrk="0" hangingPunct="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eaLnBrk="0" hangingPunct="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eaLnBrk="0" hangingPunct="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eaLnBrk="0" hangingPunct="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/>
                      <a:t>Ｂ</a:t>
                    </a:r>
                  </a:p>
                </p:txBody>
              </p:sp>
              <p:sp>
                <p:nvSpPr>
                  <p:cNvPr id="18476" name="Text Box 3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470" y="663"/>
                    <a:ext cx="272" cy="37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eaLnBrk="0" hangingPunct="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eaLnBrk="0" hangingPunct="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eaLnBrk="0" hangingPunct="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eaLnBrk="0" hangingPunct="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/>
                      <a:t>Ｃ</a:t>
                    </a:r>
                  </a:p>
                </p:txBody>
              </p:sp>
              <p:sp>
                <p:nvSpPr>
                  <p:cNvPr id="18477" name="Text Box 3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608" y="663"/>
                    <a:ext cx="317" cy="37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eaLnBrk="0" hangingPunct="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eaLnBrk="0" hangingPunct="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eaLnBrk="0" hangingPunct="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eaLnBrk="0" hangingPunct="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/>
                      <a:t>Ｄ</a:t>
                    </a:r>
                  </a:p>
                </p:txBody>
              </p:sp>
            </p:grpSp>
            <p:sp>
              <p:nvSpPr>
                <p:cNvPr id="18470" name="Line 39"/>
                <p:cNvSpPr>
                  <a:spLocks noChangeShapeType="1"/>
                </p:cNvSpPr>
                <p:nvPr/>
              </p:nvSpPr>
              <p:spPr bwMode="auto">
                <a:xfrm flipV="1">
                  <a:off x="2653" y="2614"/>
                  <a:ext cx="1043" cy="31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8471" name="Line 40"/>
                <p:cNvSpPr>
                  <a:spLocks noChangeShapeType="1"/>
                </p:cNvSpPr>
                <p:nvPr/>
              </p:nvSpPr>
              <p:spPr bwMode="auto">
                <a:xfrm>
                  <a:off x="2925" y="2614"/>
                  <a:ext cx="499" cy="31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8472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3107" y="2659"/>
                  <a:ext cx="227" cy="33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zh-CN" sz="2800"/>
                    <a:t>O</a:t>
                  </a:r>
                </a:p>
              </p:txBody>
            </p:sp>
          </p:grpSp>
          <p:sp>
            <p:nvSpPr>
              <p:cNvPr id="18463" name="Line 42"/>
              <p:cNvSpPr>
                <a:spLocks noChangeShapeType="1"/>
              </p:cNvSpPr>
              <p:nvPr/>
            </p:nvSpPr>
            <p:spPr bwMode="auto">
              <a:xfrm>
                <a:off x="2880" y="2931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64" name="Line 43"/>
              <p:cNvSpPr>
                <a:spLocks noChangeShapeType="1"/>
              </p:cNvSpPr>
              <p:nvPr/>
            </p:nvSpPr>
            <p:spPr bwMode="auto">
              <a:xfrm>
                <a:off x="3328" y="2931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65" name="Line 44"/>
              <p:cNvSpPr>
                <a:spLocks noChangeShapeType="1"/>
              </p:cNvSpPr>
              <p:nvPr/>
            </p:nvSpPr>
            <p:spPr bwMode="auto">
              <a:xfrm>
                <a:off x="3061" y="2769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66" name="Line 45"/>
              <p:cNvSpPr>
                <a:spLocks noChangeShapeType="1"/>
              </p:cNvSpPr>
              <p:nvPr/>
            </p:nvSpPr>
            <p:spPr bwMode="auto">
              <a:xfrm>
                <a:off x="2925" y="2925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67" name="Line 46"/>
              <p:cNvSpPr>
                <a:spLocks noChangeShapeType="1"/>
              </p:cNvSpPr>
              <p:nvPr/>
            </p:nvSpPr>
            <p:spPr bwMode="auto">
              <a:xfrm>
                <a:off x="3424" y="2763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68" name="Line 47"/>
              <p:cNvSpPr>
                <a:spLocks noChangeShapeType="1"/>
              </p:cNvSpPr>
              <p:nvPr/>
            </p:nvSpPr>
            <p:spPr bwMode="auto">
              <a:xfrm>
                <a:off x="3379" y="2782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8460" name="Line 48"/>
            <p:cNvSpPr>
              <a:spLocks noChangeShapeType="1"/>
            </p:cNvSpPr>
            <p:nvPr/>
          </p:nvSpPr>
          <p:spPr bwMode="auto">
            <a:xfrm>
              <a:off x="2835" y="1966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61" name="Line 49"/>
            <p:cNvSpPr>
              <a:spLocks noChangeShapeType="1"/>
            </p:cNvSpPr>
            <p:nvPr/>
          </p:nvSpPr>
          <p:spPr bwMode="auto">
            <a:xfrm>
              <a:off x="3560" y="2050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8447" name="Text Box 83"/>
          <p:cNvSpPr txBox="1">
            <a:spLocks noChangeArrowheads="1"/>
          </p:cNvSpPr>
          <p:nvPr/>
        </p:nvSpPr>
        <p:spPr bwMode="auto">
          <a:xfrm>
            <a:off x="1260475" y="1693863"/>
            <a:ext cx="61896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000" b="1" dirty="0"/>
              <a:t>（</a:t>
            </a:r>
            <a:r>
              <a:rPr lang="en-US" altLang="zh-CN" sz="2000" b="1" dirty="0"/>
              <a:t>3</a:t>
            </a:r>
            <a:r>
              <a:rPr lang="zh-CN" altLang="en-US" sz="2000" b="1" dirty="0"/>
              <a:t>）一组对边平行且相等的四边形是平行四边形</a:t>
            </a:r>
          </a:p>
        </p:txBody>
      </p:sp>
      <p:sp>
        <p:nvSpPr>
          <p:cNvPr id="18448" name="Text Box 84"/>
          <p:cNvSpPr txBox="1">
            <a:spLocks noChangeArrowheads="1"/>
          </p:cNvSpPr>
          <p:nvPr/>
        </p:nvSpPr>
        <p:spPr bwMode="auto">
          <a:xfrm>
            <a:off x="236538" y="2211388"/>
            <a:ext cx="213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1800" b="1" dirty="0">
                <a:solidFill>
                  <a:srgbClr val="339933"/>
                </a:solidFill>
              </a:rPr>
              <a:t>符号语言：</a:t>
            </a:r>
          </a:p>
        </p:txBody>
      </p:sp>
      <p:grpSp>
        <p:nvGrpSpPr>
          <p:cNvPr id="102493" name="Group 93"/>
          <p:cNvGrpSpPr/>
          <p:nvPr/>
        </p:nvGrpSpPr>
        <p:grpSpPr bwMode="auto">
          <a:xfrm>
            <a:off x="1558925" y="2178050"/>
            <a:ext cx="6008688" cy="579438"/>
            <a:chOff x="889" y="3546"/>
            <a:chExt cx="3785" cy="365"/>
          </a:xfrm>
        </p:grpSpPr>
        <p:sp>
          <p:nvSpPr>
            <p:cNvPr id="18450" name="Rectangle 87"/>
            <p:cNvSpPr>
              <a:spLocks noChangeArrowheads="1"/>
            </p:cNvSpPr>
            <p:nvPr/>
          </p:nvSpPr>
          <p:spPr bwMode="auto">
            <a:xfrm>
              <a:off x="889" y="3588"/>
              <a:ext cx="378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b="1" dirty="0"/>
                <a:t>∵AB        CD  ∴</a:t>
              </a:r>
              <a:r>
                <a:rPr lang="zh-CN" altLang="en-US" b="1" dirty="0"/>
                <a:t>四边形</a:t>
              </a:r>
              <a:r>
                <a:rPr lang="en-US" altLang="zh-CN" b="1" dirty="0"/>
                <a:t>ABCD</a:t>
              </a:r>
              <a:r>
                <a:rPr lang="zh-CN" altLang="en-US" b="1" dirty="0"/>
                <a:t>是</a:t>
              </a:r>
              <a:r>
                <a:rPr lang="zh-CN" altLang="en-US" b="1" dirty="0">
                  <a:hlinkClick r:id="rId4" action="ppaction://hlinksldjump"/>
                </a:rPr>
                <a:t>平行四边形</a:t>
              </a:r>
              <a:endParaRPr lang="zh-CN" altLang="en-US" b="1" dirty="0"/>
            </a:p>
          </p:txBody>
        </p:sp>
        <p:grpSp>
          <p:nvGrpSpPr>
            <p:cNvPr id="18451" name="Group 90"/>
            <p:cNvGrpSpPr/>
            <p:nvPr/>
          </p:nvGrpSpPr>
          <p:grpSpPr bwMode="auto">
            <a:xfrm>
              <a:off x="1284" y="3546"/>
              <a:ext cx="482" cy="365"/>
              <a:chOff x="4156" y="3771"/>
              <a:chExt cx="368" cy="287"/>
            </a:xfrm>
          </p:grpSpPr>
          <p:sp>
            <p:nvSpPr>
              <p:cNvPr id="18452" name="Rectangle 91"/>
              <p:cNvSpPr>
                <a:spLocks noChangeArrowheads="1"/>
              </p:cNvSpPr>
              <p:nvPr/>
            </p:nvSpPr>
            <p:spPr bwMode="auto">
              <a:xfrm>
                <a:off x="4184" y="3776"/>
                <a:ext cx="257" cy="1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b="1">
                    <a:solidFill>
                      <a:srgbClr val="0000FF"/>
                    </a:solidFill>
                  </a:rPr>
                  <a:t>∥</a:t>
                </a:r>
                <a:endParaRPr lang="en-US" altLang="zh-CN">
                  <a:solidFill>
                    <a:srgbClr val="0000FF"/>
                  </a:solidFill>
                </a:endParaRPr>
              </a:p>
            </p:txBody>
          </p:sp>
          <p:sp>
            <p:nvSpPr>
              <p:cNvPr id="18453" name="Rectangle 92"/>
              <p:cNvSpPr>
                <a:spLocks noChangeArrowheads="1"/>
              </p:cNvSpPr>
              <p:nvPr/>
            </p:nvSpPr>
            <p:spPr bwMode="auto">
              <a:xfrm>
                <a:off x="4156" y="3771"/>
                <a:ext cx="368" cy="2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sz="3200" dirty="0">
                    <a:solidFill>
                      <a:srgbClr val="0000FF"/>
                    </a:solidFill>
                  </a:rPr>
                  <a:t>﹦</a:t>
                </a:r>
                <a:endParaRPr lang="en-US" altLang="zh-CN" dirty="0">
                  <a:solidFill>
                    <a:srgbClr val="0000FF"/>
                  </a:solidFill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2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2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2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2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02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02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02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11" grpId="0"/>
      <p:bldP spid="102414" grpId="0"/>
      <p:bldP spid="102415" grpId="0"/>
      <p:bldP spid="102416" grpId="0"/>
      <p:bldP spid="102417" grpId="0"/>
      <p:bldP spid="1024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146425" y="609600"/>
            <a:ext cx="3787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CC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endParaRPr kumimoji="1"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19460" name="Text Box 6"/>
          <p:cNvSpPr txBox="1">
            <a:spLocks noChangeArrowheads="1"/>
          </p:cNvSpPr>
          <p:nvPr/>
        </p:nvSpPr>
        <p:spPr bwMode="auto">
          <a:xfrm>
            <a:off x="2057400" y="63246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CC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endParaRPr kumimoji="1"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10258" name="AutoShape 18"/>
          <p:cNvSpPr/>
          <p:nvPr/>
        </p:nvSpPr>
        <p:spPr bwMode="auto">
          <a:xfrm>
            <a:off x="0" y="2035175"/>
            <a:ext cx="600075" cy="3983038"/>
          </a:xfrm>
          <a:prstGeom prst="leftBrace">
            <a:avLst>
              <a:gd name="adj1" fmla="val 55313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547688" y="1709738"/>
            <a:ext cx="25542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 dirty="0">
                <a:solidFill>
                  <a:srgbClr val="0000FF"/>
                </a:solidFill>
              </a:rPr>
              <a:t>从边来判定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2814638" y="1152525"/>
            <a:ext cx="5854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 b="1" dirty="0">
                <a:solidFill>
                  <a:srgbClr val="FF0000"/>
                </a:solidFill>
              </a:rPr>
              <a:t>1</a:t>
            </a:r>
            <a:r>
              <a:rPr lang="zh-CN" altLang="en-US" sz="2000" b="1" dirty="0">
                <a:solidFill>
                  <a:srgbClr val="FF0000"/>
                </a:solidFill>
              </a:rPr>
              <a:t>、两组对边分别平行的四边形是平行四边形</a:t>
            </a:r>
            <a:r>
              <a:rPr lang="en-US" altLang="zh-CN" sz="2000" b="1" dirty="0">
                <a:solidFill>
                  <a:srgbClr val="FF0000"/>
                </a:solidFill>
              </a:rPr>
              <a:t>(</a:t>
            </a:r>
            <a:r>
              <a:rPr lang="zh-CN" altLang="en-US" sz="2000" b="1" dirty="0">
                <a:solidFill>
                  <a:srgbClr val="FF0000"/>
                </a:solidFill>
              </a:rPr>
              <a:t>定义</a:t>
            </a:r>
            <a:r>
              <a:rPr lang="en-US" altLang="zh-CN" sz="2000" b="1" dirty="0">
                <a:solidFill>
                  <a:srgbClr val="FF0000"/>
                </a:solidFill>
              </a:rPr>
              <a:t>)</a:t>
            </a:r>
            <a:r>
              <a:rPr lang="en-US" altLang="zh-CN" b="1" dirty="0">
                <a:solidFill>
                  <a:srgbClr val="FF0000"/>
                </a:solidFill>
              </a:rPr>
              <a:t>    </a:t>
            </a: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2852738" y="1790700"/>
            <a:ext cx="58816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 b="1" dirty="0">
                <a:solidFill>
                  <a:srgbClr val="FF0000"/>
                </a:solidFill>
              </a:rPr>
              <a:t>2</a:t>
            </a:r>
            <a:r>
              <a:rPr lang="zh-CN" altLang="en-US" sz="2000" b="1" dirty="0">
                <a:solidFill>
                  <a:srgbClr val="FF0000"/>
                </a:solidFill>
              </a:rPr>
              <a:t>、两组对边分别相等的四边形是平行四边形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2795588" y="2343150"/>
            <a:ext cx="57102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 b="1" dirty="0">
                <a:solidFill>
                  <a:srgbClr val="FF0000"/>
                </a:solidFill>
              </a:rPr>
              <a:t>3</a:t>
            </a:r>
            <a:r>
              <a:rPr lang="zh-CN" altLang="en-US" sz="2000" b="1" dirty="0">
                <a:solidFill>
                  <a:srgbClr val="FF0000"/>
                </a:solidFill>
              </a:rPr>
              <a:t>、一组对边平行且相等的四边形是平行四边形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611188" y="3686175"/>
            <a:ext cx="22240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 dirty="0">
                <a:solidFill>
                  <a:srgbClr val="0000FF"/>
                </a:solidFill>
              </a:rPr>
              <a:t>从角来判定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2725738" y="3744913"/>
            <a:ext cx="48275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000" b="1" dirty="0">
                <a:solidFill>
                  <a:srgbClr val="FF0000"/>
                </a:solidFill>
              </a:rPr>
              <a:t>两组对角分别相等的四边形是平行四边形</a:t>
            </a: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515938" y="5551488"/>
            <a:ext cx="31162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solidFill>
                  <a:srgbClr val="0000FF"/>
                </a:solidFill>
              </a:rPr>
              <a:t>从对角线来判定</a:t>
            </a:r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2928938" y="5611813"/>
            <a:ext cx="5207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000" b="1" dirty="0">
                <a:solidFill>
                  <a:srgbClr val="FF0000"/>
                </a:solidFill>
              </a:rPr>
              <a:t>两条对角线互相平分的四边形是平行四边形</a:t>
            </a:r>
          </a:p>
        </p:txBody>
      </p:sp>
      <p:sp>
        <p:nvSpPr>
          <p:cNvPr id="10268" name="AutoShape 28"/>
          <p:cNvSpPr/>
          <p:nvPr/>
        </p:nvSpPr>
        <p:spPr bwMode="auto">
          <a:xfrm>
            <a:off x="2501900" y="1470025"/>
            <a:ext cx="254000" cy="1320800"/>
          </a:xfrm>
          <a:prstGeom prst="leftBrace">
            <a:avLst>
              <a:gd name="adj1" fmla="val 43333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71" name="AutoShape 31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8975" y="6096000"/>
            <a:ext cx="503238" cy="390525"/>
          </a:xfrm>
          <a:prstGeom prst="actionButtonEnd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72" name="Text Box 32"/>
          <p:cNvSpPr txBox="1">
            <a:spLocks noChangeArrowheads="1"/>
          </p:cNvSpPr>
          <p:nvPr/>
        </p:nvSpPr>
        <p:spPr bwMode="auto">
          <a:xfrm>
            <a:off x="206375" y="500063"/>
            <a:ext cx="22875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b="1" dirty="0">
                <a:solidFill>
                  <a:srgbClr val="FF0000"/>
                </a:solidFill>
              </a:rPr>
              <a:t>四、理一理</a:t>
            </a:r>
          </a:p>
        </p:txBody>
      </p:sp>
      <p:sp>
        <p:nvSpPr>
          <p:cNvPr id="19473" name="Text Box 33"/>
          <p:cNvSpPr txBox="1">
            <a:spLocks noChangeArrowheads="1"/>
          </p:cNvSpPr>
          <p:nvPr/>
        </p:nvSpPr>
        <p:spPr bwMode="auto">
          <a:xfrm>
            <a:off x="2935288" y="546100"/>
            <a:ext cx="55753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00FF00"/>
                </a:solidFill>
              </a:rPr>
              <a:t>平行四边形的判定方法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8" grpId="0" animBg="1"/>
      <p:bldP spid="10259" grpId="0"/>
      <p:bldP spid="10261" grpId="0"/>
      <p:bldP spid="10263" grpId="0"/>
      <p:bldP spid="10264" grpId="0"/>
      <p:bldP spid="10265" grpId="0"/>
      <p:bldP spid="10266" grpId="0"/>
      <p:bldP spid="10267" grpId="0"/>
      <p:bldP spid="1026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Text Box 3"/>
          <p:cNvSpPr txBox="1">
            <a:spLocks noChangeArrowheads="1"/>
          </p:cNvSpPr>
          <p:nvPr/>
        </p:nvSpPr>
        <p:spPr bwMode="auto">
          <a:xfrm>
            <a:off x="396251" y="2115762"/>
            <a:ext cx="824865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dirty="0" smtClean="0">
                <a:latin typeface="方正流行体简体" pitchFamily="65" charset="-122"/>
                <a:ea typeface="方正流行体简体" pitchFamily="65" charset="-122"/>
              </a:rPr>
              <a:t>1</a:t>
            </a:r>
            <a:r>
              <a:rPr lang="zh-CN" altLang="en-US" sz="2800" b="1" dirty="0">
                <a:latin typeface="方正流行体简体" pitchFamily="65" charset="-122"/>
                <a:ea typeface="方正流行体简体" pitchFamily="65" charset="-122"/>
              </a:rPr>
              <a:t>、请你向同学们展示一下你的作品</a:t>
            </a:r>
            <a:r>
              <a:rPr lang="en-US" altLang="zh-CN" sz="2800" b="1" dirty="0" smtClean="0">
                <a:latin typeface="方正流行体简体" pitchFamily="65" charset="-122"/>
                <a:ea typeface="方正流行体简体" pitchFamily="65" charset="-122"/>
              </a:rPr>
              <a:t>---</a:t>
            </a:r>
            <a:r>
              <a:rPr lang="zh-CN" altLang="en-US" sz="2800" b="1" dirty="0" smtClean="0">
                <a:latin typeface="方正流行体简体" pitchFamily="65" charset="-122"/>
                <a:ea typeface="方正流行体简体" pitchFamily="65" charset="-122"/>
              </a:rPr>
              <a:t>平</a:t>
            </a:r>
            <a:r>
              <a:rPr lang="zh-CN" altLang="en-US" sz="2800" b="1" dirty="0">
                <a:latin typeface="方正流行体简体" pitchFamily="65" charset="-122"/>
                <a:ea typeface="方正流行体简体" pitchFamily="65" charset="-122"/>
              </a:rPr>
              <a:t>行四边形</a:t>
            </a:r>
            <a:r>
              <a:rPr lang="en-US" altLang="zh-CN" sz="2800" b="1" dirty="0">
                <a:latin typeface="方正流行体简体" pitchFamily="65" charset="-122"/>
                <a:ea typeface="方正流行体简体" pitchFamily="65" charset="-122"/>
              </a:rPr>
              <a:t>,</a:t>
            </a:r>
            <a:r>
              <a:rPr lang="zh-CN" altLang="en-US" sz="2800" b="1" dirty="0">
                <a:latin typeface="方正流行体简体" pitchFamily="65" charset="-122"/>
                <a:ea typeface="方正流行体简体" pitchFamily="65" charset="-122"/>
              </a:rPr>
              <a:t>同时也向同学简要介绍一下你制作的过程</a:t>
            </a:r>
            <a:r>
              <a:rPr lang="en-US" altLang="zh-CN" sz="2800" b="1" dirty="0">
                <a:latin typeface="方正流行体简体" pitchFamily="65" charset="-122"/>
                <a:ea typeface="方正流行体简体" pitchFamily="65" charset="-122"/>
              </a:rPr>
              <a:t>,</a:t>
            </a:r>
            <a:r>
              <a:rPr lang="zh-CN" altLang="en-US" sz="2800" b="1" dirty="0">
                <a:latin typeface="方正流行体简体" pitchFamily="65" charset="-122"/>
                <a:ea typeface="方正流行体简体" pitchFamily="65" charset="-122"/>
              </a:rPr>
              <a:t>为什么你能确定你制作的四边形一定是平行四边形</a:t>
            </a:r>
            <a:r>
              <a:rPr lang="en-US" altLang="zh-CN" sz="2800" b="1" dirty="0">
                <a:latin typeface="方正流行体简体" pitchFamily="65" charset="-122"/>
                <a:ea typeface="方正流行体简体" pitchFamily="65" charset="-122"/>
              </a:rPr>
              <a:t>?</a:t>
            </a:r>
            <a:r>
              <a:rPr lang="zh-CN" altLang="en-US" sz="2800" b="1" dirty="0">
                <a:latin typeface="方正流行体简体" pitchFamily="65" charset="-122"/>
                <a:ea typeface="方正流行体简体" pitchFamily="65" charset="-122"/>
              </a:rPr>
              <a:t>理由是什么？</a:t>
            </a:r>
          </a:p>
        </p:txBody>
      </p:sp>
      <p:sp>
        <p:nvSpPr>
          <p:cNvPr id="20483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05738" y="6300788"/>
            <a:ext cx="574675" cy="341312"/>
          </a:xfrm>
          <a:prstGeom prst="actionButtonBeginning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484" name="Rectangle 22"/>
          <p:cNvSpPr>
            <a:spLocks noChangeArrowheads="1"/>
          </p:cNvSpPr>
          <p:nvPr/>
        </p:nvSpPr>
        <p:spPr bwMode="auto">
          <a:xfrm>
            <a:off x="593725" y="822290"/>
            <a:ext cx="24780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</a:rPr>
              <a:t>五、试一试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7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223838" y="1149350"/>
            <a:ext cx="86534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3600" b="1">
                <a:solidFill>
                  <a:srgbClr val="0000FF"/>
                </a:solidFill>
                <a:latin typeface="宋体" panose="02010600030101010101" pitchFamily="2" charset="-122"/>
              </a:rPr>
              <a:t>、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请你识别下列四边形哪些是平行四边形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?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为什么？</a:t>
            </a:r>
          </a:p>
        </p:txBody>
      </p:sp>
      <p:grpSp>
        <p:nvGrpSpPr>
          <p:cNvPr id="21507" name="Group 4"/>
          <p:cNvGrpSpPr/>
          <p:nvPr/>
        </p:nvGrpSpPr>
        <p:grpSpPr bwMode="auto">
          <a:xfrm>
            <a:off x="422275" y="4370388"/>
            <a:ext cx="3095625" cy="1584325"/>
            <a:chOff x="612" y="1298"/>
            <a:chExt cx="1950" cy="998"/>
          </a:xfrm>
        </p:grpSpPr>
        <p:sp>
          <p:nvSpPr>
            <p:cNvPr id="21544" name="AutoShape 5"/>
            <p:cNvSpPr>
              <a:spLocks noChangeArrowheads="1"/>
            </p:cNvSpPr>
            <p:nvPr/>
          </p:nvSpPr>
          <p:spPr bwMode="auto">
            <a:xfrm>
              <a:off x="748" y="1525"/>
              <a:ext cx="1587" cy="544"/>
            </a:xfrm>
            <a:prstGeom prst="parallelogram">
              <a:avLst>
                <a:gd name="adj" fmla="val 72932"/>
              </a:avLst>
            </a:prstGeom>
            <a:solidFill>
              <a:schemeClr val="accent1">
                <a:alpha val="0"/>
              </a:schemeClr>
            </a:solidFill>
            <a:ln w="38100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545" name="Text Box 6"/>
            <p:cNvSpPr txBox="1">
              <a:spLocks noChangeArrowheads="1"/>
            </p:cNvSpPr>
            <p:nvPr/>
          </p:nvSpPr>
          <p:spPr bwMode="auto">
            <a:xfrm>
              <a:off x="962" y="1320"/>
              <a:ext cx="2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000" b="1"/>
                <a:t>A</a:t>
              </a:r>
            </a:p>
          </p:txBody>
        </p:sp>
        <p:sp>
          <p:nvSpPr>
            <p:cNvPr id="21546" name="Text Box 7"/>
            <p:cNvSpPr txBox="1">
              <a:spLocks noChangeArrowheads="1"/>
            </p:cNvSpPr>
            <p:nvPr/>
          </p:nvSpPr>
          <p:spPr bwMode="auto">
            <a:xfrm>
              <a:off x="2330" y="1298"/>
              <a:ext cx="2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000" b="1"/>
                <a:t>D</a:t>
              </a:r>
            </a:p>
          </p:txBody>
        </p:sp>
        <p:sp>
          <p:nvSpPr>
            <p:cNvPr id="21547" name="Text Box 8"/>
            <p:cNvSpPr txBox="1">
              <a:spLocks noChangeArrowheads="1"/>
            </p:cNvSpPr>
            <p:nvPr/>
          </p:nvSpPr>
          <p:spPr bwMode="auto">
            <a:xfrm>
              <a:off x="1973" y="2024"/>
              <a:ext cx="2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000" b="1"/>
                <a:t>C</a:t>
              </a:r>
            </a:p>
          </p:txBody>
        </p:sp>
        <p:sp>
          <p:nvSpPr>
            <p:cNvPr id="21548" name="Text Box 9"/>
            <p:cNvSpPr txBox="1">
              <a:spLocks noChangeArrowheads="1"/>
            </p:cNvSpPr>
            <p:nvPr/>
          </p:nvSpPr>
          <p:spPr bwMode="auto">
            <a:xfrm>
              <a:off x="612" y="2046"/>
              <a:ext cx="2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000" b="1"/>
                <a:t>B</a:t>
              </a:r>
            </a:p>
          </p:txBody>
        </p:sp>
        <p:sp>
          <p:nvSpPr>
            <p:cNvPr id="21549" name="Text Box 10"/>
            <p:cNvSpPr txBox="1">
              <a:spLocks noChangeArrowheads="1"/>
            </p:cNvSpPr>
            <p:nvPr/>
          </p:nvSpPr>
          <p:spPr bwMode="auto">
            <a:xfrm>
              <a:off x="1064" y="1488"/>
              <a:ext cx="77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800" b="1">
                  <a:solidFill>
                    <a:srgbClr val="FF0000"/>
                  </a:solidFill>
                </a:rPr>
                <a:t>110°</a:t>
              </a:r>
            </a:p>
          </p:txBody>
        </p:sp>
        <p:sp>
          <p:nvSpPr>
            <p:cNvPr id="21550" name="Text Box 11"/>
            <p:cNvSpPr txBox="1">
              <a:spLocks noChangeArrowheads="1"/>
            </p:cNvSpPr>
            <p:nvPr/>
          </p:nvSpPr>
          <p:spPr bwMode="auto">
            <a:xfrm>
              <a:off x="812" y="1869"/>
              <a:ext cx="66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800" b="1">
                  <a:solidFill>
                    <a:srgbClr val="FF0000"/>
                  </a:solidFill>
                </a:rPr>
                <a:t>70°</a:t>
              </a:r>
            </a:p>
          </p:txBody>
        </p:sp>
        <p:sp>
          <p:nvSpPr>
            <p:cNvPr id="21551" name="Text Box 12"/>
            <p:cNvSpPr txBox="1">
              <a:spLocks noChangeArrowheads="1"/>
            </p:cNvSpPr>
            <p:nvPr/>
          </p:nvSpPr>
          <p:spPr bwMode="auto">
            <a:xfrm>
              <a:off x="1654" y="1869"/>
              <a:ext cx="72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800" b="1">
                  <a:solidFill>
                    <a:srgbClr val="FF0000"/>
                  </a:solidFill>
                </a:rPr>
                <a:t>110°</a:t>
              </a:r>
            </a:p>
          </p:txBody>
        </p:sp>
      </p:grpSp>
      <p:sp>
        <p:nvSpPr>
          <p:cNvPr id="21508" name="Text Box 13"/>
          <p:cNvSpPr txBox="1">
            <a:spLocks noChangeArrowheads="1"/>
          </p:cNvSpPr>
          <p:nvPr/>
        </p:nvSpPr>
        <p:spPr bwMode="auto">
          <a:xfrm>
            <a:off x="1717675" y="39370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800" b="1">
                <a:solidFill>
                  <a:srgbClr val="0000CC"/>
                </a:solidFill>
              </a:rPr>
              <a:t>⑴</a:t>
            </a:r>
          </a:p>
        </p:txBody>
      </p:sp>
      <p:sp>
        <p:nvSpPr>
          <p:cNvPr id="21509" name="Text Box 14"/>
          <p:cNvSpPr txBox="1">
            <a:spLocks noChangeArrowheads="1"/>
          </p:cNvSpPr>
          <p:nvPr/>
        </p:nvSpPr>
        <p:spPr bwMode="auto">
          <a:xfrm>
            <a:off x="7011988" y="5648325"/>
            <a:ext cx="412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800" b="1">
                <a:solidFill>
                  <a:srgbClr val="0000CC"/>
                </a:solidFill>
              </a:rPr>
              <a:t>⑷</a:t>
            </a:r>
          </a:p>
          <a:p>
            <a:endParaRPr lang="en-US" altLang="zh-CN" sz="1800" b="1"/>
          </a:p>
        </p:txBody>
      </p:sp>
      <p:sp>
        <p:nvSpPr>
          <p:cNvPr id="21510" name="Text Box 15"/>
          <p:cNvSpPr txBox="1">
            <a:spLocks noChangeArrowheads="1"/>
          </p:cNvSpPr>
          <p:nvPr/>
        </p:nvSpPr>
        <p:spPr bwMode="auto">
          <a:xfrm>
            <a:off x="1503363" y="5942013"/>
            <a:ext cx="41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800" b="1">
                <a:solidFill>
                  <a:srgbClr val="0000CC"/>
                </a:solidFill>
              </a:rPr>
              <a:t>⑶</a:t>
            </a:r>
          </a:p>
        </p:txBody>
      </p:sp>
      <p:sp>
        <p:nvSpPr>
          <p:cNvPr id="21511" name="AutoShape 16"/>
          <p:cNvSpPr>
            <a:spLocks noChangeArrowheads="1"/>
          </p:cNvSpPr>
          <p:nvPr/>
        </p:nvSpPr>
        <p:spPr bwMode="auto">
          <a:xfrm>
            <a:off x="5676900" y="2692400"/>
            <a:ext cx="2665413" cy="912813"/>
          </a:xfrm>
          <a:prstGeom prst="parallelogram">
            <a:avLst>
              <a:gd name="adj" fmla="val 87830"/>
            </a:avLst>
          </a:prstGeom>
          <a:solidFill>
            <a:schemeClr val="accent1">
              <a:alpha val="0"/>
            </a:schemeClr>
          </a:solidFill>
          <a:ln w="38100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12" name="Text Box 17"/>
          <p:cNvSpPr txBox="1">
            <a:spLocks noChangeArrowheads="1"/>
          </p:cNvSpPr>
          <p:nvPr/>
        </p:nvSpPr>
        <p:spPr bwMode="auto">
          <a:xfrm>
            <a:off x="5245100" y="3543300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 b="1"/>
              <a:t>A</a:t>
            </a:r>
          </a:p>
        </p:txBody>
      </p:sp>
      <p:sp>
        <p:nvSpPr>
          <p:cNvPr id="21513" name="Text Box 18"/>
          <p:cNvSpPr txBox="1">
            <a:spLocks noChangeArrowheads="1"/>
          </p:cNvSpPr>
          <p:nvPr/>
        </p:nvSpPr>
        <p:spPr bwMode="auto">
          <a:xfrm>
            <a:off x="6210300" y="2382838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 b="1"/>
              <a:t>B</a:t>
            </a:r>
          </a:p>
        </p:txBody>
      </p:sp>
      <p:sp>
        <p:nvSpPr>
          <p:cNvPr id="21514" name="Text Box 19"/>
          <p:cNvSpPr txBox="1">
            <a:spLocks noChangeArrowheads="1"/>
          </p:cNvSpPr>
          <p:nvPr/>
        </p:nvSpPr>
        <p:spPr bwMode="auto">
          <a:xfrm>
            <a:off x="8159750" y="2366963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 b="1"/>
              <a:t>C</a:t>
            </a:r>
          </a:p>
        </p:txBody>
      </p:sp>
      <p:sp>
        <p:nvSpPr>
          <p:cNvPr id="21515" name="Text Box 20"/>
          <p:cNvSpPr txBox="1">
            <a:spLocks noChangeArrowheads="1"/>
          </p:cNvSpPr>
          <p:nvPr/>
        </p:nvSpPr>
        <p:spPr bwMode="auto">
          <a:xfrm>
            <a:off x="7466013" y="3560763"/>
            <a:ext cx="444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 b="1"/>
              <a:t>D</a:t>
            </a:r>
          </a:p>
        </p:txBody>
      </p:sp>
      <p:sp>
        <p:nvSpPr>
          <p:cNvPr id="21516" name="Text Box 21"/>
          <p:cNvSpPr txBox="1">
            <a:spLocks noChangeArrowheads="1"/>
          </p:cNvSpPr>
          <p:nvPr/>
        </p:nvSpPr>
        <p:spPr bwMode="auto">
          <a:xfrm>
            <a:off x="6365875" y="2709863"/>
            <a:ext cx="9921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800" b="1">
                <a:solidFill>
                  <a:srgbClr val="FF0000"/>
                </a:solidFill>
              </a:rPr>
              <a:t>120°</a:t>
            </a:r>
          </a:p>
        </p:txBody>
      </p:sp>
      <p:sp>
        <p:nvSpPr>
          <p:cNvPr id="21517" name="Text Box 22"/>
          <p:cNvSpPr txBox="1">
            <a:spLocks noChangeArrowheads="1"/>
          </p:cNvSpPr>
          <p:nvPr/>
        </p:nvSpPr>
        <p:spPr bwMode="auto">
          <a:xfrm>
            <a:off x="7523163" y="2808288"/>
            <a:ext cx="971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800" b="1">
                <a:solidFill>
                  <a:srgbClr val="FF0000"/>
                </a:solidFill>
              </a:rPr>
              <a:t>60°</a:t>
            </a:r>
          </a:p>
        </p:txBody>
      </p:sp>
      <p:sp>
        <p:nvSpPr>
          <p:cNvPr id="21518" name="Text Box 23"/>
          <p:cNvSpPr txBox="1">
            <a:spLocks noChangeArrowheads="1"/>
          </p:cNvSpPr>
          <p:nvPr/>
        </p:nvSpPr>
        <p:spPr bwMode="auto">
          <a:xfrm>
            <a:off x="5427663" y="2870200"/>
            <a:ext cx="1123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800" b="1">
                <a:solidFill>
                  <a:srgbClr val="FF0000"/>
                </a:solidFill>
              </a:rPr>
              <a:t>5㎝</a:t>
            </a:r>
          </a:p>
        </p:txBody>
      </p:sp>
      <p:sp>
        <p:nvSpPr>
          <p:cNvPr id="21519" name="Text Box 24"/>
          <p:cNvSpPr txBox="1">
            <a:spLocks noChangeArrowheads="1"/>
          </p:cNvSpPr>
          <p:nvPr/>
        </p:nvSpPr>
        <p:spPr bwMode="auto">
          <a:xfrm>
            <a:off x="7707313" y="3243263"/>
            <a:ext cx="11382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800" b="1">
                <a:solidFill>
                  <a:srgbClr val="FF0000"/>
                </a:solidFill>
              </a:rPr>
              <a:t>5㎝</a:t>
            </a:r>
          </a:p>
        </p:txBody>
      </p:sp>
      <p:grpSp>
        <p:nvGrpSpPr>
          <p:cNvPr id="21520" name="Group 25"/>
          <p:cNvGrpSpPr/>
          <p:nvPr/>
        </p:nvGrpSpPr>
        <p:grpSpPr bwMode="auto">
          <a:xfrm>
            <a:off x="641350" y="2260600"/>
            <a:ext cx="3303588" cy="1833563"/>
            <a:chOff x="476" y="2498"/>
            <a:chExt cx="2081" cy="1155"/>
          </a:xfrm>
        </p:grpSpPr>
        <p:sp>
          <p:nvSpPr>
            <p:cNvPr id="21532" name="AutoShape 26"/>
            <p:cNvSpPr>
              <a:spLocks noChangeArrowheads="1"/>
            </p:cNvSpPr>
            <p:nvPr/>
          </p:nvSpPr>
          <p:spPr bwMode="auto">
            <a:xfrm>
              <a:off x="633" y="2719"/>
              <a:ext cx="1696" cy="662"/>
            </a:xfrm>
            <a:prstGeom prst="parallelogram">
              <a:avLst>
                <a:gd name="adj" fmla="val 64048"/>
              </a:avLst>
            </a:prstGeom>
            <a:noFill/>
            <a:ln w="38100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533" name="Text Box 27"/>
            <p:cNvSpPr txBox="1">
              <a:spLocks noChangeArrowheads="1"/>
            </p:cNvSpPr>
            <p:nvPr/>
          </p:nvSpPr>
          <p:spPr bwMode="auto">
            <a:xfrm>
              <a:off x="867" y="2498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 b="1"/>
                <a:t>A</a:t>
              </a:r>
            </a:p>
          </p:txBody>
        </p:sp>
        <p:sp>
          <p:nvSpPr>
            <p:cNvPr id="21534" name="Text Box 28"/>
            <p:cNvSpPr txBox="1">
              <a:spLocks noChangeArrowheads="1"/>
            </p:cNvSpPr>
            <p:nvPr/>
          </p:nvSpPr>
          <p:spPr bwMode="auto">
            <a:xfrm>
              <a:off x="476" y="3365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 b="1"/>
                <a:t>B</a:t>
              </a:r>
            </a:p>
          </p:txBody>
        </p:sp>
        <p:sp>
          <p:nvSpPr>
            <p:cNvPr id="21535" name="Text Box 29"/>
            <p:cNvSpPr txBox="1">
              <a:spLocks noChangeArrowheads="1"/>
            </p:cNvSpPr>
            <p:nvPr/>
          </p:nvSpPr>
          <p:spPr bwMode="auto">
            <a:xfrm>
              <a:off x="1851" y="3339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 b="1"/>
                <a:t>C</a:t>
              </a:r>
            </a:p>
          </p:txBody>
        </p:sp>
        <p:sp>
          <p:nvSpPr>
            <p:cNvPr id="21536" name="Text Box 30"/>
            <p:cNvSpPr txBox="1">
              <a:spLocks noChangeArrowheads="1"/>
            </p:cNvSpPr>
            <p:nvPr/>
          </p:nvSpPr>
          <p:spPr bwMode="auto">
            <a:xfrm>
              <a:off x="2302" y="2524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 b="1"/>
                <a:t>D</a:t>
              </a:r>
            </a:p>
          </p:txBody>
        </p:sp>
        <p:sp>
          <p:nvSpPr>
            <p:cNvPr id="21537" name="Line 31"/>
            <p:cNvSpPr>
              <a:spLocks noChangeShapeType="1"/>
            </p:cNvSpPr>
            <p:nvPr/>
          </p:nvSpPr>
          <p:spPr bwMode="auto">
            <a:xfrm flipV="1">
              <a:off x="633" y="2719"/>
              <a:ext cx="1696" cy="6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38" name="Line 32"/>
            <p:cNvSpPr>
              <a:spLocks noChangeShapeType="1"/>
            </p:cNvSpPr>
            <p:nvPr/>
          </p:nvSpPr>
          <p:spPr bwMode="auto">
            <a:xfrm flipH="1" flipV="1">
              <a:off x="1051" y="2711"/>
              <a:ext cx="843" cy="67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39" name="Text Box 33"/>
            <p:cNvSpPr txBox="1">
              <a:spLocks noChangeArrowheads="1"/>
            </p:cNvSpPr>
            <p:nvPr/>
          </p:nvSpPr>
          <p:spPr bwMode="auto">
            <a:xfrm>
              <a:off x="1565" y="2931"/>
              <a:ext cx="26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 b="1"/>
                <a:t>O</a:t>
              </a:r>
            </a:p>
          </p:txBody>
        </p:sp>
        <p:sp>
          <p:nvSpPr>
            <p:cNvPr id="21540" name="Text Box 34"/>
            <p:cNvSpPr txBox="1">
              <a:spLocks noChangeArrowheads="1"/>
            </p:cNvSpPr>
            <p:nvPr/>
          </p:nvSpPr>
          <p:spPr bwMode="auto">
            <a:xfrm rot="-1141669">
              <a:off x="1058" y="3081"/>
              <a:ext cx="45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800" b="1">
                  <a:solidFill>
                    <a:srgbClr val="FF0000"/>
                  </a:solidFill>
                </a:rPr>
                <a:t>5㎝</a:t>
              </a:r>
            </a:p>
          </p:txBody>
        </p:sp>
        <p:sp>
          <p:nvSpPr>
            <p:cNvPr id="21541" name="Text Box 35"/>
            <p:cNvSpPr txBox="1">
              <a:spLocks noChangeArrowheads="1"/>
            </p:cNvSpPr>
            <p:nvPr/>
          </p:nvSpPr>
          <p:spPr bwMode="auto">
            <a:xfrm rot="-1076462">
              <a:off x="1642" y="2668"/>
              <a:ext cx="55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800" b="1">
                  <a:solidFill>
                    <a:srgbClr val="FF0000"/>
                  </a:solidFill>
                </a:rPr>
                <a:t>5㎝</a:t>
              </a:r>
            </a:p>
          </p:txBody>
        </p:sp>
        <p:sp>
          <p:nvSpPr>
            <p:cNvPr id="21542" name="Text Box 36"/>
            <p:cNvSpPr txBox="1">
              <a:spLocks noChangeArrowheads="1"/>
            </p:cNvSpPr>
            <p:nvPr/>
          </p:nvSpPr>
          <p:spPr bwMode="auto">
            <a:xfrm rot="1839061">
              <a:off x="1195" y="2756"/>
              <a:ext cx="45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800" b="1">
                  <a:solidFill>
                    <a:srgbClr val="FF0000"/>
                  </a:solidFill>
                </a:rPr>
                <a:t>4㎝</a:t>
              </a:r>
            </a:p>
          </p:txBody>
        </p:sp>
        <p:sp>
          <p:nvSpPr>
            <p:cNvPr id="21543" name="Text Box 37"/>
            <p:cNvSpPr txBox="1">
              <a:spLocks noChangeArrowheads="1"/>
            </p:cNvSpPr>
            <p:nvPr/>
          </p:nvSpPr>
          <p:spPr bwMode="auto">
            <a:xfrm rot="1546044">
              <a:off x="1428" y="3127"/>
              <a:ext cx="44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800" b="1">
                  <a:solidFill>
                    <a:srgbClr val="FF0000"/>
                  </a:solidFill>
                </a:rPr>
                <a:t>4㎝</a:t>
              </a:r>
            </a:p>
          </p:txBody>
        </p:sp>
      </p:grpSp>
      <p:sp>
        <p:nvSpPr>
          <p:cNvPr id="21521" name="Text Box 38"/>
          <p:cNvSpPr txBox="1">
            <a:spLocks noChangeArrowheads="1"/>
          </p:cNvSpPr>
          <p:nvPr/>
        </p:nvSpPr>
        <p:spPr bwMode="auto">
          <a:xfrm>
            <a:off x="6159500" y="5413375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 b="1"/>
              <a:t>B</a:t>
            </a:r>
          </a:p>
        </p:txBody>
      </p:sp>
      <p:sp>
        <p:nvSpPr>
          <p:cNvPr id="21522" name="Text Box 39"/>
          <p:cNvSpPr txBox="1">
            <a:spLocks noChangeArrowheads="1"/>
          </p:cNvSpPr>
          <p:nvPr/>
        </p:nvSpPr>
        <p:spPr bwMode="auto">
          <a:xfrm>
            <a:off x="5584825" y="4148138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 b="1"/>
              <a:t>A</a:t>
            </a:r>
          </a:p>
        </p:txBody>
      </p:sp>
      <p:sp>
        <p:nvSpPr>
          <p:cNvPr id="21523" name="Text Box 40"/>
          <p:cNvSpPr txBox="1">
            <a:spLocks noChangeArrowheads="1"/>
          </p:cNvSpPr>
          <p:nvPr/>
        </p:nvSpPr>
        <p:spPr bwMode="auto">
          <a:xfrm>
            <a:off x="7878763" y="4151313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 b="1"/>
              <a:t>D</a:t>
            </a:r>
          </a:p>
        </p:txBody>
      </p:sp>
      <p:sp>
        <p:nvSpPr>
          <p:cNvPr id="21524" name="Text Box 41"/>
          <p:cNvSpPr txBox="1">
            <a:spLocks noChangeArrowheads="1"/>
          </p:cNvSpPr>
          <p:nvPr/>
        </p:nvSpPr>
        <p:spPr bwMode="auto">
          <a:xfrm>
            <a:off x="8318500" y="5413375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 b="1"/>
              <a:t>C</a:t>
            </a:r>
          </a:p>
        </p:txBody>
      </p:sp>
      <p:sp>
        <p:nvSpPr>
          <p:cNvPr id="21525" name="Text Box 42"/>
          <p:cNvSpPr txBox="1">
            <a:spLocks noChangeArrowheads="1"/>
          </p:cNvSpPr>
          <p:nvPr/>
        </p:nvSpPr>
        <p:spPr bwMode="auto">
          <a:xfrm>
            <a:off x="5613400" y="4764088"/>
            <a:ext cx="102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800" b="1">
                <a:solidFill>
                  <a:srgbClr val="FF0000"/>
                </a:solidFill>
              </a:rPr>
              <a:t>4.8㎝</a:t>
            </a:r>
          </a:p>
        </p:txBody>
      </p:sp>
      <p:sp>
        <p:nvSpPr>
          <p:cNvPr id="21526" name="Text Box 43"/>
          <p:cNvSpPr txBox="1">
            <a:spLocks noChangeArrowheads="1"/>
          </p:cNvSpPr>
          <p:nvPr/>
        </p:nvSpPr>
        <p:spPr bwMode="auto">
          <a:xfrm>
            <a:off x="8085138" y="4476750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800" b="1">
                <a:solidFill>
                  <a:srgbClr val="FF0000"/>
                </a:solidFill>
              </a:rPr>
              <a:t>4.8㎝</a:t>
            </a:r>
          </a:p>
        </p:txBody>
      </p:sp>
      <p:sp>
        <p:nvSpPr>
          <p:cNvPr id="21527" name="Text Box 44"/>
          <p:cNvSpPr txBox="1">
            <a:spLocks noChangeArrowheads="1"/>
          </p:cNvSpPr>
          <p:nvPr/>
        </p:nvSpPr>
        <p:spPr bwMode="auto">
          <a:xfrm>
            <a:off x="6772275" y="355917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800" b="1">
                <a:solidFill>
                  <a:srgbClr val="0000CC"/>
                </a:solidFill>
              </a:rPr>
              <a:t>⑵</a:t>
            </a:r>
          </a:p>
        </p:txBody>
      </p:sp>
      <p:sp>
        <p:nvSpPr>
          <p:cNvPr id="21528" name="AutoShape 45"/>
          <p:cNvSpPr>
            <a:spLocks noChangeArrowheads="1"/>
          </p:cNvSpPr>
          <p:nvPr/>
        </p:nvSpPr>
        <p:spPr bwMode="auto">
          <a:xfrm flipH="1">
            <a:off x="5943600" y="4405313"/>
            <a:ext cx="2519363" cy="1008062"/>
          </a:xfrm>
          <a:prstGeom prst="parallelogram">
            <a:avLst>
              <a:gd name="adj" fmla="val 62480"/>
            </a:avLst>
          </a:prstGeom>
          <a:noFill/>
          <a:ln w="38100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29" name="Text Box 46"/>
          <p:cNvSpPr txBox="1">
            <a:spLocks noChangeArrowheads="1"/>
          </p:cNvSpPr>
          <p:nvPr/>
        </p:nvSpPr>
        <p:spPr bwMode="auto">
          <a:xfrm>
            <a:off x="6664325" y="4044950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800" b="1">
                <a:solidFill>
                  <a:srgbClr val="FF0000"/>
                </a:solidFill>
              </a:rPr>
              <a:t>7.6㎝</a:t>
            </a:r>
          </a:p>
        </p:txBody>
      </p:sp>
      <p:sp>
        <p:nvSpPr>
          <p:cNvPr id="21530" name="Text Box 47"/>
          <p:cNvSpPr txBox="1">
            <a:spLocks noChangeArrowheads="1"/>
          </p:cNvSpPr>
          <p:nvPr/>
        </p:nvSpPr>
        <p:spPr bwMode="auto">
          <a:xfrm>
            <a:off x="7394575" y="5572125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800" b="1">
                <a:solidFill>
                  <a:srgbClr val="FF0000"/>
                </a:solidFill>
              </a:rPr>
              <a:t>7.6㎝</a:t>
            </a:r>
          </a:p>
        </p:txBody>
      </p:sp>
      <p:sp>
        <p:nvSpPr>
          <p:cNvPr id="21531" name="Rectangle 53"/>
          <p:cNvSpPr>
            <a:spLocks noChangeArrowheads="1"/>
          </p:cNvSpPr>
          <p:nvPr/>
        </p:nvSpPr>
        <p:spPr bwMode="auto">
          <a:xfrm>
            <a:off x="593725" y="474663"/>
            <a:ext cx="24780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b="1">
                <a:solidFill>
                  <a:srgbClr val="FF0000"/>
                </a:solidFill>
              </a:rPr>
              <a:t>五、试一试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249238" y="747713"/>
            <a:ext cx="8208962" cy="487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342900" indent="-342900">
              <a:spcBef>
                <a:spcPct val="50000"/>
              </a:spcBef>
            </a:pPr>
            <a:r>
              <a:rPr lang="en-US" altLang="zh-CN" sz="3600">
                <a:solidFill>
                  <a:srgbClr val="0000CA"/>
                </a:solidFill>
              </a:rPr>
              <a:t>      </a:t>
            </a:r>
            <a:r>
              <a:rPr lang="en-US" altLang="zh-CN">
                <a:solidFill>
                  <a:srgbClr val="0000CA"/>
                </a:solidFill>
              </a:rPr>
              <a:t>3</a:t>
            </a:r>
            <a:r>
              <a:rPr lang="zh-CN" altLang="en-US">
                <a:solidFill>
                  <a:srgbClr val="0000CA"/>
                </a:solidFill>
              </a:rPr>
              <a:t>、在下列条件中</a:t>
            </a:r>
            <a:r>
              <a:rPr lang="en-US" altLang="zh-CN">
                <a:solidFill>
                  <a:srgbClr val="0000CA"/>
                </a:solidFill>
              </a:rPr>
              <a:t>,</a:t>
            </a:r>
            <a:r>
              <a:rPr lang="zh-CN" altLang="en-US">
                <a:solidFill>
                  <a:srgbClr val="0000CA"/>
                </a:solidFill>
              </a:rPr>
              <a:t>不能判定四边形是平行四边形的是</a:t>
            </a:r>
            <a:r>
              <a:rPr lang="en-US" altLang="zh-CN">
                <a:solidFill>
                  <a:srgbClr val="0000CA"/>
                </a:solidFill>
              </a:rPr>
              <a:t>(        )</a:t>
            </a:r>
          </a:p>
          <a:p>
            <a:pPr marL="342900" indent="-342900">
              <a:spcBef>
                <a:spcPct val="50000"/>
              </a:spcBef>
              <a:buFontTx/>
              <a:buAutoNum type="alphaUcParenBoth"/>
            </a:pPr>
            <a:r>
              <a:rPr lang="en-US" altLang="zh-CN" b="1">
                <a:solidFill>
                  <a:srgbClr val="0000CA"/>
                </a:solidFill>
              </a:rPr>
              <a:t>AB∥CD,AD∥BC</a:t>
            </a:r>
            <a:r>
              <a:rPr lang="en-US" altLang="zh-CN">
                <a:solidFill>
                  <a:srgbClr val="0000CA"/>
                </a:solidFill>
              </a:rPr>
              <a:t> </a:t>
            </a:r>
          </a:p>
          <a:p>
            <a:pPr marL="342900" indent="-342900">
              <a:spcBef>
                <a:spcPct val="50000"/>
              </a:spcBef>
              <a:buFontTx/>
              <a:buAutoNum type="alphaUcParenBoth"/>
            </a:pPr>
            <a:r>
              <a:rPr lang="en-US" altLang="zh-CN">
                <a:solidFill>
                  <a:srgbClr val="0000CA"/>
                </a:solidFill>
              </a:rPr>
              <a:t> </a:t>
            </a:r>
            <a:r>
              <a:rPr lang="en-US" altLang="zh-CN" b="1">
                <a:solidFill>
                  <a:srgbClr val="0000CA"/>
                </a:solidFill>
              </a:rPr>
              <a:t>AB=CD,AD=BC        </a:t>
            </a:r>
          </a:p>
          <a:p>
            <a:pPr marL="342900" indent="-342900">
              <a:spcBef>
                <a:spcPct val="50000"/>
              </a:spcBef>
            </a:pPr>
            <a:r>
              <a:rPr lang="en-US" altLang="zh-CN" b="1">
                <a:solidFill>
                  <a:srgbClr val="0000CA"/>
                </a:solidFill>
              </a:rPr>
              <a:t>(C)AB∥CD,AB=CD</a:t>
            </a:r>
            <a:r>
              <a:rPr lang="en-US" altLang="zh-CN" sz="3600" b="1">
                <a:solidFill>
                  <a:srgbClr val="0000CA"/>
                </a:solidFill>
              </a:rPr>
              <a:t>     </a:t>
            </a:r>
          </a:p>
          <a:p>
            <a:pPr marL="342900" indent="-342900">
              <a:spcBef>
                <a:spcPct val="50000"/>
              </a:spcBef>
            </a:pPr>
            <a:r>
              <a:rPr lang="en-US" altLang="zh-CN" b="1">
                <a:solidFill>
                  <a:srgbClr val="0000CA"/>
                </a:solidFill>
              </a:rPr>
              <a:t>(D) AB∥CD,AD=BC</a:t>
            </a:r>
          </a:p>
          <a:p>
            <a:pPr marL="342900" indent="-342900">
              <a:spcBef>
                <a:spcPct val="50000"/>
              </a:spcBef>
            </a:pPr>
            <a:r>
              <a:rPr lang="en-US" altLang="zh-CN" b="1">
                <a:solidFill>
                  <a:srgbClr val="0000CA"/>
                </a:solidFill>
              </a:rPr>
              <a:t>(E) AB∥CD, ∠A=∠C</a:t>
            </a:r>
          </a:p>
        </p:txBody>
      </p:sp>
      <p:sp>
        <p:nvSpPr>
          <p:cNvPr id="96259" name="Text Box 3"/>
          <p:cNvSpPr txBox="1">
            <a:spLocks noChangeArrowheads="1"/>
          </p:cNvSpPr>
          <p:nvPr/>
        </p:nvSpPr>
        <p:spPr bwMode="auto">
          <a:xfrm>
            <a:off x="3135313" y="1309688"/>
            <a:ext cx="5032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CE0000"/>
                </a:solidFill>
              </a:rPr>
              <a:t>D</a:t>
            </a:r>
          </a:p>
        </p:txBody>
      </p:sp>
      <p:grpSp>
        <p:nvGrpSpPr>
          <p:cNvPr id="22532" name="Group 5"/>
          <p:cNvGrpSpPr/>
          <p:nvPr/>
        </p:nvGrpSpPr>
        <p:grpSpPr bwMode="auto">
          <a:xfrm>
            <a:off x="6480175" y="1341438"/>
            <a:ext cx="1844675" cy="1260475"/>
            <a:chOff x="176" y="816"/>
            <a:chExt cx="1592" cy="1105"/>
          </a:xfrm>
        </p:grpSpPr>
        <p:sp>
          <p:nvSpPr>
            <p:cNvPr id="22543" name="AutoShape 6"/>
            <p:cNvSpPr>
              <a:spLocks noChangeArrowheads="1"/>
            </p:cNvSpPr>
            <p:nvPr/>
          </p:nvSpPr>
          <p:spPr bwMode="auto">
            <a:xfrm>
              <a:off x="184" y="1051"/>
              <a:ext cx="1368" cy="488"/>
            </a:xfrm>
            <a:prstGeom prst="parallelogram">
              <a:avLst>
                <a:gd name="adj" fmla="val 70082"/>
              </a:avLst>
            </a:prstGeom>
            <a:noFill/>
            <a:ln w="57150">
              <a:solidFill>
                <a:srgbClr val="9966FF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544" name="Text Box 7"/>
            <p:cNvSpPr txBox="1">
              <a:spLocks noChangeArrowheads="1"/>
            </p:cNvSpPr>
            <p:nvPr/>
          </p:nvSpPr>
          <p:spPr bwMode="auto">
            <a:xfrm>
              <a:off x="176" y="1600"/>
              <a:ext cx="263" cy="3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en-US" altLang="zh-CN" sz="1800" b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22545" name="Text Box 8"/>
            <p:cNvSpPr txBox="1">
              <a:spLocks noChangeArrowheads="1"/>
            </p:cNvSpPr>
            <p:nvPr/>
          </p:nvSpPr>
          <p:spPr bwMode="auto">
            <a:xfrm>
              <a:off x="1494" y="856"/>
              <a:ext cx="274" cy="3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en-US" altLang="zh-CN" sz="1800" b="1"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22546" name="Text Box 9"/>
            <p:cNvSpPr txBox="1">
              <a:spLocks noChangeArrowheads="1"/>
            </p:cNvSpPr>
            <p:nvPr/>
          </p:nvSpPr>
          <p:spPr bwMode="auto">
            <a:xfrm>
              <a:off x="320" y="816"/>
              <a:ext cx="223" cy="3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en-US" altLang="zh-CN" sz="1800" b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2547" name="Text Box 10"/>
            <p:cNvSpPr txBox="1">
              <a:spLocks noChangeArrowheads="1"/>
            </p:cNvSpPr>
            <p:nvPr/>
          </p:nvSpPr>
          <p:spPr bwMode="auto">
            <a:xfrm>
              <a:off x="1185" y="1559"/>
              <a:ext cx="317" cy="3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en-US" altLang="zh-CN" sz="1800" b="1">
                  <a:latin typeface="Times New Roman" panose="02020603050405020304" pitchFamily="18" charset="0"/>
                </a:rPr>
                <a:t>C</a:t>
              </a:r>
            </a:p>
          </p:txBody>
        </p:sp>
      </p:grpSp>
      <p:sp>
        <p:nvSpPr>
          <p:cNvPr id="96267" name="Text Box 11"/>
          <p:cNvSpPr txBox="1">
            <a:spLocks noChangeArrowheads="1"/>
          </p:cNvSpPr>
          <p:nvPr/>
        </p:nvSpPr>
        <p:spPr bwMode="auto">
          <a:xfrm>
            <a:off x="4210050" y="2160588"/>
            <a:ext cx="25542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rgbClr val="FF0000"/>
                </a:solidFill>
              </a:rPr>
              <a:t>（两组对边分别平行）</a:t>
            </a:r>
          </a:p>
        </p:txBody>
      </p:sp>
      <p:sp>
        <p:nvSpPr>
          <p:cNvPr id="96268" name="Text Box 12"/>
          <p:cNvSpPr txBox="1">
            <a:spLocks noChangeArrowheads="1"/>
          </p:cNvSpPr>
          <p:nvPr/>
        </p:nvSpPr>
        <p:spPr bwMode="auto">
          <a:xfrm>
            <a:off x="3962400" y="2814638"/>
            <a:ext cx="25542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rgbClr val="FF0000"/>
                </a:solidFill>
              </a:rPr>
              <a:t>（两组对边分别相等）</a:t>
            </a:r>
          </a:p>
        </p:txBody>
      </p:sp>
      <p:sp>
        <p:nvSpPr>
          <p:cNvPr id="96269" name="Text Box 13"/>
          <p:cNvSpPr txBox="1">
            <a:spLocks noChangeArrowheads="1"/>
          </p:cNvSpPr>
          <p:nvPr/>
        </p:nvSpPr>
        <p:spPr bwMode="auto">
          <a:xfrm>
            <a:off x="4149725" y="3657600"/>
            <a:ext cx="2554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rgbClr val="FF0000"/>
                </a:solidFill>
              </a:rPr>
              <a:t>（一组对边平行且相等）</a:t>
            </a:r>
          </a:p>
        </p:txBody>
      </p:sp>
      <p:sp>
        <p:nvSpPr>
          <p:cNvPr id="96270" name="Text Box 14"/>
          <p:cNvSpPr txBox="1">
            <a:spLocks noChangeArrowheads="1"/>
          </p:cNvSpPr>
          <p:nvPr/>
        </p:nvSpPr>
        <p:spPr bwMode="auto">
          <a:xfrm>
            <a:off x="4454525" y="5397500"/>
            <a:ext cx="2554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rgbClr val="FF0000"/>
                </a:solidFill>
              </a:rPr>
              <a:t>（两组对角分别相等）</a:t>
            </a:r>
          </a:p>
        </p:txBody>
      </p:sp>
      <p:grpSp>
        <p:nvGrpSpPr>
          <p:cNvPr id="96278" name="Group 22"/>
          <p:cNvGrpSpPr/>
          <p:nvPr/>
        </p:nvGrpSpPr>
        <p:grpSpPr bwMode="auto">
          <a:xfrm>
            <a:off x="4908550" y="4168775"/>
            <a:ext cx="1552575" cy="1143000"/>
            <a:chOff x="3439" y="2918"/>
            <a:chExt cx="978" cy="720"/>
          </a:xfrm>
        </p:grpSpPr>
        <p:sp>
          <p:nvSpPr>
            <p:cNvPr id="22538" name="AutoShape 17"/>
            <p:cNvSpPr>
              <a:spLocks noChangeArrowheads="1"/>
            </p:cNvSpPr>
            <p:nvPr/>
          </p:nvSpPr>
          <p:spPr bwMode="auto">
            <a:xfrm rot="10800000">
              <a:off x="3526" y="3054"/>
              <a:ext cx="762" cy="37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7 w 21600"/>
                <a:gd name="T13" fmla="*/ 4517 h 21600"/>
                <a:gd name="T14" fmla="*/ 17093 w 21600"/>
                <a:gd name="T15" fmla="*/ 1708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2539" name="Text Box 18"/>
            <p:cNvSpPr txBox="1">
              <a:spLocks noChangeArrowheads="1"/>
            </p:cNvSpPr>
            <p:nvPr/>
          </p:nvSpPr>
          <p:spPr bwMode="auto">
            <a:xfrm>
              <a:off x="3439" y="3407"/>
              <a:ext cx="26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800"/>
                <a:t>A</a:t>
              </a:r>
            </a:p>
          </p:txBody>
        </p:sp>
        <p:sp>
          <p:nvSpPr>
            <p:cNvPr id="22540" name="Text Box 19"/>
            <p:cNvSpPr txBox="1">
              <a:spLocks noChangeArrowheads="1"/>
            </p:cNvSpPr>
            <p:nvPr/>
          </p:nvSpPr>
          <p:spPr bwMode="auto">
            <a:xfrm>
              <a:off x="4266" y="3407"/>
              <a:ext cx="15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800"/>
                <a:t>B</a:t>
              </a:r>
            </a:p>
          </p:txBody>
        </p:sp>
        <p:sp>
          <p:nvSpPr>
            <p:cNvPr id="22541" name="Text Box 20"/>
            <p:cNvSpPr txBox="1">
              <a:spLocks noChangeArrowheads="1"/>
            </p:cNvSpPr>
            <p:nvPr/>
          </p:nvSpPr>
          <p:spPr bwMode="auto">
            <a:xfrm>
              <a:off x="3507" y="2937"/>
              <a:ext cx="23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800"/>
                <a:t>D</a:t>
              </a:r>
            </a:p>
          </p:txBody>
        </p:sp>
        <p:sp>
          <p:nvSpPr>
            <p:cNvPr id="22542" name="Text Box 21"/>
            <p:cNvSpPr txBox="1">
              <a:spLocks noChangeArrowheads="1"/>
            </p:cNvSpPr>
            <p:nvPr/>
          </p:nvSpPr>
          <p:spPr bwMode="auto">
            <a:xfrm>
              <a:off x="4101" y="2918"/>
              <a:ext cx="15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800"/>
                <a:t>C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6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6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6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6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6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0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7" grpId="0"/>
      <p:bldP spid="96268" grpId="0"/>
      <p:bldP spid="96269" grpId="0"/>
      <p:bldP spid="9627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AutoShape 2"/>
          <p:cNvSpPr/>
          <p:nvPr/>
        </p:nvSpPr>
        <p:spPr bwMode="auto">
          <a:xfrm>
            <a:off x="2422525" y="1357313"/>
            <a:ext cx="127000" cy="3810000"/>
          </a:xfrm>
          <a:prstGeom prst="leftBrace">
            <a:avLst>
              <a:gd name="adj1" fmla="val 250000"/>
              <a:gd name="adj2" fmla="val 50000"/>
            </a:avLst>
          </a:prstGeom>
          <a:noFill/>
          <a:ln w="38100">
            <a:solidFill>
              <a:schemeClr val="accent2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53251" name="Group 3"/>
          <p:cNvGrpSpPr/>
          <p:nvPr/>
        </p:nvGrpSpPr>
        <p:grpSpPr bwMode="auto">
          <a:xfrm>
            <a:off x="2857500" y="1166813"/>
            <a:ext cx="1066800" cy="609600"/>
            <a:chOff x="2448" y="384"/>
            <a:chExt cx="672" cy="384"/>
          </a:xfrm>
        </p:grpSpPr>
        <p:sp>
          <p:nvSpPr>
            <p:cNvPr id="5158" name="Oval 4"/>
            <p:cNvSpPr>
              <a:spLocks noChangeArrowheads="1"/>
            </p:cNvSpPr>
            <p:nvPr/>
          </p:nvSpPr>
          <p:spPr bwMode="auto">
            <a:xfrm>
              <a:off x="2448" y="384"/>
              <a:ext cx="576" cy="38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59" name="Text Box 5"/>
            <p:cNvSpPr txBox="1">
              <a:spLocks noChangeArrowheads="1"/>
            </p:cNvSpPr>
            <p:nvPr/>
          </p:nvSpPr>
          <p:spPr bwMode="auto">
            <a:xfrm>
              <a:off x="2544" y="384"/>
              <a:ext cx="57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zh-CN" altLang="en-US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边</a:t>
              </a:r>
            </a:p>
          </p:txBody>
        </p:sp>
      </p:grp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3924300" y="1206500"/>
            <a:ext cx="4762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平行四边形的对边平行</a:t>
            </a:r>
            <a:r>
              <a:rPr kumimoji="1" lang="zh-CN" altLang="en-US" sz="2400" b="1" dirty="0">
                <a:solidFill>
                  <a:srgbClr val="000000"/>
                </a:solidFill>
              </a:rPr>
              <a:t>且相等</a:t>
            </a:r>
          </a:p>
        </p:txBody>
      </p:sp>
      <p:grpSp>
        <p:nvGrpSpPr>
          <p:cNvPr id="53256" name="Group 8"/>
          <p:cNvGrpSpPr/>
          <p:nvPr/>
        </p:nvGrpSpPr>
        <p:grpSpPr bwMode="auto">
          <a:xfrm>
            <a:off x="2844800" y="2616200"/>
            <a:ext cx="1295400" cy="609600"/>
            <a:chOff x="2400" y="1728"/>
            <a:chExt cx="816" cy="384"/>
          </a:xfrm>
        </p:grpSpPr>
        <p:sp>
          <p:nvSpPr>
            <p:cNvPr id="5156" name="Oval 9"/>
            <p:cNvSpPr>
              <a:spLocks noChangeArrowheads="1"/>
            </p:cNvSpPr>
            <p:nvPr/>
          </p:nvSpPr>
          <p:spPr bwMode="auto">
            <a:xfrm>
              <a:off x="2400" y="1728"/>
              <a:ext cx="576" cy="38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57" name="Text Box 10"/>
            <p:cNvSpPr txBox="1">
              <a:spLocks noChangeArrowheads="1"/>
            </p:cNvSpPr>
            <p:nvPr/>
          </p:nvSpPr>
          <p:spPr bwMode="auto">
            <a:xfrm>
              <a:off x="2496" y="1728"/>
              <a:ext cx="72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zh-CN" altLang="en-US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角</a:t>
              </a:r>
            </a:p>
          </p:txBody>
        </p:sp>
      </p:grpSp>
      <p:grpSp>
        <p:nvGrpSpPr>
          <p:cNvPr id="53261" name="Group 13"/>
          <p:cNvGrpSpPr/>
          <p:nvPr/>
        </p:nvGrpSpPr>
        <p:grpSpPr bwMode="auto">
          <a:xfrm>
            <a:off x="2679700" y="4826000"/>
            <a:ext cx="1371600" cy="685800"/>
            <a:chOff x="2304" y="2784"/>
            <a:chExt cx="864" cy="432"/>
          </a:xfrm>
        </p:grpSpPr>
        <p:sp>
          <p:nvSpPr>
            <p:cNvPr id="5154" name="Oval 14"/>
            <p:cNvSpPr>
              <a:spLocks noChangeArrowheads="1"/>
            </p:cNvSpPr>
            <p:nvPr/>
          </p:nvSpPr>
          <p:spPr bwMode="auto">
            <a:xfrm>
              <a:off x="2352" y="2784"/>
              <a:ext cx="672" cy="43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55" name="Text Box 15"/>
            <p:cNvSpPr txBox="1">
              <a:spLocks noChangeArrowheads="1"/>
            </p:cNvSpPr>
            <p:nvPr/>
          </p:nvSpPr>
          <p:spPr bwMode="auto">
            <a:xfrm>
              <a:off x="2304" y="2832"/>
              <a:ext cx="8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zh-CN" alt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对角线</a:t>
              </a:r>
            </a:p>
          </p:txBody>
        </p:sp>
      </p:grpSp>
      <p:sp>
        <p:nvSpPr>
          <p:cNvPr id="53264" name="Text Box 16"/>
          <p:cNvSpPr txBox="1">
            <a:spLocks noChangeArrowheads="1"/>
          </p:cNvSpPr>
          <p:nvPr/>
        </p:nvSpPr>
        <p:spPr bwMode="auto">
          <a:xfrm>
            <a:off x="3810000" y="4864100"/>
            <a:ext cx="449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</a:t>
            </a:r>
            <a:r>
              <a:rPr kumimoji="1"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平行四边形的对角线互相平分</a:t>
            </a:r>
          </a:p>
        </p:txBody>
      </p:sp>
      <p:sp>
        <p:nvSpPr>
          <p:cNvPr id="5128" name="WordArt 17"/>
          <p:cNvSpPr>
            <a:spLocks noChangeArrowheads="1" noChangeShapeType="1" noTextEdit="1"/>
          </p:cNvSpPr>
          <p:nvPr/>
        </p:nvSpPr>
        <p:spPr bwMode="auto">
          <a:xfrm>
            <a:off x="197135" y="215900"/>
            <a:ext cx="2809875" cy="9906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zh-CN" altLang="en-US" sz="3600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隶书" panose="02010509060101010101" charset="-122"/>
                <a:ea typeface="隶书" panose="02010509060101010101" charset="-122"/>
              </a:rPr>
              <a:t> 温故知新</a:t>
            </a:r>
          </a:p>
        </p:txBody>
      </p:sp>
      <p:sp>
        <p:nvSpPr>
          <p:cNvPr id="53268" name="Text Box 20"/>
          <p:cNvSpPr txBox="1">
            <a:spLocks noChangeArrowheads="1"/>
          </p:cNvSpPr>
          <p:nvPr/>
        </p:nvSpPr>
        <p:spPr bwMode="auto">
          <a:xfrm>
            <a:off x="174625" y="3011488"/>
            <a:ext cx="2387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平行四边形的性质：</a:t>
            </a:r>
          </a:p>
        </p:txBody>
      </p:sp>
      <p:sp>
        <p:nvSpPr>
          <p:cNvPr id="53270" name="Line 22"/>
          <p:cNvSpPr>
            <a:spLocks noChangeShapeType="1"/>
          </p:cNvSpPr>
          <p:nvPr/>
        </p:nvSpPr>
        <p:spPr bwMode="auto">
          <a:xfrm>
            <a:off x="731838" y="1760538"/>
            <a:ext cx="974725" cy="684212"/>
          </a:xfrm>
          <a:prstGeom prst="line">
            <a:avLst/>
          </a:prstGeom>
          <a:noFill/>
          <a:ln w="38100">
            <a:solidFill>
              <a:srgbClr val="9966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271" name="Line 23"/>
          <p:cNvSpPr>
            <a:spLocks noChangeShapeType="1"/>
          </p:cNvSpPr>
          <p:nvPr/>
        </p:nvSpPr>
        <p:spPr bwMode="auto">
          <a:xfrm flipH="1">
            <a:off x="346075" y="1736725"/>
            <a:ext cx="1825625" cy="681038"/>
          </a:xfrm>
          <a:prstGeom prst="line">
            <a:avLst/>
          </a:prstGeom>
          <a:noFill/>
          <a:ln w="38100">
            <a:solidFill>
              <a:srgbClr val="9966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5132" name="Group 56"/>
          <p:cNvGrpSpPr/>
          <p:nvPr/>
        </p:nvGrpSpPr>
        <p:grpSpPr bwMode="auto">
          <a:xfrm>
            <a:off x="238125" y="1382713"/>
            <a:ext cx="2265363" cy="1544637"/>
            <a:chOff x="176" y="816"/>
            <a:chExt cx="1592" cy="1028"/>
          </a:xfrm>
        </p:grpSpPr>
        <p:sp>
          <p:nvSpPr>
            <p:cNvPr id="5149" name="AutoShape 21"/>
            <p:cNvSpPr>
              <a:spLocks noChangeArrowheads="1"/>
            </p:cNvSpPr>
            <p:nvPr/>
          </p:nvSpPr>
          <p:spPr bwMode="auto">
            <a:xfrm>
              <a:off x="184" y="1051"/>
              <a:ext cx="1368" cy="488"/>
            </a:xfrm>
            <a:prstGeom prst="parallelogram">
              <a:avLst>
                <a:gd name="adj" fmla="val 70082"/>
              </a:avLst>
            </a:prstGeom>
            <a:noFill/>
            <a:ln w="57150">
              <a:solidFill>
                <a:srgbClr val="9966FF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50" name="Text Box 24"/>
            <p:cNvSpPr txBox="1">
              <a:spLocks noChangeArrowheads="1"/>
            </p:cNvSpPr>
            <p:nvPr/>
          </p:nvSpPr>
          <p:spPr bwMode="auto">
            <a:xfrm>
              <a:off x="176" y="1600"/>
              <a:ext cx="263" cy="2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en-US" altLang="zh-CN" sz="1800" b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5151" name="Text Box 25"/>
            <p:cNvSpPr txBox="1">
              <a:spLocks noChangeArrowheads="1"/>
            </p:cNvSpPr>
            <p:nvPr/>
          </p:nvSpPr>
          <p:spPr bwMode="auto">
            <a:xfrm>
              <a:off x="1494" y="856"/>
              <a:ext cx="274" cy="2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en-US" altLang="zh-CN" sz="1800" b="1"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5152" name="Text Box 26"/>
            <p:cNvSpPr txBox="1">
              <a:spLocks noChangeArrowheads="1"/>
            </p:cNvSpPr>
            <p:nvPr/>
          </p:nvSpPr>
          <p:spPr bwMode="auto">
            <a:xfrm>
              <a:off x="320" y="816"/>
              <a:ext cx="223" cy="2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en-US" altLang="zh-CN" sz="1800" b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5153" name="Text Box 27"/>
            <p:cNvSpPr txBox="1">
              <a:spLocks noChangeArrowheads="1"/>
            </p:cNvSpPr>
            <p:nvPr/>
          </p:nvSpPr>
          <p:spPr bwMode="auto">
            <a:xfrm>
              <a:off x="1185" y="1560"/>
              <a:ext cx="317" cy="2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en-US" altLang="zh-CN" sz="1800" b="1">
                  <a:latin typeface="Times New Roman" panose="02020603050405020304" pitchFamily="18" charset="0"/>
                </a:rPr>
                <a:t>C</a:t>
              </a:r>
            </a:p>
          </p:txBody>
        </p:sp>
      </p:grpSp>
      <p:sp>
        <p:nvSpPr>
          <p:cNvPr id="53276" name="Text Box 28"/>
          <p:cNvSpPr txBox="1">
            <a:spLocks noChangeArrowheads="1"/>
          </p:cNvSpPr>
          <p:nvPr/>
        </p:nvSpPr>
        <p:spPr bwMode="auto">
          <a:xfrm>
            <a:off x="1184275" y="1712913"/>
            <a:ext cx="4762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1600" b="1">
                <a:latin typeface="Times New Roman" panose="02020603050405020304" pitchFamily="18" charset="0"/>
              </a:rPr>
              <a:t>O</a:t>
            </a:r>
          </a:p>
        </p:txBody>
      </p:sp>
      <p:graphicFrame>
        <p:nvGraphicFramePr>
          <p:cNvPr id="5134" name="Object 3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4" name="公式" r:id="rId5" imgW="916305" imgH="215900" progId="Equation.3">
                  <p:embed/>
                </p:oleObj>
              </mc:Choice>
              <mc:Fallback>
                <p:oleObj name="公式" r:id="rId5" imgW="916305" imgH="21590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3291" name="Group 43"/>
          <p:cNvGrpSpPr/>
          <p:nvPr/>
        </p:nvGrpSpPr>
        <p:grpSpPr bwMode="auto">
          <a:xfrm>
            <a:off x="2633663" y="1809750"/>
            <a:ext cx="6189662" cy="592138"/>
            <a:chOff x="1760" y="1176"/>
            <a:chExt cx="3624" cy="373"/>
          </a:xfrm>
        </p:grpSpPr>
        <p:sp>
          <p:nvSpPr>
            <p:cNvPr id="5142" name="Text Box 30"/>
            <p:cNvSpPr txBox="1">
              <a:spLocks noChangeArrowheads="1"/>
            </p:cNvSpPr>
            <p:nvPr/>
          </p:nvSpPr>
          <p:spPr bwMode="auto">
            <a:xfrm>
              <a:off x="1760" y="1224"/>
              <a:ext cx="362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000" dirty="0">
                  <a:solidFill>
                    <a:srgbClr val="FF0000"/>
                  </a:solidFill>
                </a:rPr>
                <a:t>∵</a:t>
              </a:r>
              <a:r>
                <a:rPr lang="zh-CN" altLang="en-US" sz="2000" dirty="0">
                  <a:solidFill>
                    <a:srgbClr val="FF0000"/>
                  </a:solidFill>
                </a:rPr>
                <a:t>四边形</a:t>
              </a:r>
              <a:r>
                <a:rPr lang="en-US" altLang="zh-CN" sz="2000" dirty="0">
                  <a:solidFill>
                    <a:srgbClr val="FF0000"/>
                  </a:solidFill>
                </a:rPr>
                <a:t>ABCD</a:t>
              </a:r>
              <a:r>
                <a:rPr lang="zh-CN" altLang="en-US" sz="2000" dirty="0">
                  <a:solidFill>
                    <a:srgbClr val="FF0000"/>
                  </a:solidFill>
                </a:rPr>
                <a:t>是平行四边形 ∴ </a:t>
              </a:r>
              <a:r>
                <a:rPr lang="en-US" altLang="zh-CN" sz="2000" dirty="0">
                  <a:solidFill>
                    <a:srgbClr val="FF0000"/>
                  </a:solidFill>
                </a:rPr>
                <a:t>AB   CD</a:t>
              </a:r>
              <a:r>
                <a:rPr lang="zh-CN" altLang="en-US" sz="2000" dirty="0">
                  <a:solidFill>
                    <a:srgbClr val="FF0000"/>
                  </a:solidFill>
                </a:rPr>
                <a:t>，</a:t>
              </a:r>
              <a:r>
                <a:rPr lang="en-US" altLang="zh-CN" sz="2000" dirty="0">
                  <a:solidFill>
                    <a:srgbClr val="FF0000"/>
                  </a:solidFill>
                </a:rPr>
                <a:t>AD      BC</a:t>
              </a:r>
            </a:p>
          </p:txBody>
        </p:sp>
        <p:grpSp>
          <p:nvGrpSpPr>
            <p:cNvPr id="5143" name="Group 37"/>
            <p:cNvGrpSpPr/>
            <p:nvPr/>
          </p:nvGrpSpPr>
          <p:grpSpPr bwMode="auto">
            <a:xfrm>
              <a:off x="4066" y="1176"/>
              <a:ext cx="482" cy="365"/>
              <a:chOff x="4156" y="3771"/>
              <a:chExt cx="368" cy="287"/>
            </a:xfrm>
          </p:grpSpPr>
          <p:sp>
            <p:nvSpPr>
              <p:cNvPr id="5147" name="Rectangle 38"/>
              <p:cNvSpPr>
                <a:spLocks noChangeArrowheads="1"/>
              </p:cNvSpPr>
              <p:nvPr/>
            </p:nvSpPr>
            <p:spPr bwMode="auto">
              <a:xfrm>
                <a:off x="4184" y="3776"/>
                <a:ext cx="257" cy="1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b="1">
                    <a:solidFill>
                      <a:srgbClr val="0000FF"/>
                    </a:solidFill>
                  </a:rPr>
                  <a:t>∥</a:t>
                </a:r>
                <a:endParaRPr lang="en-US" altLang="zh-CN">
                  <a:solidFill>
                    <a:srgbClr val="0000FF"/>
                  </a:solidFill>
                </a:endParaRPr>
              </a:p>
            </p:txBody>
          </p:sp>
          <p:sp>
            <p:nvSpPr>
              <p:cNvPr id="5148" name="Rectangle 39"/>
              <p:cNvSpPr>
                <a:spLocks noChangeArrowheads="1"/>
              </p:cNvSpPr>
              <p:nvPr/>
            </p:nvSpPr>
            <p:spPr bwMode="auto">
              <a:xfrm>
                <a:off x="4156" y="3771"/>
                <a:ext cx="368" cy="2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sz="3200"/>
                  <a:t>﹦                   </a:t>
                </a:r>
                <a:endParaRPr lang="en-US" altLang="zh-CN"/>
              </a:p>
            </p:txBody>
          </p:sp>
        </p:grpSp>
        <p:grpSp>
          <p:nvGrpSpPr>
            <p:cNvPr id="5144" name="Group 40"/>
            <p:cNvGrpSpPr/>
            <p:nvPr/>
          </p:nvGrpSpPr>
          <p:grpSpPr bwMode="auto">
            <a:xfrm>
              <a:off x="4826" y="1184"/>
              <a:ext cx="482" cy="365"/>
              <a:chOff x="4156" y="3771"/>
              <a:chExt cx="368" cy="287"/>
            </a:xfrm>
          </p:grpSpPr>
          <p:sp>
            <p:nvSpPr>
              <p:cNvPr id="5145" name="Rectangle 41"/>
              <p:cNvSpPr>
                <a:spLocks noChangeArrowheads="1"/>
              </p:cNvSpPr>
              <p:nvPr/>
            </p:nvSpPr>
            <p:spPr bwMode="auto">
              <a:xfrm>
                <a:off x="4184" y="3776"/>
                <a:ext cx="257" cy="1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b="1">
                    <a:solidFill>
                      <a:srgbClr val="0000FF"/>
                    </a:solidFill>
                  </a:rPr>
                  <a:t>∥</a:t>
                </a:r>
                <a:endParaRPr lang="en-US" altLang="zh-CN">
                  <a:solidFill>
                    <a:srgbClr val="0000FF"/>
                  </a:solidFill>
                </a:endParaRPr>
              </a:p>
            </p:txBody>
          </p:sp>
          <p:sp>
            <p:nvSpPr>
              <p:cNvPr id="5146" name="Rectangle 42"/>
              <p:cNvSpPr>
                <a:spLocks noChangeArrowheads="1"/>
              </p:cNvSpPr>
              <p:nvPr/>
            </p:nvSpPr>
            <p:spPr bwMode="auto">
              <a:xfrm>
                <a:off x="4156" y="3771"/>
                <a:ext cx="368" cy="2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sz="3200"/>
                  <a:t>﹦                    </a:t>
                </a:r>
                <a:endParaRPr lang="en-US" altLang="zh-CN"/>
              </a:p>
            </p:txBody>
          </p:sp>
        </p:grpSp>
      </p:grpSp>
      <p:sp>
        <p:nvSpPr>
          <p:cNvPr id="53292" name="Text Box 44"/>
          <p:cNvSpPr txBox="1">
            <a:spLocks noChangeArrowheads="1"/>
          </p:cNvSpPr>
          <p:nvPr/>
        </p:nvSpPr>
        <p:spPr bwMode="auto">
          <a:xfrm>
            <a:off x="3860800" y="2705100"/>
            <a:ext cx="48895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平行四边形的对角相等，</a:t>
            </a:r>
            <a:r>
              <a:rPr kumimoji="1" lang="zh-CN" altLang="en-US" sz="2400" b="1" dirty="0">
                <a:solidFill>
                  <a:srgbClr val="000000"/>
                </a:solidFill>
              </a:rPr>
              <a:t>邻角互补</a:t>
            </a:r>
          </a:p>
          <a:p>
            <a:pPr>
              <a:spcBef>
                <a:spcPct val="50000"/>
              </a:spcBef>
            </a:pPr>
            <a:endParaRPr kumimoji="1" lang="en-US" altLang="zh-CN" sz="24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53305" name="Group 57"/>
          <p:cNvGrpSpPr/>
          <p:nvPr/>
        </p:nvGrpSpPr>
        <p:grpSpPr bwMode="auto">
          <a:xfrm>
            <a:off x="2870200" y="3346450"/>
            <a:ext cx="5753100" cy="1768475"/>
            <a:chOff x="1881" y="2161"/>
            <a:chExt cx="3624" cy="1114"/>
          </a:xfrm>
        </p:grpSpPr>
        <p:sp>
          <p:nvSpPr>
            <p:cNvPr id="5139" name="Text Box 46"/>
            <p:cNvSpPr txBox="1">
              <a:spLocks noChangeArrowheads="1"/>
            </p:cNvSpPr>
            <p:nvPr/>
          </p:nvSpPr>
          <p:spPr bwMode="auto">
            <a:xfrm>
              <a:off x="1881" y="2161"/>
              <a:ext cx="3624" cy="1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000" dirty="0">
                  <a:solidFill>
                    <a:srgbClr val="FF0000"/>
                  </a:solidFill>
                </a:rPr>
                <a:t>∵</a:t>
              </a:r>
              <a:r>
                <a:rPr lang="zh-CN" altLang="en-US" sz="2000" dirty="0">
                  <a:solidFill>
                    <a:srgbClr val="FF0000"/>
                  </a:solidFill>
                </a:rPr>
                <a:t>四边形</a:t>
              </a:r>
              <a:r>
                <a:rPr lang="en-US" altLang="zh-CN" sz="2000" dirty="0">
                  <a:solidFill>
                    <a:srgbClr val="FF0000"/>
                  </a:solidFill>
                </a:rPr>
                <a:t>ABCD</a:t>
              </a:r>
              <a:r>
                <a:rPr lang="zh-CN" altLang="en-US" sz="2000" dirty="0">
                  <a:solidFill>
                    <a:srgbClr val="FF0000"/>
                  </a:solidFill>
                </a:rPr>
                <a:t>是平行边形 </a:t>
              </a:r>
            </a:p>
            <a:p>
              <a:pPr>
                <a:spcBef>
                  <a:spcPct val="50000"/>
                </a:spcBef>
              </a:pPr>
              <a:r>
                <a:rPr lang="zh-CN" altLang="en-US" sz="2000" dirty="0">
                  <a:solidFill>
                    <a:srgbClr val="FF0000"/>
                  </a:solidFill>
                </a:rPr>
                <a:t>∴ </a:t>
              </a:r>
              <a:r>
                <a:rPr lang="zh-CN" altLang="en-US" sz="1800" dirty="0">
                  <a:solidFill>
                    <a:srgbClr val="FF0000"/>
                  </a:solidFill>
                </a:rPr>
                <a:t>∠ </a:t>
              </a:r>
              <a:r>
                <a:rPr lang="en-US" altLang="zh-CN" sz="2000" dirty="0">
                  <a:solidFill>
                    <a:srgbClr val="FF0000"/>
                  </a:solidFill>
                </a:rPr>
                <a:t>A=</a:t>
              </a:r>
              <a:r>
                <a:rPr lang="en-US" altLang="zh-CN" sz="1800" dirty="0">
                  <a:solidFill>
                    <a:srgbClr val="FF0000"/>
                  </a:solidFill>
                </a:rPr>
                <a:t>∠ </a:t>
              </a:r>
              <a:r>
                <a:rPr lang="en-US" altLang="zh-CN" sz="2000" dirty="0">
                  <a:solidFill>
                    <a:srgbClr val="FF0000"/>
                  </a:solidFill>
                </a:rPr>
                <a:t>C</a:t>
              </a:r>
              <a:r>
                <a:rPr lang="zh-CN" altLang="en-US" sz="2000" dirty="0">
                  <a:solidFill>
                    <a:srgbClr val="FF0000"/>
                  </a:solidFill>
                </a:rPr>
                <a:t>， </a:t>
              </a:r>
              <a:r>
                <a:rPr lang="zh-CN" altLang="en-US" sz="1800" dirty="0">
                  <a:solidFill>
                    <a:srgbClr val="FF0000"/>
                  </a:solidFill>
                </a:rPr>
                <a:t>∠</a:t>
              </a:r>
              <a:r>
                <a:rPr lang="zh-CN" altLang="en-US" sz="2000" dirty="0">
                  <a:solidFill>
                    <a:srgbClr val="FF0000"/>
                  </a:solidFill>
                </a:rPr>
                <a:t> </a:t>
              </a:r>
              <a:r>
                <a:rPr lang="en-US" altLang="zh-CN" sz="2000" dirty="0">
                  <a:solidFill>
                    <a:srgbClr val="FF0000"/>
                  </a:solidFill>
                </a:rPr>
                <a:t>D=</a:t>
              </a:r>
              <a:r>
                <a:rPr lang="en-US" altLang="zh-CN" sz="1800" dirty="0">
                  <a:solidFill>
                    <a:srgbClr val="FF0000"/>
                  </a:solidFill>
                </a:rPr>
                <a:t>∠</a:t>
              </a:r>
              <a:r>
                <a:rPr lang="en-US" altLang="zh-CN" sz="2000" dirty="0">
                  <a:solidFill>
                    <a:srgbClr val="FF0000"/>
                  </a:solidFill>
                </a:rPr>
                <a:t> B</a:t>
              </a:r>
            </a:p>
            <a:p>
              <a:pPr>
                <a:spcBef>
                  <a:spcPct val="50000"/>
                </a:spcBef>
              </a:pPr>
              <a:r>
                <a:rPr lang="en-US" altLang="zh-CN" sz="1800" dirty="0">
                  <a:solidFill>
                    <a:srgbClr val="FF0000"/>
                  </a:solidFill>
                </a:rPr>
                <a:t>∠ </a:t>
              </a:r>
              <a:r>
                <a:rPr lang="en-US" altLang="zh-CN" sz="2000" dirty="0">
                  <a:solidFill>
                    <a:srgbClr val="FF0000"/>
                  </a:solidFill>
                </a:rPr>
                <a:t>A+</a:t>
              </a:r>
              <a:r>
                <a:rPr lang="en-US" altLang="zh-CN" sz="1800" dirty="0">
                  <a:solidFill>
                    <a:srgbClr val="FF0000"/>
                  </a:solidFill>
                </a:rPr>
                <a:t>∠</a:t>
              </a:r>
              <a:r>
                <a:rPr lang="en-US" altLang="zh-CN" sz="2000" dirty="0">
                  <a:solidFill>
                    <a:srgbClr val="FF0000"/>
                  </a:solidFill>
                </a:rPr>
                <a:t> B=         , </a:t>
              </a:r>
              <a:r>
                <a:rPr lang="en-US" altLang="zh-CN" sz="1800" dirty="0">
                  <a:solidFill>
                    <a:srgbClr val="FF0000"/>
                  </a:solidFill>
                </a:rPr>
                <a:t>∠ </a:t>
              </a:r>
              <a:r>
                <a:rPr lang="en-US" altLang="zh-CN" sz="2000" dirty="0">
                  <a:solidFill>
                    <a:srgbClr val="FF0000"/>
                  </a:solidFill>
                </a:rPr>
                <a:t>A+</a:t>
              </a:r>
              <a:r>
                <a:rPr lang="en-US" altLang="zh-CN" sz="1800" dirty="0">
                  <a:solidFill>
                    <a:srgbClr val="FF0000"/>
                  </a:solidFill>
                </a:rPr>
                <a:t>∠</a:t>
              </a:r>
              <a:r>
                <a:rPr lang="en-US" altLang="zh-CN" sz="2000" dirty="0">
                  <a:solidFill>
                    <a:srgbClr val="FF0000"/>
                  </a:solidFill>
                </a:rPr>
                <a:t> D=        </a:t>
              </a:r>
              <a:r>
                <a:rPr lang="en-US" altLang="zh-CN" sz="1800" dirty="0">
                  <a:solidFill>
                    <a:srgbClr val="FF0000"/>
                  </a:solidFill>
                </a:rPr>
                <a:t>…</a:t>
              </a:r>
              <a:endParaRPr lang="en-US" altLang="zh-CN" sz="2000" dirty="0">
                <a:solidFill>
                  <a:srgbClr val="FF0000"/>
                </a:solidFill>
              </a:endParaRPr>
            </a:p>
            <a:p>
              <a:pPr>
                <a:spcBef>
                  <a:spcPct val="50000"/>
                </a:spcBef>
              </a:pPr>
              <a:endParaRPr lang="en-US" altLang="zh-CN" sz="2000" dirty="0">
                <a:solidFill>
                  <a:srgbClr val="FF0000"/>
                </a:solidFill>
              </a:endParaRPr>
            </a:p>
          </p:txBody>
        </p:sp>
        <p:graphicFrame>
          <p:nvGraphicFramePr>
            <p:cNvPr id="5140" name="Object 53"/>
            <p:cNvGraphicFramePr>
              <a:graphicFrameLocks noChangeAspect="1"/>
            </p:cNvGraphicFramePr>
            <p:nvPr/>
          </p:nvGraphicFramePr>
          <p:xfrm>
            <a:off x="2712" y="2701"/>
            <a:ext cx="328" cy="2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75" name="公式" r:id="rId7" imgW="304800" imgH="203200" progId="Equation.3">
                    <p:embed/>
                  </p:oleObj>
                </mc:Choice>
                <mc:Fallback>
                  <p:oleObj name="公式" r:id="rId7" imgW="304800" imgH="203200" progId="Equation.3">
                    <p:embed/>
                    <p:pic>
                      <p:nvPicPr>
                        <p:cNvPr id="0" name="Object 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12" y="2701"/>
                          <a:ext cx="328" cy="2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41" name="Object 54"/>
            <p:cNvGraphicFramePr>
              <a:graphicFrameLocks noChangeAspect="1"/>
            </p:cNvGraphicFramePr>
            <p:nvPr/>
          </p:nvGraphicFramePr>
          <p:xfrm>
            <a:off x="4032" y="2661"/>
            <a:ext cx="364" cy="2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76" name="公式" r:id="rId9" imgW="304800" imgH="203200" progId="Equation.3">
                    <p:embed/>
                  </p:oleObj>
                </mc:Choice>
                <mc:Fallback>
                  <p:oleObj name="公式" r:id="rId9" imgW="304800" imgH="203200" progId="Equation.3">
                    <p:embed/>
                    <p:pic>
                      <p:nvPicPr>
                        <p:cNvPr id="0" name="Object 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32" y="2661"/>
                          <a:ext cx="364" cy="24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3303" name="Text Box 55"/>
          <p:cNvSpPr txBox="1">
            <a:spLocks noChangeArrowheads="1"/>
          </p:cNvSpPr>
          <p:nvPr/>
        </p:nvSpPr>
        <p:spPr bwMode="auto">
          <a:xfrm>
            <a:off x="3035300" y="5600700"/>
            <a:ext cx="54991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000" dirty="0">
                <a:solidFill>
                  <a:srgbClr val="FF0000"/>
                </a:solidFill>
              </a:rPr>
              <a:t>∵</a:t>
            </a:r>
            <a:r>
              <a:rPr lang="zh-CN" altLang="en-US" sz="2000" dirty="0">
                <a:solidFill>
                  <a:srgbClr val="FF0000"/>
                </a:solidFill>
              </a:rPr>
              <a:t>四边形</a:t>
            </a:r>
            <a:r>
              <a:rPr lang="en-US" altLang="zh-CN" sz="2000" dirty="0">
                <a:solidFill>
                  <a:srgbClr val="FF0000"/>
                </a:solidFill>
              </a:rPr>
              <a:t>ABCD</a:t>
            </a:r>
            <a:r>
              <a:rPr lang="zh-CN" altLang="en-US" sz="2000" dirty="0">
                <a:solidFill>
                  <a:srgbClr val="FF0000"/>
                </a:solidFill>
              </a:rPr>
              <a:t>是平行边形 ∴</a:t>
            </a:r>
            <a:r>
              <a:rPr lang="en-US" altLang="zh-CN" sz="2000" dirty="0">
                <a:solidFill>
                  <a:srgbClr val="FF0000"/>
                </a:solidFill>
              </a:rPr>
              <a:t>OA=OC,OB=OD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53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53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53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75"/>
                                        <p:tgtEl>
                                          <p:spTgt spid="53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53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53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75"/>
                                        <p:tgtEl>
                                          <p:spTgt spid="53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53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53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53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1000"/>
                                        <p:tgtEl>
                                          <p:spTgt spid="53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3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75"/>
                                        <p:tgtEl>
                                          <p:spTgt spid="532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53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53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 animBg="1"/>
      <p:bldP spid="53254" grpId="0" build="p" autoUpdateAnimBg="0"/>
      <p:bldP spid="53264" grpId="0" autoUpdateAnimBg="0"/>
      <p:bldP spid="53268" grpId="0" build="p" autoUpdateAnimBg="0" advAuto="0"/>
      <p:bldP spid="53270" grpId="0" animBg="1"/>
      <p:bldP spid="53271" grpId="0" animBg="1"/>
      <p:bldP spid="53276" grpId="0"/>
      <p:bldP spid="53292" grpId="0" build="p" autoUpdateAnimBg="0"/>
      <p:bldP spid="5330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260350"/>
            <a:ext cx="8675687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zh-CN" b="1" dirty="0" smtClean="0">
                <a:solidFill>
                  <a:schemeClr val="accent2"/>
                </a:solidFill>
              </a:rPr>
              <a:t>2</a:t>
            </a:r>
            <a:r>
              <a:rPr lang="zh-CN" altLang="en-US" b="1" dirty="0" smtClean="0">
                <a:solidFill>
                  <a:schemeClr val="accent2"/>
                </a:solidFill>
              </a:rPr>
              <a:t>、下列条件中能判定一个四边形是平行四边形的条件是（    ）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2800" b="1" dirty="0" smtClean="0"/>
              <a:t>①一组对边相等，且一组对角相等，②一组对边相等且一条对角线平分另一条对角线，③一组对角相等，且这一组对角的顶点所连结的对角线被另一条对角线平分，④一组对角相等，且这一组对角的顶点所连结的对角线平分这组对角。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2800" b="1" dirty="0" smtClean="0"/>
              <a:t>A</a:t>
            </a:r>
            <a:r>
              <a:rPr lang="zh-CN" altLang="en-US" sz="2800" b="1" dirty="0" smtClean="0"/>
              <a:t>、①和②                   </a:t>
            </a:r>
            <a:r>
              <a:rPr lang="en-US" altLang="zh-CN" sz="2800" b="1" dirty="0" smtClean="0"/>
              <a:t>B</a:t>
            </a:r>
            <a:r>
              <a:rPr lang="zh-CN" altLang="en-US" sz="2800" b="1" dirty="0" smtClean="0"/>
              <a:t>、②和③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2800" b="1" dirty="0" smtClean="0"/>
              <a:t>C</a:t>
            </a:r>
            <a:r>
              <a:rPr lang="zh-CN" altLang="en-US" sz="2800" b="1" dirty="0" smtClean="0"/>
              <a:t>、②和④                   </a:t>
            </a:r>
            <a:r>
              <a:rPr lang="en-US" altLang="zh-CN" sz="2800" b="1" dirty="0" smtClean="0"/>
              <a:t>D</a:t>
            </a:r>
            <a:r>
              <a:rPr lang="zh-CN" altLang="en-US" sz="2800" b="1" dirty="0" smtClean="0"/>
              <a:t>、只有④</a:t>
            </a:r>
          </a:p>
        </p:txBody>
      </p:sp>
      <p:pic>
        <p:nvPicPr>
          <p:cNvPr id="23555" name="Picture 4" descr="27_4200_70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6200775"/>
            <a:ext cx="4716463" cy="65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3557" name="Picture 6" descr="27_4200_701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/>
          <a:stretch>
            <a:fillRect/>
          </a:stretch>
        </p:blipFill>
        <p:spPr>
          <a:xfrm>
            <a:off x="4872037" y="4776787"/>
            <a:ext cx="3362325" cy="65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4693" name="Text Box 5"/>
          <p:cNvSpPr txBox="1">
            <a:spLocks noChangeArrowheads="1"/>
          </p:cNvSpPr>
          <p:nvPr/>
        </p:nvSpPr>
        <p:spPr bwMode="auto">
          <a:xfrm>
            <a:off x="2916238" y="620713"/>
            <a:ext cx="3603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1800">
                <a:solidFill>
                  <a:srgbClr val="CC0000"/>
                </a:solidFill>
                <a:latin typeface="Times New Roman" panose="02020603050405020304" pitchFamily="18" charset="0"/>
              </a:rPr>
              <a:t>D</a:t>
            </a:r>
          </a:p>
        </p:txBody>
      </p:sp>
      <p:grpSp>
        <p:nvGrpSpPr>
          <p:cNvPr id="23558" name="Group 7"/>
          <p:cNvGrpSpPr/>
          <p:nvPr/>
        </p:nvGrpSpPr>
        <p:grpSpPr bwMode="auto">
          <a:xfrm>
            <a:off x="2195513" y="4149725"/>
            <a:ext cx="5327650" cy="2214563"/>
            <a:chOff x="839" y="2478"/>
            <a:chExt cx="3765" cy="1776"/>
          </a:xfrm>
        </p:grpSpPr>
        <p:sp>
          <p:nvSpPr>
            <p:cNvPr id="23559" name="AutoShape 8"/>
            <p:cNvSpPr>
              <a:spLocks noChangeArrowheads="1"/>
            </p:cNvSpPr>
            <p:nvPr/>
          </p:nvSpPr>
          <p:spPr bwMode="auto">
            <a:xfrm>
              <a:off x="1111" y="2704"/>
              <a:ext cx="3130" cy="1225"/>
            </a:xfrm>
            <a:prstGeom prst="parallelogram">
              <a:avLst>
                <a:gd name="adj" fmla="val 63878"/>
              </a:avLst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560" name="Text Box 9"/>
            <p:cNvSpPr txBox="1">
              <a:spLocks noChangeArrowheads="1"/>
            </p:cNvSpPr>
            <p:nvPr/>
          </p:nvSpPr>
          <p:spPr bwMode="auto">
            <a:xfrm>
              <a:off x="1519" y="2568"/>
              <a:ext cx="272" cy="4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en-US" altLang="zh-CN" sz="2800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3561" name="Text Box 10"/>
            <p:cNvSpPr txBox="1">
              <a:spLocks noChangeArrowheads="1"/>
            </p:cNvSpPr>
            <p:nvPr/>
          </p:nvSpPr>
          <p:spPr bwMode="auto">
            <a:xfrm>
              <a:off x="839" y="3793"/>
              <a:ext cx="363" cy="4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en-US" altLang="zh-CN" sz="2800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23562" name="Text Box 11"/>
            <p:cNvSpPr txBox="1">
              <a:spLocks noChangeArrowheads="1"/>
            </p:cNvSpPr>
            <p:nvPr/>
          </p:nvSpPr>
          <p:spPr bwMode="auto">
            <a:xfrm>
              <a:off x="3515" y="3838"/>
              <a:ext cx="363" cy="4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en-US" altLang="zh-CN" sz="2800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23563" name="Text Box 12"/>
            <p:cNvSpPr txBox="1">
              <a:spLocks noChangeArrowheads="1"/>
            </p:cNvSpPr>
            <p:nvPr/>
          </p:nvSpPr>
          <p:spPr bwMode="auto">
            <a:xfrm>
              <a:off x="4287" y="2478"/>
              <a:ext cx="317" cy="4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en-US" altLang="zh-CN" sz="2800">
                  <a:latin typeface="Times New Roman" panose="02020603050405020304" pitchFamily="18" charset="0"/>
                </a:rPr>
                <a:t>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0" y="981075"/>
            <a:ext cx="854075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4400" dirty="0">
                <a:solidFill>
                  <a:srgbClr val="FF0000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大显身手</a:t>
            </a:r>
          </a:p>
        </p:txBody>
      </p:sp>
      <p:sp>
        <p:nvSpPr>
          <p:cNvPr id="24579" name="Oval 3"/>
          <p:cNvSpPr>
            <a:spLocks noChangeArrowheads="1"/>
          </p:cNvSpPr>
          <p:nvPr/>
        </p:nvSpPr>
        <p:spPr bwMode="auto">
          <a:xfrm>
            <a:off x="0" y="692150"/>
            <a:ext cx="990600" cy="32766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>
              <a:solidFill>
                <a:srgbClr val="00CC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97284" name="Group 4"/>
          <p:cNvGrpSpPr/>
          <p:nvPr/>
        </p:nvGrpSpPr>
        <p:grpSpPr bwMode="auto">
          <a:xfrm>
            <a:off x="304800" y="2949575"/>
            <a:ext cx="4114800" cy="2232025"/>
            <a:chOff x="144" y="1666"/>
            <a:chExt cx="2592" cy="1406"/>
          </a:xfrm>
        </p:grpSpPr>
        <p:sp>
          <p:nvSpPr>
            <p:cNvPr id="24619" name="Line 5"/>
            <p:cNvSpPr>
              <a:spLocks noChangeShapeType="1"/>
            </p:cNvSpPr>
            <p:nvPr/>
          </p:nvSpPr>
          <p:spPr bwMode="auto">
            <a:xfrm flipV="1">
              <a:off x="1152" y="1968"/>
              <a:ext cx="1296" cy="192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grpSp>
          <p:nvGrpSpPr>
            <p:cNvPr id="24620" name="Group 6"/>
            <p:cNvGrpSpPr/>
            <p:nvPr/>
          </p:nvGrpSpPr>
          <p:grpSpPr bwMode="auto">
            <a:xfrm>
              <a:off x="144" y="1666"/>
              <a:ext cx="2592" cy="1406"/>
              <a:chOff x="144" y="1680"/>
              <a:chExt cx="2592" cy="1406"/>
            </a:xfrm>
          </p:grpSpPr>
          <p:sp>
            <p:nvSpPr>
              <p:cNvPr id="24621" name="Text Box 7"/>
              <p:cNvSpPr txBox="1">
                <a:spLocks noChangeArrowheads="1"/>
              </p:cNvSpPr>
              <p:nvPr/>
            </p:nvSpPr>
            <p:spPr bwMode="auto">
              <a:xfrm>
                <a:off x="2400" y="1680"/>
                <a:ext cx="336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b="1">
                    <a:latin typeface="Times New Roman" panose="02020603050405020304" pitchFamily="18" charset="0"/>
                  </a:rPr>
                  <a:t>D</a:t>
                </a:r>
              </a:p>
            </p:txBody>
          </p:sp>
          <p:sp>
            <p:nvSpPr>
              <p:cNvPr id="24622" name="Line 8"/>
              <p:cNvSpPr>
                <a:spLocks noChangeShapeType="1"/>
              </p:cNvSpPr>
              <p:nvPr/>
            </p:nvSpPr>
            <p:spPr bwMode="auto">
              <a:xfrm>
                <a:off x="864" y="1968"/>
                <a:ext cx="1056" cy="72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4623" name="AutoShape 9"/>
              <p:cNvSpPr>
                <a:spLocks noChangeArrowheads="1"/>
              </p:cNvSpPr>
              <p:nvPr/>
            </p:nvSpPr>
            <p:spPr bwMode="auto">
              <a:xfrm>
                <a:off x="336" y="1968"/>
                <a:ext cx="2112" cy="720"/>
              </a:xfrm>
              <a:prstGeom prst="parallelogram">
                <a:avLst>
                  <a:gd name="adj" fmla="val 73333"/>
                </a:avLst>
              </a:prstGeom>
              <a:noFill/>
              <a:ln w="38100">
                <a:solidFill>
                  <a:srgbClr val="FF6600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zh-CN" altLang="zh-CN" sz="28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24624" name="Text Box 10"/>
              <p:cNvSpPr txBox="1">
                <a:spLocks noChangeArrowheads="1"/>
              </p:cNvSpPr>
              <p:nvPr/>
            </p:nvSpPr>
            <p:spPr bwMode="auto">
              <a:xfrm>
                <a:off x="624" y="1680"/>
                <a:ext cx="38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b="1">
                    <a:latin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24625" name="Text Box 11"/>
              <p:cNvSpPr txBox="1">
                <a:spLocks noChangeArrowheads="1"/>
              </p:cNvSpPr>
              <p:nvPr/>
            </p:nvSpPr>
            <p:spPr bwMode="auto">
              <a:xfrm>
                <a:off x="144" y="2673"/>
                <a:ext cx="38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b="1">
                    <a:latin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24626" name="Text Box 12"/>
              <p:cNvSpPr txBox="1">
                <a:spLocks noChangeArrowheads="1"/>
              </p:cNvSpPr>
              <p:nvPr/>
            </p:nvSpPr>
            <p:spPr bwMode="auto">
              <a:xfrm>
                <a:off x="1872" y="2721"/>
                <a:ext cx="38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b="1">
                    <a:latin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24627" name="Line 13"/>
              <p:cNvSpPr>
                <a:spLocks noChangeShapeType="1"/>
              </p:cNvSpPr>
              <p:nvPr/>
            </p:nvSpPr>
            <p:spPr bwMode="auto">
              <a:xfrm flipV="1">
                <a:off x="336" y="2160"/>
                <a:ext cx="816" cy="52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4628" name="Line 14"/>
              <p:cNvSpPr>
                <a:spLocks noChangeShapeType="1"/>
              </p:cNvSpPr>
              <p:nvPr/>
            </p:nvSpPr>
            <p:spPr bwMode="auto">
              <a:xfrm flipH="1">
                <a:off x="1632" y="1968"/>
                <a:ext cx="816" cy="52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4629" name="Line 15"/>
              <p:cNvSpPr>
                <a:spLocks noChangeShapeType="1"/>
              </p:cNvSpPr>
              <p:nvPr/>
            </p:nvSpPr>
            <p:spPr bwMode="auto">
              <a:xfrm flipV="1">
                <a:off x="336" y="2496"/>
                <a:ext cx="1344" cy="192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4630" name="Text Box 16"/>
              <p:cNvSpPr txBox="1">
                <a:spLocks noChangeArrowheads="1"/>
              </p:cNvSpPr>
              <p:nvPr/>
            </p:nvSpPr>
            <p:spPr bwMode="auto">
              <a:xfrm>
                <a:off x="912" y="1968"/>
                <a:ext cx="432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2800" b="1">
                    <a:latin typeface="Times New Roman" panose="02020603050405020304" pitchFamily="18" charset="0"/>
                  </a:rPr>
                  <a:t>E</a:t>
                </a:r>
              </a:p>
            </p:txBody>
          </p:sp>
          <p:sp>
            <p:nvSpPr>
              <p:cNvPr id="24631" name="Text Box 17"/>
              <p:cNvSpPr txBox="1">
                <a:spLocks noChangeArrowheads="1"/>
              </p:cNvSpPr>
              <p:nvPr/>
            </p:nvSpPr>
            <p:spPr bwMode="auto">
              <a:xfrm>
                <a:off x="1728" y="2304"/>
                <a:ext cx="28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2800" b="1">
                    <a:latin typeface="Times New Roman" panose="02020603050405020304" pitchFamily="18" charset="0"/>
                  </a:rPr>
                  <a:t>F</a:t>
                </a:r>
              </a:p>
            </p:txBody>
          </p:sp>
        </p:grpSp>
      </p:grpSp>
      <p:sp>
        <p:nvSpPr>
          <p:cNvPr id="97298" name="Text Box 18"/>
          <p:cNvSpPr txBox="1">
            <a:spLocks noChangeArrowheads="1"/>
          </p:cNvSpPr>
          <p:nvPr/>
        </p:nvSpPr>
        <p:spPr bwMode="auto">
          <a:xfrm>
            <a:off x="2700338" y="1916113"/>
            <a:ext cx="1244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</a:rPr>
              <a:t>证明： </a:t>
            </a:r>
          </a:p>
        </p:txBody>
      </p:sp>
      <p:grpSp>
        <p:nvGrpSpPr>
          <p:cNvPr id="97299" name="Group 19"/>
          <p:cNvGrpSpPr/>
          <p:nvPr/>
        </p:nvGrpSpPr>
        <p:grpSpPr bwMode="auto">
          <a:xfrm>
            <a:off x="4343400" y="1905000"/>
            <a:ext cx="4800600" cy="519113"/>
            <a:chOff x="672" y="1157"/>
            <a:chExt cx="3024" cy="327"/>
          </a:xfrm>
        </p:grpSpPr>
        <p:graphicFrame>
          <p:nvGraphicFramePr>
            <p:cNvPr id="24617" name="Object 20"/>
            <p:cNvGraphicFramePr>
              <a:graphicFrameLocks noChangeAspect="1"/>
            </p:cNvGraphicFramePr>
            <p:nvPr/>
          </p:nvGraphicFramePr>
          <p:xfrm>
            <a:off x="672" y="1200"/>
            <a:ext cx="288" cy="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94" name="Equation" r:id="rId3" imgW="139700" imgH="127000" progId="Equation.DSMT4">
                    <p:embed/>
                  </p:oleObj>
                </mc:Choice>
                <mc:Fallback>
                  <p:oleObj name="Equation" r:id="rId3" imgW="139700" imgH="127000" progId="Equation.DSMT4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2" y="1200"/>
                          <a:ext cx="288" cy="2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618" name="Rectangle 21"/>
            <p:cNvSpPr>
              <a:spLocks noChangeArrowheads="1"/>
            </p:cNvSpPr>
            <p:nvPr/>
          </p:nvSpPr>
          <p:spPr bwMode="auto">
            <a:xfrm>
              <a:off x="907" y="1157"/>
              <a:ext cx="278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>
                  <a:solidFill>
                    <a:srgbClr val="FF0000"/>
                  </a:solidFill>
                </a:rPr>
                <a:t>四边形</a:t>
              </a:r>
              <a:r>
                <a:rPr lang="en-US" altLang="zh-CN" sz="2800" b="1">
                  <a:solidFill>
                    <a:srgbClr val="FF0000"/>
                  </a:solidFill>
                </a:rPr>
                <a:t>ABCD</a:t>
              </a:r>
              <a:r>
                <a:rPr lang="zh-CN" altLang="en-US" sz="2800" b="1">
                  <a:solidFill>
                    <a:srgbClr val="FF0000"/>
                  </a:solidFill>
                </a:rPr>
                <a:t>是平行四边形</a:t>
              </a:r>
            </a:p>
          </p:txBody>
        </p:sp>
      </p:grpSp>
      <p:grpSp>
        <p:nvGrpSpPr>
          <p:cNvPr id="97302" name="Group 22"/>
          <p:cNvGrpSpPr/>
          <p:nvPr/>
        </p:nvGrpSpPr>
        <p:grpSpPr bwMode="auto">
          <a:xfrm>
            <a:off x="4341813" y="2184400"/>
            <a:ext cx="4268787" cy="641350"/>
            <a:chOff x="2688" y="1376"/>
            <a:chExt cx="2689" cy="404"/>
          </a:xfrm>
        </p:grpSpPr>
        <p:graphicFrame>
          <p:nvGraphicFramePr>
            <p:cNvPr id="24615" name="Object 23"/>
            <p:cNvGraphicFramePr>
              <a:graphicFrameLocks noChangeAspect="1"/>
            </p:cNvGraphicFramePr>
            <p:nvPr/>
          </p:nvGraphicFramePr>
          <p:xfrm>
            <a:off x="2688" y="1440"/>
            <a:ext cx="336" cy="3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95" name="Equation" r:id="rId5" imgW="139700" imgH="127000" progId="Equation.DSMT4">
                    <p:embed/>
                  </p:oleObj>
                </mc:Choice>
                <mc:Fallback>
                  <p:oleObj name="Equation" r:id="rId5" imgW="139700" imgH="127000" progId="Equation.DSMT4">
                    <p:embed/>
                    <p:pic>
                      <p:nvPicPr>
                        <p:cNvPr id="0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88" y="1440"/>
                          <a:ext cx="336" cy="30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616" name="Rectangle 24"/>
            <p:cNvSpPr>
              <a:spLocks noChangeArrowheads="1"/>
            </p:cNvSpPr>
            <p:nvPr/>
          </p:nvSpPr>
          <p:spPr bwMode="auto">
            <a:xfrm>
              <a:off x="3134" y="1376"/>
              <a:ext cx="224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2800" b="1">
                  <a:solidFill>
                    <a:srgbClr val="FF0000"/>
                  </a:solidFill>
                </a:rPr>
                <a:t>AD </a:t>
              </a:r>
              <a:r>
                <a:rPr lang="en-US" altLang="zh-CN" sz="3600" b="1">
                  <a:solidFill>
                    <a:srgbClr val="FF0000"/>
                  </a:solidFill>
                </a:rPr>
                <a:t>∥</a:t>
              </a:r>
              <a:r>
                <a:rPr lang="en-US" altLang="zh-CN" sz="2800" b="1">
                  <a:solidFill>
                    <a:srgbClr val="FF0000"/>
                  </a:solidFill>
                </a:rPr>
                <a:t> BC</a:t>
              </a:r>
              <a:r>
                <a:rPr lang="zh-CN" altLang="en-US" sz="2800" b="1">
                  <a:solidFill>
                    <a:srgbClr val="FF0000"/>
                  </a:solidFill>
                </a:rPr>
                <a:t>且</a:t>
              </a:r>
              <a:r>
                <a:rPr lang="en-US" altLang="zh-CN" sz="2800" b="1">
                  <a:solidFill>
                    <a:srgbClr val="FF0000"/>
                  </a:solidFill>
                </a:rPr>
                <a:t>AD =BC</a:t>
              </a:r>
            </a:p>
          </p:txBody>
        </p:sp>
      </p:grpSp>
      <p:grpSp>
        <p:nvGrpSpPr>
          <p:cNvPr id="97305" name="Group 25"/>
          <p:cNvGrpSpPr/>
          <p:nvPr/>
        </p:nvGrpSpPr>
        <p:grpSpPr bwMode="auto">
          <a:xfrm>
            <a:off x="4343400" y="2681288"/>
            <a:ext cx="2819400" cy="519112"/>
            <a:chOff x="2688" y="1689"/>
            <a:chExt cx="1776" cy="327"/>
          </a:xfrm>
        </p:grpSpPr>
        <p:graphicFrame>
          <p:nvGraphicFramePr>
            <p:cNvPr id="24610" name="Object 26"/>
            <p:cNvGraphicFramePr>
              <a:graphicFrameLocks noChangeAspect="1"/>
            </p:cNvGraphicFramePr>
            <p:nvPr/>
          </p:nvGraphicFramePr>
          <p:xfrm>
            <a:off x="2688" y="1728"/>
            <a:ext cx="288" cy="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96" name="Equation" r:id="rId7" imgW="139700" imgH="127000" progId="Equation.DSMT4">
                    <p:embed/>
                  </p:oleObj>
                </mc:Choice>
                <mc:Fallback>
                  <p:oleObj name="Equation" r:id="rId7" imgW="139700" imgH="127000" progId="Equation.DSMT4">
                    <p:embed/>
                    <p:pic>
                      <p:nvPicPr>
                        <p:cNvPr id="0" name="Object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88" y="1728"/>
                          <a:ext cx="288" cy="2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4611" name="Group 27"/>
            <p:cNvGrpSpPr/>
            <p:nvPr/>
          </p:nvGrpSpPr>
          <p:grpSpPr bwMode="auto">
            <a:xfrm>
              <a:off x="2876" y="1689"/>
              <a:ext cx="1588" cy="327"/>
              <a:chOff x="2876" y="1689"/>
              <a:chExt cx="1588" cy="327"/>
            </a:xfrm>
          </p:grpSpPr>
          <p:graphicFrame>
            <p:nvGraphicFramePr>
              <p:cNvPr id="24612" name="Object 28"/>
              <p:cNvGraphicFramePr>
                <a:graphicFrameLocks noChangeAspect="1"/>
              </p:cNvGraphicFramePr>
              <p:nvPr/>
            </p:nvGraphicFramePr>
            <p:xfrm>
              <a:off x="2876" y="1697"/>
              <a:ext cx="292" cy="27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4697" name="Equation" r:id="rId8" imgW="165100" imgH="152400" progId="Equation.DSMT4">
                      <p:embed/>
                    </p:oleObj>
                  </mc:Choice>
                  <mc:Fallback>
                    <p:oleObj name="Equation" r:id="rId8" imgW="165100" imgH="152400" progId="Equation.DSMT4">
                      <p:embed/>
                      <p:pic>
                        <p:nvPicPr>
                          <p:cNvPr id="0" name="Object 2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6" y="1697"/>
                            <a:ext cx="292" cy="27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4613" name="Object 29"/>
              <p:cNvGraphicFramePr>
                <a:graphicFrameLocks noChangeAspect="1"/>
              </p:cNvGraphicFramePr>
              <p:nvPr/>
            </p:nvGraphicFramePr>
            <p:xfrm>
              <a:off x="3696" y="1697"/>
              <a:ext cx="292" cy="27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4698" name="Equation" r:id="rId10" imgW="165100" imgH="152400" progId="Equation.DSMT4">
                      <p:embed/>
                    </p:oleObj>
                  </mc:Choice>
                  <mc:Fallback>
                    <p:oleObj name="Equation" r:id="rId10" imgW="165100" imgH="152400" progId="Equation.DSMT4">
                      <p:embed/>
                      <p:pic>
                        <p:nvPicPr>
                          <p:cNvPr id="0" name="Object 2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696" y="1697"/>
                            <a:ext cx="292" cy="27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4614" name="Rectangle 30"/>
              <p:cNvSpPr>
                <a:spLocks noChangeArrowheads="1"/>
              </p:cNvSpPr>
              <p:nvPr/>
            </p:nvSpPr>
            <p:spPr bwMode="auto">
              <a:xfrm>
                <a:off x="3097" y="1689"/>
                <a:ext cx="1367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CN" sz="2800" b="1">
                    <a:solidFill>
                      <a:srgbClr val="FF0000"/>
                    </a:solidFill>
                  </a:rPr>
                  <a:t>EAD=   FCB</a:t>
                </a:r>
              </a:p>
            </p:txBody>
          </p:sp>
        </p:grpSp>
      </p:grpSp>
      <p:grpSp>
        <p:nvGrpSpPr>
          <p:cNvPr id="97311" name="Group 31"/>
          <p:cNvGrpSpPr/>
          <p:nvPr/>
        </p:nvGrpSpPr>
        <p:grpSpPr bwMode="auto">
          <a:xfrm>
            <a:off x="4554538" y="3509963"/>
            <a:ext cx="2760662" cy="1214437"/>
            <a:chOff x="2869" y="2211"/>
            <a:chExt cx="1739" cy="765"/>
          </a:xfrm>
        </p:grpSpPr>
        <p:graphicFrame>
          <p:nvGraphicFramePr>
            <p:cNvPr id="24605" name="Object 32"/>
            <p:cNvGraphicFramePr>
              <a:graphicFrameLocks noChangeAspect="1"/>
            </p:cNvGraphicFramePr>
            <p:nvPr/>
          </p:nvGraphicFramePr>
          <p:xfrm>
            <a:off x="3012" y="2211"/>
            <a:ext cx="204" cy="7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99" name="Equation" r:id="rId11" imgW="190500" imgH="711200" progId="Equation.DSMT4">
                    <p:embed/>
                  </p:oleObj>
                </mc:Choice>
                <mc:Fallback>
                  <p:oleObj name="Equation" r:id="rId11" imgW="190500" imgH="711200" progId="Equation.DSMT4">
                    <p:embed/>
                    <p:pic>
                      <p:nvPicPr>
                        <p:cNvPr id="0" name="Object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12" y="2211"/>
                          <a:ext cx="204" cy="7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4606" name="Group 33"/>
            <p:cNvGrpSpPr/>
            <p:nvPr/>
          </p:nvGrpSpPr>
          <p:grpSpPr bwMode="auto">
            <a:xfrm>
              <a:off x="2869" y="2256"/>
              <a:ext cx="1739" cy="652"/>
              <a:chOff x="2869" y="2756"/>
              <a:chExt cx="1739" cy="652"/>
            </a:xfrm>
          </p:grpSpPr>
          <p:graphicFrame>
            <p:nvGraphicFramePr>
              <p:cNvPr id="24607" name="Object 34"/>
              <p:cNvGraphicFramePr>
                <a:graphicFrameLocks noChangeAspect="1"/>
              </p:cNvGraphicFramePr>
              <p:nvPr/>
            </p:nvGraphicFramePr>
            <p:xfrm>
              <a:off x="3836" y="2897"/>
              <a:ext cx="292" cy="27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4700" name="Equation" r:id="rId13" imgW="165100" imgH="152400" progId="Equation.DSMT4">
                      <p:embed/>
                    </p:oleObj>
                  </mc:Choice>
                  <mc:Fallback>
                    <p:oleObj name="Equation" r:id="rId13" imgW="165100" imgH="152400" progId="Equation.DSMT4">
                      <p:embed/>
                      <p:pic>
                        <p:nvPicPr>
                          <p:cNvPr id="0" name="Object 3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836" y="2897"/>
                            <a:ext cx="292" cy="27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4608" name="Object 35"/>
              <p:cNvGraphicFramePr>
                <a:graphicFrameLocks noChangeAspect="1"/>
              </p:cNvGraphicFramePr>
              <p:nvPr/>
            </p:nvGraphicFramePr>
            <p:xfrm>
              <a:off x="3068" y="2880"/>
              <a:ext cx="292" cy="27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4701" name="Equation" r:id="rId14" imgW="165100" imgH="152400" progId="Equation.DSMT4">
                      <p:embed/>
                    </p:oleObj>
                  </mc:Choice>
                  <mc:Fallback>
                    <p:oleObj name="Equation" r:id="rId14" imgW="165100" imgH="152400" progId="Equation.DSMT4">
                      <p:embed/>
                      <p:pic>
                        <p:nvPicPr>
                          <p:cNvPr id="0" name="Object 3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068" y="2880"/>
                            <a:ext cx="292" cy="27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4609" name="Rectangle 36"/>
              <p:cNvSpPr>
                <a:spLocks noChangeArrowheads="1"/>
              </p:cNvSpPr>
              <p:nvPr/>
            </p:nvSpPr>
            <p:spPr bwMode="auto">
              <a:xfrm>
                <a:off x="2869" y="2756"/>
                <a:ext cx="1739" cy="6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40000"/>
                  </a:lnSpc>
                  <a:spcBef>
                    <a:spcPct val="50000"/>
                  </a:spcBef>
                </a:pPr>
                <a:r>
                  <a:rPr lang="en-US" altLang="zh-CN" sz="2800" b="1">
                    <a:solidFill>
                      <a:srgbClr val="FF0000"/>
                    </a:solidFill>
                  </a:rPr>
                  <a:t>AE=CF</a:t>
                </a:r>
              </a:p>
              <a:p>
                <a:pPr algn="ctr">
                  <a:lnSpc>
                    <a:spcPct val="40000"/>
                  </a:lnSpc>
                  <a:spcBef>
                    <a:spcPct val="50000"/>
                  </a:spcBef>
                </a:pPr>
                <a:r>
                  <a:rPr lang="en-US" altLang="zh-CN" sz="2800" b="1">
                    <a:solidFill>
                      <a:srgbClr val="FF0000"/>
                    </a:solidFill>
                  </a:rPr>
                  <a:t>      EAD=   FCB</a:t>
                </a:r>
              </a:p>
              <a:p>
                <a:pPr algn="ctr">
                  <a:lnSpc>
                    <a:spcPct val="40000"/>
                  </a:lnSpc>
                  <a:spcBef>
                    <a:spcPct val="50000"/>
                  </a:spcBef>
                </a:pPr>
                <a:r>
                  <a:rPr lang="en-US" altLang="zh-CN" sz="2800" b="1">
                    <a:solidFill>
                      <a:srgbClr val="FF0000"/>
                    </a:solidFill>
                  </a:rPr>
                  <a:t>AD=BC</a:t>
                </a:r>
              </a:p>
            </p:txBody>
          </p:sp>
        </p:grpSp>
      </p:grpSp>
      <p:grpSp>
        <p:nvGrpSpPr>
          <p:cNvPr id="97317" name="Group 37"/>
          <p:cNvGrpSpPr/>
          <p:nvPr/>
        </p:nvGrpSpPr>
        <p:grpSpPr bwMode="auto">
          <a:xfrm>
            <a:off x="4343400" y="4572000"/>
            <a:ext cx="3962400" cy="519113"/>
            <a:chOff x="2736" y="2880"/>
            <a:chExt cx="2496" cy="327"/>
          </a:xfrm>
        </p:grpSpPr>
        <p:graphicFrame>
          <p:nvGraphicFramePr>
            <p:cNvPr id="24600" name="Object 38"/>
            <p:cNvGraphicFramePr>
              <a:graphicFrameLocks noChangeAspect="1"/>
            </p:cNvGraphicFramePr>
            <p:nvPr/>
          </p:nvGraphicFramePr>
          <p:xfrm>
            <a:off x="2736" y="2928"/>
            <a:ext cx="288" cy="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702" name="Equation" r:id="rId15" imgW="139700" imgH="127000" progId="Equation.DSMT4">
                    <p:embed/>
                  </p:oleObj>
                </mc:Choice>
                <mc:Fallback>
                  <p:oleObj name="Equation" r:id="rId15" imgW="139700" imgH="127000" progId="Equation.DSMT4">
                    <p:embed/>
                    <p:pic>
                      <p:nvPicPr>
                        <p:cNvPr id="0" name="Object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36" y="2928"/>
                          <a:ext cx="288" cy="2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4601" name="Group 39"/>
            <p:cNvGrpSpPr/>
            <p:nvPr/>
          </p:nvGrpSpPr>
          <p:grpSpPr bwMode="auto">
            <a:xfrm>
              <a:off x="2976" y="2880"/>
              <a:ext cx="2256" cy="327"/>
              <a:chOff x="624" y="3417"/>
              <a:chExt cx="2256" cy="327"/>
            </a:xfrm>
          </p:grpSpPr>
          <p:graphicFrame>
            <p:nvGraphicFramePr>
              <p:cNvPr id="24602" name="Object 40"/>
              <p:cNvGraphicFramePr>
                <a:graphicFrameLocks noChangeAspect="1"/>
              </p:cNvGraphicFramePr>
              <p:nvPr/>
            </p:nvGraphicFramePr>
            <p:xfrm>
              <a:off x="624" y="3456"/>
              <a:ext cx="203" cy="24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4703" name="Equation" r:id="rId16" imgW="139700" imgH="165100" progId="Equation.DSMT4">
                      <p:embed/>
                    </p:oleObj>
                  </mc:Choice>
                  <mc:Fallback>
                    <p:oleObj name="Equation" r:id="rId16" imgW="139700" imgH="165100" progId="Equation.DSMT4">
                      <p:embed/>
                      <p:pic>
                        <p:nvPicPr>
                          <p:cNvPr id="0" name="Object 4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24" y="3456"/>
                            <a:ext cx="203" cy="24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4603" name="Object 41"/>
              <p:cNvGraphicFramePr>
                <a:graphicFrameLocks noChangeAspect="1"/>
              </p:cNvGraphicFramePr>
              <p:nvPr/>
            </p:nvGraphicFramePr>
            <p:xfrm>
              <a:off x="1536" y="3456"/>
              <a:ext cx="203" cy="24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4704" name="Equation" r:id="rId18" imgW="139700" imgH="165100" progId="Equation.DSMT4">
                      <p:embed/>
                    </p:oleObj>
                  </mc:Choice>
                  <mc:Fallback>
                    <p:oleObj name="Equation" r:id="rId18" imgW="139700" imgH="165100" progId="Equation.DSMT4">
                      <p:embed/>
                      <p:pic>
                        <p:nvPicPr>
                          <p:cNvPr id="0" name="Object 4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36" y="3456"/>
                            <a:ext cx="203" cy="24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4604" name="Rectangle 42"/>
              <p:cNvSpPr>
                <a:spLocks noChangeArrowheads="1"/>
              </p:cNvSpPr>
              <p:nvPr/>
            </p:nvSpPr>
            <p:spPr bwMode="auto">
              <a:xfrm>
                <a:off x="748" y="3417"/>
                <a:ext cx="2132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CN" sz="2800" b="1">
                    <a:solidFill>
                      <a:srgbClr val="FF0000"/>
                    </a:solidFill>
                  </a:rPr>
                  <a:t>AED </a:t>
                </a:r>
                <a:r>
                  <a:rPr kumimoji="1" lang="en-US" altLang="zh-CN" sz="2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≌</a:t>
                </a:r>
                <a:r>
                  <a:rPr lang="en-US" altLang="zh-CN" sz="2800" b="1">
                    <a:solidFill>
                      <a:srgbClr val="FF0000"/>
                    </a:solidFill>
                  </a:rPr>
                  <a:t>   CFB(SAS)</a:t>
                </a:r>
              </a:p>
            </p:txBody>
          </p:sp>
        </p:grpSp>
      </p:grpSp>
      <p:grpSp>
        <p:nvGrpSpPr>
          <p:cNvPr id="97323" name="Group 43"/>
          <p:cNvGrpSpPr/>
          <p:nvPr/>
        </p:nvGrpSpPr>
        <p:grpSpPr bwMode="auto">
          <a:xfrm>
            <a:off x="4354513" y="4967288"/>
            <a:ext cx="2046287" cy="519112"/>
            <a:chOff x="2688" y="3129"/>
            <a:chExt cx="1289" cy="327"/>
          </a:xfrm>
        </p:grpSpPr>
        <p:graphicFrame>
          <p:nvGraphicFramePr>
            <p:cNvPr id="24598" name="Object 44"/>
            <p:cNvGraphicFramePr>
              <a:graphicFrameLocks noChangeAspect="1"/>
            </p:cNvGraphicFramePr>
            <p:nvPr/>
          </p:nvGraphicFramePr>
          <p:xfrm>
            <a:off x="2688" y="3193"/>
            <a:ext cx="288" cy="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705" name="Equation" r:id="rId19" imgW="139700" imgH="127000" progId="Equation.DSMT4">
                    <p:embed/>
                  </p:oleObj>
                </mc:Choice>
                <mc:Fallback>
                  <p:oleObj name="Equation" r:id="rId19" imgW="139700" imgH="127000" progId="Equation.DSMT4">
                    <p:embed/>
                    <p:pic>
                      <p:nvPicPr>
                        <p:cNvPr id="0" name="Object 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88" y="3193"/>
                          <a:ext cx="288" cy="2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599" name="Rectangle 45"/>
            <p:cNvSpPr>
              <a:spLocks noChangeArrowheads="1"/>
            </p:cNvSpPr>
            <p:nvPr/>
          </p:nvSpPr>
          <p:spPr bwMode="auto">
            <a:xfrm>
              <a:off x="3120" y="3129"/>
              <a:ext cx="85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2800" b="1">
                  <a:solidFill>
                    <a:srgbClr val="FF0000"/>
                  </a:solidFill>
                </a:rPr>
                <a:t>DE=BF</a:t>
              </a:r>
            </a:p>
          </p:txBody>
        </p:sp>
      </p:grpSp>
      <p:grpSp>
        <p:nvGrpSpPr>
          <p:cNvPr id="97326" name="Group 46"/>
          <p:cNvGrpSpPr/>
          <p:nvPr/>
        </p:nvGrpSpPr>
        <p:grpSpPr bwMode="auto">
          <a:xfrm>
            <a:off x="4343400" y="5791200"/>
            <a:ext cx="4800600" cy="519113"/>
            <a:chOff x="2688" y="3648"/>
            <a:chExt cx="3024" cy="327"/>
          </a:xfrm>
        </p:grpSpPr>
        <p:graphicFrame>
          <p:nvGraphicFramePr>
            <p:cNvPr id="24596" name="Object 47"/>
            <p:cNvGraphicFramePr>
              <a:graphicFrameLocks noChangeAspect="1"/>
            </p:cNvGraphicFramePr>
            <p:nvPr/>
          </p:nvGraphicFramePr>
          <p:xfrm>
            <a:off x="2688" y="3696"/>
            <a:ext cx="288" cy="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706" name="Equation" r:id="rId20" imgW="139700" imgH="127000" progId="Equation.DSMT4">
                    <p:embed/>
                  </p:oleObj>
                </mc:Choice>
                <mc:Fallback>
                  <p:oleObj name="Equation" r:id="rId20" imgW="139700" imgH="127000" progId="Equation.DSMT4">
                    <p:embed/>
                    <p:pic>
                      <p:nvPicPr>
                        <p:cNvPr id="0" name="Object 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88" y="3696"/>
                          <a:ext cx="288" cy="2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597" name="Rectangle 48"/>
            <p:cNvSpPr>
              <a:spLocks noChangeArrowheads="1"/>
            </p:cNvSpPr>
            <p:nvPr/>
          </p:nvSpPr>
          <p:spPr bwMode="auto">
            <a:xfrm>
              <a:off x="2961" y="3648"/>
              <a:ext cx="275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2800" b="1">
                  <a:solidFill>
                    <a:srgbClr val="FF0000"/>
                  </a:solidFill>
                </a:rPr>
                <a:t>四边形</a:t>
              </a:r>
              <a:r>
                <a:rPr lang="en-US" altLang="zh-CN" sz="2800" b="1">
                  <a:solidFill>
                    <a:srgbClr val="FF0000"/>
                  </a:solidFill>
                </a:rPr>
                <a:t>BFDE</a:t>
              </a:r>
              <a:r>
                <a:rPr lang="zh-CN" altLang="en-US" sz="2800" b="1">
                  <a:solidFill>
                    <a:srgbClr val="FF0000"/>
                  </a:solidFill>
                </a:rPr>
                <a:t>是平行四边形</a:t>
              </a:r>
            </a:p>
          </p:txBody>
        </p:sp>
      </p:grpSp>
      <p:grpSp>
        <p:nvGrpSpPr>
          <p:cNvPr id="97329" name="Group 49"/>
          <p:cNvGrpSpPr/>
          <p:nvPr/>
        </p:nvGrpSpPr>
        <p:grpSpPr bwMode="auto">
          <a:xfrm>
            <a:off x="4564063" y="3048000"/>
            <a:ext cx="3132137" cy="519113"/>
            <a:chOff x="2875" y="1920"/>
            <a:chExt cx="1973" cy="327"/>
          </a:xfrm>
        </p:grpSpPr>
        <p:graphicFrame>
          <p:nvGraphicFramePr>
            <p:cNvPr id="24593" name="Object 50"/>
            <p:cNvGraphicFramePr>
              <a:graphicFrameLocks noChangeAspect="1"/>
            </p:cNvGraphicFramePr>
            <p:nvPr/>
          </p:nvGraphicFramePr>
          <p:xfrm>
            <a:off x="3120" y="1968"/>
            <a:ext cx="203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707" name="Equation" r:id="rId21" imgW="139700" imgH="165100" progId="Equation.DSMT4">
                    <p:embed/>
                  </p:oleObj>
                </mc:Choice>
                <mc:Fallback>
                  <p:oleObj name="Equation" r:id="rId21" imgW="139700" imgH="165100" progId="Equation.DSMT4">
                    <p:embed/>
                    <p:pic>
                      <p:nvPicPr>
                        <p:cNvPr id="0" name="Object 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20" y="1968"/>
                          <a:ext cx="203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594" name="Object 51"/>
            <p:cNvGraphicFramePr>
              <a:graphicFrameLocks noChangeAspect="1"/>
            </p:cNvGraphicFramePr>
            <p:nvPr/>
          </p:nvGraphicFramePr>
          <p:xfrm>
            <a:off x="3925" y="1968"/>
            <a:ext cx="203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708" name="Equation" r:id="rId22" imgW="139700" imgH="165100" progId="Equation.DSMT4">
                    <p:embed/>
                  </p:oleObj>
                </mc:Choice>
                <mc:Fallback>
                  <p:oleObj name="Equation" r:id="rId22" imgW="139700" imgH="165100" progId="Equation.DSMT4">
                    <p:embed/>
                    <p:pic>
                      <p:nvPicPr>
                        <p:cNvPr id="0" name="Object 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25" y="1968"/>
                          <a:ext cx="203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595" name="Rectangle 52"/>
            <p:cNvSpPr>
              <a:spLocks noChangeArrowheads="1"/>
            </p:cNvSpPr>
            <p:nvPr/>
          </p:nvSpPr>
          <p:spPr bwMode="auto">
            <a:xfrm>
              <a:off x="2875" y="1920"/>
              <a:ext cx="197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2800" b="1" dirty="0">
                  <a:solidFill>
                    <a:srgbClr val="FF0000"/>
                  </a:solidFill>
                </a:rPr>
                <a:t>在  </a:t>
              </a:r>
              <a:r>
                <a:rPr lang="en-US" altLang="zh-CN" sz="2800" b="1" dirty="0">
                  <a:solidFill>
                    <a:srgbClr val="FF0000"/>
                  </a:solidFill>
                </a:rPr>
                <a:t>AED</a:t>
              </a:r>
              <a:r>
                <a:rPr lang="zh-CN" altLang="en-US" sz="2800" b="1" dirty="0">
                  <a:solidFill>
                    <a:srgbClr val="FF0000"/>
                  </a:solidFill>
                </a:rPr>
                <a:t>和  </a:t>
              </a:r>
              <a:r>
                <a:rPr lang="en-US" altLang="zh-CN" sz="2800" b="1" dirty="0">
                  <a:solidFill>
                    <a:srgbClr val="FF0000"/>
                  </a:solidFill>
                </a:rPr>
                <a:t>CFB</a:t>
              </a:r>
              <a:r>
                <a:rPr lang="zh-CN" altLang="en-US" sz="2800" b="1" dirty="0">
                  <a:solidFill>
                    <a:srgbClr val="FF0000"/>
                  </a:solidFill>
                </a:rPr>
                <a:t>中</a:t>
              </a:r>
            </a:p>
          </p:txBody>
        </p:sp>
      </p:grpSp>
      <p:sp>
        <p:nvSpPr>
          <p:cNvPr id="97333" name="Rectangle 53"/>
          <p:cNvSpPr>
            <a:spLocks noChangeArrowheads="1"/>
          </p:cNvSpPr>
          <p:nvPr/>
        </p:nvSpPr>
        <p:spPr bwMode="auto">
          <a:xfrm>
            <a:off x="4702175" y="5334000"/>
            <a:ext cx="3146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sz="2800" b="1">
                <a:solidFill>
                  <a:srgbClr val="FF0000"/>
                </a:solidFill>
              </a:rPr>
              <a:t>同理可证：</a:t>
            </a:r>
            <a:r>
              <a:rPr lang="en-US" altLang="zh-CN" sz="2800" b="1">
                <a:solidFill>
                  <a:srgbClr val="FF0000"/>
                </a:solidFill>
              </a:rPr>
              <a:t>BE=DF</a:t>
            </a:r>
          </a:p>
        </p:txBody>
      </p:sp>
      <p:sp>
        <p:nvSpPr>
          <p:cNvPr id="97334" name="Text Box 54"/>
          <p:cNvSpPr txBox="1">
            <a:spLocks noChangeArrowheads="1"/>
          </p:cNvSpPr>
          <p:nvPr/>
        </p:nvSpPr>
        <p:spPr bwMode="auto">
          <a:xfrm>
            <a:off x="900113" y="188913"/>
            <a:ext cx="7416800" cy="158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111111"/>
                </a:solidFill>
                <a:latin typeface="Times New Roman" panose="02020603050405020304" pitchFamily="18" charset="0"/>
              </a:rPr>
              <a:t>4</a:t>
            </a:r>
            <a:r>
              <a:rPr kumimoji="1" lang="zh-CN" altLang="en-US" sz="2800" b="1">
                <a:solidFill>
                  <a:srgbClr val="111111"/>
                </a:solidFill>
                <a:latin typeface="Times New Roman" panose="02020603050405020304" pitchFamily="18" charset="0"/>
              </a:rPr>
              <a:t>、已知：</a:t>
            </a:r>
            <a:r>
              <a:rPr kumimoji="1" lang="en-US" altLang="zh-CN" sz="2800" b="1">
                <a:solidFill>
                  <a:srgbClr val="111111"/>
                </a:solidFill>
                <a:latin typeface="Times New Roman" panose="02020603050405020304" pitchFamily="18" charset="0"/>
              </a:rPr>
              <a:t>E</a:t>
            </a:r>
            <a:r>
              <a:rPr kumimoji="1" lang="zh-CN" altLang="en-US" sz="2800" b="1">
                <a:solidFill>
                  <a:srgbClr val="111111"/>
                </a:solidFill>
                <a:latin typeface="Times New Roman" panose="02020603050405020304" pitchFamily="18" charset="0"/>
              </a:rPr>
              <a:t>、</a:t>
            </a:r>
            <a:r>
              <a:rPr kumimoji="1" lang="en-US" altLang="zh-CN" sz="2800" b="1">
                <a:solidFill>
                  <a:srgbClr val="111111"/>
                </a:solidFill>
                <a:latin typeface="Times New Roman" panose="02020603050405020304" pitchFamily="18" charset="0"/>
              </a:rPr>
              <a:t>F</a:t>
            </a:r>
            <a:r>
              <a:rPr kumimoji="1" lang="zh-CN" altLang="en-US" sz="2800" b="1">
                <a:solidFill>
                  <a:srgbClr val="111111"/>
                </a:solidFill>
                <a:latin typeface="Times New Roman" panose="02020603050405020304" pitchFamily="18" charset="0"/>
              </a:rPr>
              <a:t>是平行四边形</a:t>
            </a:r>
            <a:r>
              <a:rPr kumimoji="1" lang="en-US" altLang="zh-CN" sz="2800" b="1">
                <a:solidFill>
                  <a:srgbClr val="111111"/>
                </a:solidFill>
                <a:latin typeface="Times New Roman" panose="02020603050405020304" pitchFamily="18" charset="0"/>
              </a:rPr>
              <a:t>ABCD</a:t>
            </a:r>
            <a:r>
              <a:rPr kumimoji="1" lang="zh-CN" altLang="en-US" sz="2800" b="1">
                <a:solidFill>
                  <a:srgbClr val="111111"/>
                </a:solidFill>
                <a:latin typeface="Times New Roman" panose="02020603050405020304" pitchFamily="18" charset="0"/>
              </a:rPr>
              <a:t>对角线</a:t>
            </a:r>
            <a:r>
              <a:rPr kumimoji="1" lang="en-US" altLang="zh-CN" sz="2800" b="1">
                <a:solidFill>
                  <a:srgbClr val="111111"/>
                </a:solidFill>
                <a:latin typeface="Times New Roman" panose="02020603050405020304" pitchFamily="18" charset="0"/>
              </a:rPr>
              <a:t>AC</a:t>
            </a:r>
            <a:r>
              <a:rPr kumimoji="1" lang="zh-CN" altLang="en-US" sz="2800" b="1">
                <a:solidFill>
                  <a:srgbClr val="111111"/>
                </a:solidFill>
                <a:latin typeface="Times New Roman" panose="02020603050405020304" pitchFamily="18" charset="0"/>
              </a:rPr>
              <a:t>上的两点，并且</a:t>
            </a:r>
            <a:r>
              <a:rPr kumimoji="1" lang="en-US" altLang="zh-CN" sz="2800" b="1">
                <a:solidFill>
                  <a:srgbClr val="111111"/>
                </a:solidFill>
                <a:latin typeface="Times New Roman" panose="02020603050405020304" pitchFamily="18" charset="0"/>
              </a:rPr>
              <a:t>AE=CF</a:t>
            </a:r>
            <a:r>
              <a:rPr kumimoji="1" lang="zh-CN" altLang="en-US" sz="2800" b="1">
                <a:solidFill>
                  <a:srgbClr val="111111"/>
                </a:solidFill>
                <a:latin typeface="Times New Roman" panose="02020603050405020304" pitchFamily="18" charset="0"/>
              </a:rPr>
              <a:t>。</a:t>
            </a:r>
          </a:p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rgbClr val="111111"/>
                </a:solidFill>
                <a:latin typeface="Times New Roman" panose="02020603050405020304" pitchFamily="18" charset="0"/>
              </a:rPr>
              <a:t>求证：四边形</a:t>
            </a:r>
            <a:r>
              <a:rPr kumimoji="1" lang="en-US" altLang="zh-CN" sz="2800" b="1">
                <a:solidFill>
                  <a:srgbClr val="111111"/>
                </a:solidFill>
                <a:latin typeface="Times New Roman" panose="02020603050405020304" pitchFamily="18" charset="0"/>
              </a:rPr>
              <a:t>BFDE</a:t>
            </a:r>
            <a:r>
              <a:rPr kumimoji="1" lang="zh-CN" altLang="en-US" sz="2800" b="1">
                <a:solidFill>
                  <a:srgbClr val="111111"/>
                </a:solidFill>
                <a:latin typeface="Times New Roman" panose="02020603050405020304" pitchFamily="18" charset="0"/>
              </a:rPr>
              <a:t>是平行四边形</a:t>
            </a:r>
          </a:p>
        </p:txBody>
      </p:sp>
      <p:sp>
        <p:nvSpPr>
          <p:cNvPr id="24592" name="AutoShape 55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327150" y="5988050"/>
            <a:ext cx="708025" cy="368300"/>
          </a:xfrm>
          <a:prstGeom prst="actionButtonEnd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7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7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7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7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7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7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7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7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97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97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97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97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98" grpId="0" autoUpdateAnimBg="0"/>
      <p:bldP spid="97333" grpId="0" autoUpdateAnimBg="0"/>
      <p:bldP spid="97334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320675" y="741203"/>
            <a:ext cx="854075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4400" dirty="0">
                <a:solidFill>
                  <a:srgbClr val="FF0000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大显身手</a:t>
            </a:r>
          </a:p>
        </p:txBody>
      </p:sp>
      <p:sp>
        <p:nvSpPr>
          <p:cNvPr id="25603" name="Oval 3"/>
          <p:cNvSpPr>
            <a:spLocks noChangeArrowheads="1"/>
          </p:cNvSpPr>
          <p:nvPr/>
        </p:nvSpPr>
        <p:spPr bwMode="auto">
          <a:xfrm>
            <a:off x="244475" y="436403"/>
            <a:ext cx="990600" cy="32766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>
              <a:solidFill>
                <a:srgbClr val="00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1600200" y="328613"/>
            <a:ext cx="6781800" cy="158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2800" b="1">
                <a:latin typeface="Times New Roman" panose="02020603050405020304" pitchFamily="18" charset="0"/>
              </a:rPr>
              <a:t>4</a:t>
            </a:r>
            <a:r>
              <a:rPr kumimoji="1" lang="zh-CN" altLang="en-US" sz="2800" b="1">
                <a:latin typeface="Times New Roman" panose="02020603050405020304" pitchFamily="18" charset="0"/>
              </a:rPr>
              <a:t>、已知：</a:t>
            </a:r>
            <a:r>
              <a:rPr kumimoji="1" lang="en-US" altLang="zh-CN" sz="2800" b="1">
                <a:latin typeface="Times New Roman" panose="02020603050405020304" pitchFamily="18" charset="0"/>
              </a:rPr>
              <a:t>E</a:t>
            </a:r>
            <a:r>
              <a:rPr kumimoji="1" lang="zh-CN" altLang="en-US" sz="2800" b="1">
                <a:latin typeface="Times New Roman" panose="02020603050405020304" pitchFamily="18" charset="0"/>
              </a:rPr>
              <a:t>、</a:t>
            </a:r>
            <a:r>
              <a:rPr kumimoji="1" lang="en-US" altLang="zh-CN" sz="2800" b="1">
                <a:latin typeface="Times New Roman" panose="02020603050405020304" pitchFamily="18" charset="0"/>
              </a:rPr>
              <a:t>F</a:t>
            </a:r>
            <a:r>
              <a:rPr kumimoji="1" lang="zh-CN" altLang="en-US" sz="2800" b="1">
                <a:latin typeface="Times New Roman" panose="02020603050405020304" pitchFamily="18" charset="0"/>
              </a:rPr>
              <a:t>是平行四边形</a:t>
            </a:r>
            <a:r>
              <a:rPr kumimoji="1" lang="en-US" altLang="zh-CN" sz="2800" b="1">
                <a:latin typeface="Times New Roman" panose="02020603050405020304" pitchFamily="18" charset="0"/>
              </a:rPr>
              <a:t>ABCD</a:t>
            </a:r>
            <a:r>
              <a:rPr kumimoji="1" lang="zh-CN" altLang="en-US" sz="2800" b="1">
                <a:latin typeface="Times New Roman" panose="02020603050405020304" pitchFamily="18" charset="0"/>
              </a:rPr>
              <a:t>对角线</a:t>
            </a:r>
            <a:r>
              <a:rPr kumimoji="1" lang="en-US" altLang="zh-CN" sz="2800" b="1">
                <a:latin typeface="Times New Roman" panose="02020603050405020304" pitchFamily="18" charset="0"/>
              </a:rPr>
              <a:t>AC</a:t>
            </a:r>
            <a:r>
              <a:rPr kumimoji="1" lang="zh-CN" altLang="en-US" sz="2800" b="1">
                <a:latin typeface="Times New Roman" panose="02020603050405020304" pitchFamily="18" charset="0"/>
              </a:rPr>
              <a:t>上的两点，并且</a:t>
            </a:r>
            <a:r>
              <a:rPr kumimoji="1" lang="en-US" altLang="zh-CN" sz="2800" b="1">
                <a:latin typeface="Times New Roman" panose="02020603050405020304" pitchFamily="18" charset="0"/>
              </a:rPr>
              <a:t>AE=CF</a:t>
            </a:r>
            <a:r>
              <a:rPr kumimoji="1" lang="zh-CN" altLang="en-US" sz="2800" b="1">
                <a:latin typeface="Times New Roman" panose="02020603050405020304" pitchFamily="18" charset="0"/>
              </a:rPr>
              <a:t>。</a:t>
            </a:r>
          </a:p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anose="02020603050405020304" pitchFamily="18" charset="0"/>
              </a:rPr>
              <a:t>求证：四边形</a:t>
            </a:r>
            <a:r>
              <a:rPr kumimoji="1" lang="en-US" altLang="zh-CN" sz="2800" b="1">
                <a:latin typeface="Times New Roman" panose="02020603050405020304" pitchFamily="18" charset="0"/>
              </a:rPr>
              <a:t>BFDE</a:t>
            </a:r>
            <a:r>
              <a:rPr kumimoji="1" lang="zh-CN" altLang="en-US" sz="2800" b="1">
                <a:latin typeface="Times New Roman" panose="02020603050405020304" pitchFamily="18" charset="0"/>
              </a:rPr>
              <a:t>是平行四边形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3991510" y="3047999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b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1600200" y="3627437"/>
            <a:ext cx="167640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 flipV="1">
            <a:off x="2057400" y="3627437"/>
            <a:ext cx="205740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3496" name="Text Box 8"/>
          <p:cNvSpPr txBox="1">
            <a:spLocks noChangeArrowheads="1"/>
          </p:cNvSpPr>
          <p:nvPr/>
        </p:nvSpPr>
        <p:spPr bwMode="auto">
          <a:xfrm>
            <a:off x="2119313" y="4076700"/>
            <a:ext cx="609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2800" b="1"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25609" name="AutoShape 9"/>
          <p:cNvSpPr>
            <a:spLocks noChangeArrowheads="1"/>
          </p:cNvSpPr>
          <p:nvPr/>
        </p:nvSpPr>
        <p:spPr bwMode="auto">
          <a:xfrm>
            <a:off x="750888" y="3644900"/>
            <a:ext cx="3352800" cy="1143000"/>
          </a:xfrm>
          <a:prstGeom prst="parallelogram">
            <a:avLst>
              <a:gd name="adj" fmla="val 73333"/>
            </a:avLst>
          </a:prstGeom>
          <a:noFill/>
          <a:ln w="38100">
            <a:solidFill>
              <a:srgbClr val="FF66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1219200" y="3170237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b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457200" y="4746625"/>
            <a:ext cx="609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b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3200400" y="4822825"/>
            <a:ext cx="609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b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 flipV="1">
            <a:off x="762000" y="3932237"/>
            <a:ext cx="1295400" cy="8382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flipH="1">
            <a:off x="2819400" y="3627437"/>
            <a:ext cx="1295400" cy="8382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 flipV="1">
            <a:off x="762000" y="4465637"/>
            <a:ext cx="213360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1616075" y="3644900"/>
            <a:ext cx="685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2800" b="1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2971800" y="4160837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2800" b="1"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63506" name="Text Box 18"/>
          <p:cNvSpPr txBox="1">
            <a:spLocks noChangeArrowheads="1"/>
          </p:cNvSpPr>
          <p:nvPr/>
        </p:nvSpPr>
        <p:spPr bwMode="auto">
          <a:xfrm>
            <a:off x="4114800" y="1931987"/>
            <a:ext cx="4724400" cy="433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2400" b="1" dirty="0">
                <a:latin typeface="Times New Roman" panose="02020603050405020304" pitchFamily="18" charset="0"/>
              </a:rPr>
              <a:t>证明：作对角线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BD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，交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AC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于点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O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。</a:t>
            </a:r>
          </a:p>
          <a:p>
            <a:pPr>
              <a:spcBef>
                <a:spcPct val="50000"/>
              </a:spcBef>
            </a:pPr>
            <a:r>
              <a:rPr kumimoji="1" lang="zh-CN" altLang="en-US" sz="2400" b="1" dirty="0">
                <a:latin typeface="Times New Roman" panose="02020603050405020304" pitchFamily="18" charset="0"/>
              </a:rPr>
              <a:t>        ∵四边形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ABCD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是平行四边形</a:t>
            </a:r>
          </a:p>
          <a:p>
            <a:pPr>
              <a:spcBef>
                <a:spcPct val="50000"/>
              </a:spcBef>
            </a:pPr>
            <a:r>
              <a:rPr kumimoji="1" lang="zh-CN" altLang="en-US" sz="2400" b="1" dirty="0">
                <a:latin typeface="Times New Roman" panose="02020603050405020304" pitchFamily="18" charset="0"/>
              </a:rPr>
              <a:t>            ∴ 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AO=CO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，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BO=DO</a:t>
            </a:r>
          </a:p>
          <a:p>
            <a:pPr>
              <a:spcBef>
                <a:spcPct val="50000"/>
              </a:spcBef>
            </a:pPr>
            <a:r>
              <a:rPr kumimoji="1" lang="en-US" altLang="zh-CN" sz="2400" b="1" dirty="0">
                <a:latin typeface="Times New Roman" panose="02020603050405020304" pitchFamily="18" charset="0"/>
              </a:rPr>
              <a:t>             ∵AE=CF</a:t>
            </a:r>
          </a:p>
          <a:p>
            <a:pPr>
              <a:spcBef>
                <a:spcPct val="50000"/>
              </a:spcBef>
            </a:pPr>
            <a:r>
              <a:rPr kumimoji="1" lang="en-US" altLang="zh-CN" sz="2400" b="1" dirty="0">
                <a:latin typeface="Times New Roman" panose="02020603050405020304" pitchFamily="18" charset="0"/>
              </a:rPr>
              <a:t>             ∴AO-AE=CO-CF</a:t>
            </a:r>
          </a:p>
          <a:p>
            <a:pPr>
              <a:spcBef>
                <a:spcPct val="50000"/>
              </a:spcBef>
            </a:pPr>
            <a:r>
              <a:rPr kumimoji="1" lang="en-US" altLang="zh-CN" sz="2400" b="1" dirty="0">
                <a:latin typeface="Times New Roman" panose="02020603050405020304" pitchFamily="18" charset="0"/>
              </a:rPr>
              <a:t>              ∴EO=FO</a:t>
            </a:r>
          </a:p>
          <a:p>
            <a:pPr>
              <a:spcBef>
                <a:spcPct val="50000"/>
              </a:spcBef>
            </a:pPr>
            <a:r>
              <a:rPr kumimoji="1" lang="en-US" altLang="zh-CN" sz="2400" b="1" dirty="0">
                <a:latin typeface="Times New Roman" panose="02020603050405020304" pitchFamily="18" charset="0"/>
              </a:rPr>
              <a:t>              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又 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BO=DO</a:t>
            </a:r>
          </a:p>
          <a:p>
            <a:pPr>
              <a:spcBef>
                <a:spcPct val="50000"/>
              </a:spcBef>
            </a:pPr>
            <a:r>
              <a:rPr kumimoji="1" lang="en-US" altLang="zh-CN" sz="2400" b="1" dirty="0">
                <a:latin typeface="Times New Roman" panose="02020603050405020304" pitchFamily="18" charset="0"/>
              </a:rPr>
              <a:t>       ∴ 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四边形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BFDE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是平行四边</a:t>
            </a:r>
            <a:r>
              <a:rPr kumimoji="1" lang="zh-CN" altLang="en-US" sz="2400" b="1" dirty="0" smtClean="0">
                <a:latin typeface="Times New Roman" panose="02020603050405020304" pitchFamily="18" charset="0"/>
              </a:rPr>
              <a:t>形</a:t>
            </a:r>
            <a:endParaRPr kumimoji="1" lang="zh-CN" altLang="en-US" sz="2400" b="1" dirty="0">
              <a:latin typeface="Times New Roman" panose="02020603050405020304" pitchFamily="18" charset="0"/>
            </a:endParaRPr>
          </a:p>
        </p:txBody>
      </p:sp>
      <p:sp>
        <p:nvSpPr>
          <p:cNvPr id="63507" name="Line 19"/>
          <p:cNvSpPr>
            <a:spLocks noChangeShapeType="1"/>
          </p:cNvSpPr>
          <p:nvPr/>
        </p:nvSpPr>
        <p:spPr bwMode="auto">
          <a:xfrm flipV="1">
            <a:off x="762000" y="3703637"/>
            <a:ext cx="3124200" cy="10668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3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75"/>
                                        <p:tgtEl>
                                          <p:spTgt spid="63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75"/>
                                        <p:tgtEl>
                                          <p:spTgt spid="63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75"/>
                                        <p:tgtEl>
                                          <p:spTgt spid="63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75"/>
                                        <p:tgtEl>
                                          <p:spTgt spid="63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75"/>
                                        <p:tgtEl>
                                          <p:spTgt spid="63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75"/>
                                        <p:tgtEl>
                                          <p:spTgt spid="63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75"/>
                                        <p:tgtEl>
                                          <p:spTgt spid="63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75"/>
                                        <p:tgtEl>
                                          <p:spTgt spid="635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2" grpId="0" autoUpdateAnimBg="0"/>
      <p:bldP spid="63496" grpId="0" autoUpdateAnimBg="0"/>
      <p:bldP spid="63506" grpId="0" build="p" autoUpdateAnimBg="0"/>
      <p:bldP spid="6350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150813" y="1112838"/>
            <a:ext cx="845185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latin typeface="楷体_GB2312"/>
                <a:ea typeface="楷体_GB2312"/>
                <a:cs typeface="楷体_GB2312"/>
              </a:rPr>
              <a:t> 5</a:t>
            </a:r>
            <a:r>
              <a:rPr lang="zh-CN" altLang="en-US" sz="2800" b="1">
                <a:latin typeface="楷体_GB2312"/>
                <a:ea typeface="楷体_GB2312"/>
                <a:cs typeface="楷体_GB2312"/>
              </a:rPr>
              <a:t>、</a:t>
            </a:r>
            <a:r>
              <a:rPr lang="zh-CN" altLang="en-US" sz="2800" b="1">
                <a:solidFill>
                  <a:srgbClr val="0000FF"/>
                </a:solidFill>
                <a:latin typeface="楷体_GB2312"/>
                <a:ea typeface="楷体_GB2312"/>
                <a:cs typeface="楷体_GB2312"/>
              </a:rPr>
              <a:t>如图，在 ▱</a:t>
            </a:r>
            <a:r>
              <a:rPr lang="en-US" altLang="zh-CN" sz="2800" b="1">
                <a:solidFill>
                  <a:srgbClr val="0000FF"/>
                </a:solidFill>
                <a:latin typeface="楷体_GB2312"/>
                <a:ea typeface="楷体_GB2312"/>
                <a:cs typeface="楷体_GB2312"/>
              </a:rPr>
              <a:t>ABCD</a:t>
            </a:r>
            <a:r>
              <a:rPr lang="zh-CN" altLang="en-US" sz="2800" b="1">
                <a:solidFill>
                  <a:srgbClr val="0000FF"/>
                </a:solidFill>
                <a:latin typeface="楷体_GB2312"/>
                <a:ea typeface="楷体_GB2312"/>
                <a:cs typeface="楷体_GB2312"/>
              </a:rPr>
              <a:t>中，已知两条对角线相交于</a:t>
            </a:r>
          </a:p>
          <a:p>
            <a:r>
              <a:rPr lang="zh-CN" altLang="en-US" sz="2800" b="1">
                <a:solidFill>
                  <a:srgbClr val="0000FF"/>
                </a:solidFill>
                <a:latin typeface="楷体_GB2312"/>
                <a:ea typeface="楷体_GB2312"/>
                <a:cs typeface="楷体_GB2312"/>
              </a:rPr>
              <a:t>点</a:t>
            </a:r>
            <a:r>
              <a:rPr lang="en-US" altLang="zh-CN" sz="2800" b="1">
                <a:solidFill>
                  <a:srgbClr val="0000FF"/>
                </a:solidFill>
                <a:latin typeface="楷体_GB2312"/>
                <a:ea typeface="楷体_GB2312"/>
                <a:cs typeface="楷体_GB2312"/>
              </a:rPr>
              <a:t>O</a:t>
            </a:r>
            <a:r>
              <a:rPr lang="zh-CN" altLang="en-US" sz="2800" b="1">
                <a:solidFill>
                  <a:srgbClr val="0000FF"/>
                </a:solidFill>
                <a:latin typeface="楷体_GB2312"/>
                <a:ea typeface="楷体_GB2312"/>
                <a:cs typeface="楷体_GB2312"/>
              </a:rPr>
              <a:t>，</a:t>
            </a:r>
            <a:r>
              <a:rPr lang="en-US" altLang="zh-CN" sz="2800" b="1">
                <a:solidFill>
                  <a:srgbClr val="0000FF"/>
                </a:solidFill>
                <a:latin typeface="楷体_GB2312"/>
                <a:ea typeface="楷体_GB2312"/>
                <a:cs typeface="楷体_GB2312"/>
              </a:rPr>
              <a:t>E</a:t>
            </a:r>
            <a:r>
              <a:rPr lang="zh-CN" altLang="en-US" sz="2800" b="1">
                <a:solidFill>
                  <a:srgbClr val="0000FF"/>
                </a:solidFill>
                <a:latin typeface="楷体_GB2312"/>
                <a:ea typeface="楷体_GB2312"/>
                <a:cs typeface="楷体_GB2312"/>
              </a:rPr>
              <a:t>、</a:t>
            </a:r>
            <a:r>
              <a:rPr lang="en-US" altLang="zh-CN" sz="2800" b="1">
                <a:solidFill>
                  <a:srgbClr val="0000FF"/>
                </a:solidFill>
                <a:latin typeface="楷体_GB2312"/>
                <a:ea typeface="楷体_GB2312"/>
                <a:cs typeface="楷体_GB2312"/>
              </a:rPr>
              <a:t>F</a:t>
            </a:r>
            <a:r>
              <a:rPr lang="zh-CN" altLang="en-US" sz="2800" b="1">
                <a:solidFill>
                  <a:srgbClr val="0000FF"/>
                </a:solidFill>
                <a:latin typeface="楷体_GB2312"/>
                <a:ea typeface="楷体_GB2312"/>
                <a:cs typeface="楷体_GB2312"/>
              </a:rPr>
              <a:t>、</a:t>
            </a:r>
            <a:r>
              <a:rPr lang="en-US" altLang="zh-CN" sz="2800" b="1">
                <a:solidFill>
                  <a:srgbClr val="0000FF"/>
                </a:solidFill>
                <a:latin typeface="楷体_GB2312"/>
                <a:ea typeface="楷体_GB2312"/>
                <a:cs typeface="楷体_GB2312"/>
              </a:rPr>
              <a:t>G</a:t>
            </a:r>
            <a:r>
              <a:rPr lang="zh-CN" altLang="en-US" sz="2800" b="1">
                <a:solidFill>
                  <a:srgbClr val="0000FF"/>
                </a:solidFill>
                <a:latin typeface="楷体_GB2312"/>
                <a:ea typeface="楷体_GB2312"/>
                <a:cs typeface="楷体_GB2312"/>
              </a:rPr>
              <a:t>、</a:t>
            </a:r>
            <a:r>
              <a:rPr lang="en-US" altLang="zh-CN" sz="2800" b="1">
                <a:solidFill>
                  <a:srgbClr val="0000FF"/>
                </a:solidFill>
                <a:latin typeface="楷体_GB2312"/>
                <a:ea typeface="楷体_GB2312"/>
                <a:cs typeface="楷体_GB2312"/>
              </a:rPr>
              <a:t>H</a:t>
            </a:r>
            <a:r>
              <a:rPr lang="zh-CN" altLang="en-US" sz="2800" b="1">
                <a:solidFill>
                  <a:srgbClr val="0000FF"/>
                </a:solidFill>
                <a:latin typeface="楷体_GB2312"/>
                <a:ea typeface="楷体_GB2312"/>
                <a:cs typeface="楷体_GB2312"/>
              </a:rPr>
              <a:t>分别是</a:t>
            </a:r>
            <a:r>
              <a:rPr lang="en-US" altLang="zh-CN" sz="2800" b="1">
                <a:solidFill>
                  <a:srgbClr val="0000FF"/>
                </a:solidFill>
                <a:latin typeface="楷体_GB2312"/>
                <a:ea typeface="楷体_GB2312"/>
                <a:cs typeface="楷体_GB2312"/>
              </a:rPr>
              <a:t>AO</a:t>
            </a:r>
            <a:r>
              <a:rPr lang="zh-CN" altLang="en-US" sz="2800" b="1">
                <a:solidFill>
                  <a:srgbClr val="0000FF"/>
                </a:solidFill>
                <a:latin typeface="楷体_GB2312"/>
                <a:ea typeface="楷体_GB2312"/>
                <a:cs typeface="楷体_GB2312"/>
              </a:rPr>
              <a:t>、</a:t>
            </a:r>
            <a:r>
              <a:rPr lang="en-US" altLang="zh-CN" sz="2800" b="1">
                <a:solidFill>
                  <a:srgbClr val="0000FF"/>
                </a:solidFill>
                <a:latin typeface="楷体_GB2312"/>
                <a:ea typeface="楷体_GB2312"/>
                <a:cs typeface="楷体_GB2312"/>
              </a:rPr>
              <a:t>BO</a:t>
            </a:r>
            <a:r>
              <a:rPr lang="zh-CN" altLang="en-US" sz="2800" b="1">
                <a:solidFill>
                  <a:srgbClr val="0000FF"/>
                </a:solidFill>
                <a:latin typeface="楷体_GB2312"/>
                <a:ea typeface="楷体_GB2312"/>
                <a:cs typeface="楷体_GB2312"/>
              </a:rPr>
              <a:t>、</a:t>
            </a:r>
            <a:r>
              <a:rPr lang="en-US" altLang="zh-CN" sz="2800" b="1">
                <a:solidFill>
                  <a:srgbClr val="0000FF"/>
                </a:solidFill>
                <a:latin typeface="楷体_GB2312"/>
                <a:ea typeface="楷体_GB2312"/>
                <a:cs typeface="楷体_GB2312"/>
              </a:rPr>
              <a:t>CO</a:t>
            </a:r>
            <a:r>
              <a:rPr lang="zh-CN" altLang="en-US" sz="2800" b="1">
                <a:solidFill>
                  <a:srgbClr val="0000FF"/>
                </a:solidFill>
                <a:latin typeface="楷体_GB2312"/>
                <a:ea typeface="楷体_GB2312"/>
                <a:cs typeface="楷体_GB2312"/>
              </a:rPr>
              <a:t>、</a:t>
            </a:r>
            <a:r>
              <a:rPr lang="en-US" altLang="zh-CN" sz="2800" b="1">
                <a:solidFill>
                  <a:srgbClr val="0000FF"/>
                </a:solidFill>
                <a:latin typeface="楷体_GB2312"/>
                <a:ea typeface="楷体_GB2312"/>
                <a:cs typeface="楷体_GB2312"/>
              </a:rPr>
              <a:t>DO</a:t>
            </a:r>
            <a:r>
              <a:rPr lang="zh-CN" altLang="en-US" sz="2800" b="1">
                <a:solidFill>
                  <a:srgbClr val="0000FF"/>
                </a:solidFill>
                <a:latin typeface="楷体_GB2312"/>
                <a:ea typeface="楷体_GB2312"/>
                <a:cs typeface="楷体_GB2312"/>
              </a:rPr>
              <a:t>的中点，</a:t>
            </a:r>
          </a:p>
          <a:p>
            <a:r>
              <a:rPr lang="zh-CN" altLang="en-US" sz="2800" b="1">
                <a:solidFill>
                  <a:srgbClr val="0000FF"/>
                </a:solidFill>
                <a:latin typeface="楷体_GB2312"/>
                <a:ea typeface="楷体_GB2312"/>
                <a:cs typeface="楷体_GB2312"/>
              </a:rPr>
              <a:t>以图中的点为顶点，尽可能多地画出平行四边形</a:t>
            </a:r>
            <a:r>
              <a:rPr lang="zh-CN" altLang="en-US" sz="2800" b="1">
                <a:latin typeface="楷体_GB2312"/>
                <a:ea typeface="楷体_GB2312"/>
                <a:cs typeface="楷体_GB2312"/>
              </a:rPr>
              <a:t>。</a:t>
            </a:r>
          </a:p>
        </p:txBody>
      </p:sp>
      <p:sp>
        <p:nvSpPr>
          <p:cNvPr id="26627" name="WordArt 3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68313" y="549275"/>
            <a:ext cx="16383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画一画</a:t>
            </a:r>
          </a:p>
        </p:txBody>
      </p:sp>
      <p:sp>
        <p:nvSpPr>
          <p:cNvPr id="26628" name="AutoShape 4"/>
          <p:cNvSpPr>
            <a:spLocks noChangeArrowheads="1"/>
          </p:cNvSpPr>
          <p:nvPr/>
        </p:nvSpPr>
        <p:spPr bwMode="auto">
          <a:xfrm>
            <a:off x="2482850" y="3475038"/>
            <a:ext cx="4824413" cy="2232025"/>
          </a:xfrm>
          <a:prstGeom prst="parallelogram">
            <a:avLst>
              <a:gd name="adj" fmla="val 54036"/>
            </a:avLst>
          </a:prstGeom>
          <a:noFill/>
          <a:ln w="38100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>
            <a:off x="3663950" y="3460750"/>
            <a:ext cx="2447925" cy="2232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 flipV="1">
            <a:off x="2482850" y="3475038"/>
            <a:ext cx="4824413" cy="2232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31" name="Oval 7"/>
          <p:cNvSpPr>
            <a:spLocks noChangeArrowheads="1"/>
          </p:cNvSpPr>
          <p:nvPr/>
        </p:nvSpPr>
        <p:spPr bwMode="auto">
          <a:xfrm>
            <a:off x="4240213" y="3979863"/>
            <a:ext cx="144462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32" name="Oval 8"/>
          <p:cNvSpPr>
            <a:spLocks noChangeArrowheads="1"/>
          </p:cNvSpPr>
          <p:nvPr/>
        </p:nvSpPr>
        <p:spPr bwMode="auto">
          <a:xfrm>
            <a:off x="3806825" y="4987925"/>
            <a:ext cx="144463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33" name="Oval 9"/>
          <p:cNvSpPr>
            <a:spLocks noChangeArrowheads="1"/>
          </p:cNvSpPr>
          <p:nvPr/>
        </p:nvSpPr>
        <p:spPr bwMode="auto">
          <a:xfrm>
            <a:off x="5419725" y="5016500"/>
            <a:ext cx="144463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34" name="Oval 10"/>
          <p:cNvSpPr>
            <a:spLocks noChangeArrowheads="1"/>
          </p:cNvSpPr>
          <p:nvPr/>
        </p:nvSpPr>
        <p:spPr bwMode="auto">
          <a:xfrm>
            <a:off x="5938838" y="4008438"/>
            <a:ext cx="144462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3490913" y="2971800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i="1">
                <a:latin typeface="宋体" panose="02010600030101010101" pitchFamily="2" charset="-122"/>
              </a:rPr>
              <a:t>A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6946900" y="2971800"/>
            <a:ext cx="33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i="1">
                <a:latin typeface="宋体" panose="02010600030101010101" pitchFamily="2" charset="-122"/>
              </a:rPr>
              <a:t>D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6299200" y="5564188"/>
            <a:ext cx="33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i="1">
                <a:latin typeface="宋体" panose="02010600030101010101" pitchFamily="2" charset="-122"/>
              </a:rPr>
              <a:t>C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2195513" y="5780088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i="1">
                <a:latin typeface="宋体" panose="02010600030101010101" pitchFamily="2" charset="-122"/>
              </a:rPr>
              <a:t>B</a:t>
            </a: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4354513" y="3619500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i="1">
                <a:latin typeface="宋体" panose="02010600030101010101" pitchFamily="2" charset="-122"/>
              </a:rPr>
              <a:t>E</a:t>
            </a:r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3706813" y="4483100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i="1">
                <a:latin typeface="宋体" panose="02010600030101010101" pitchFamily="2" charset="-122"/>
              </a:rPr>
              <a:t>F</a:t>
            </a:r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5578475" y="4699000"/>
            <a:ext cx="33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i="1">
                <a:latin typeface="宋体" panose="02010600030101010101" pitchFamily="2" charset="-122"/>
              </a:rPr>
              <a:t>G</a:t>
            </a:r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5651500" y="3619500"/>
            <a:ext cx="33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i="1">
                <a:latin typeface="宋体" panose="02010600030101010101" pitchFamily="2" charset="-122"/>
              </a:rPr>
              <a:t>H</a:t>
            </a:r>
          </a:p>
        </p:txBody>
      </p:sp>
      <p:sp>
        <p:nvSpPr>
          <p:cNvPr id="26643" name="Oval 19"/>
          <p:cNvSpPr>
            <a:spLocks noChangeArrowheads="1"/>
          </p:cNvSpPr>
          <p:nvPr/>
        </p:nvSpPr>
        <p:spPr bwMode="auto">
          <a:xfrm>
            <a:off x="3590925" y="3403600"/>
            <a:ext cx="144463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44" name="Oval 20"/>
          <p:cNvSpPr>
            <a:spLocks noChangeArrowheads="1"/>
          </p:cNvSpPr>
          <p:nvPr/>
        </p:nvSpPr>
        <p:spPr bwMode="auto">
          <a:xfrm>
            <a:off x="2413000" y="5635625"/>
            <a:ext cx="144463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45" name="Oval 21"/>
          <p:cNvSpPr>
            <a:spLocks noChangeArrowheads="1"/>
          </p:cNvSpPr>
          <p:nvPr/>
        </p:nvSpPr>
        <p:spPr bwMode="auto">
          <a:xfrm>
            <a:off x="6054725" y="5635625"/>
            <a:ext cx="144463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46" name="Oval 22"/>
          <p:cNvSpPr>
            <a:spLocks noChangeArrowheads="1"/>
          </p:cNvSpPr>
          <p:nvPr/>
        </p:nvSpPr>
        <p:spPr bwMode="auto">
          <a:xfrm>
            <a:off x="7235825" y="3403600"/>
            <a:ext cx="144463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383" name="Line 23"/>
          <p:cNvSpPr>
            <a:spLocks noChangeShapeType="1"/>
          </p:cNvSpPr>
          <p:nvPr/>
        </p:nvSpPr>
        <p:spPr bwMode="auto">
          <a:xfrm>
            <a:off x="4283075" y="4052888"/>
            <a:ext cx="1728788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84" name="Line 24"/>
          <p:cNvSpPr>
            <a:spLocks noChangeShapeType="1"/>
          </p:cNvSpPr>
          <p:nvPr/>
        </p:nvSpPr>
        <p:spPr bwMode="auto">
          <a:xfrm flipH="1">
            <a:off x="5492750" y="4067175"/>
            <a:ext cx="504825" cy="10080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85" name="Line 25"/>
          <p:cNvSpPr>
            <a:spLocks noChangeShapeType="1"/>
          </p:cNvSpPr>
          <p:nvPr/>
        </p:nvSpPr>
        <p:spPr bwMode="auto">
          <a:xfrm flipH="1">
            <a:off x="3851275" y="4052888"/>
            <a:ext cx="431800" cy="10080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86" name="Line 26"/>
          <p:cNvSpPr>
            <a:spLocks noChangeShapeType="1"/>
          </p:cNvSpPr>
          <p:nvPr/>
        </p:nvSpPr>
        <p:spPr bwMode="auto">
          <a:xfrm>
            <a:off x="3838575" y="5075238"/>
            <a:ext cx="1655763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87" name="Line 27"/>
          <p:cNvSpPr>
            <a:spLocks noChangeShapeType="1"/>
          </p:cNvSpPr>
          <p:nvPr/>
        </p:nvSpPr>
        <p:spPr bwMode="auto">
          <a:xfrm flipV="1">
            <a:off x="2482850" y="4052888"/>
            <a:ext cx="1800225" cy="1655762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88" name="Line 28"/>
          <p:cNvSpPr>
            <a:spLocks noChangeShapeType="1"/>
          </p:cNvSpPr>
          <p:nvPr/>
        </p:nvSpPr>
        <p:spPr bwMode="auto">
          <a:xfrm flipV="1">
            <a:off x="4283075" y="3476625"/>
            <a:ext cx="3024188" cy="576263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89" name="Line 29"/>
          <p:cNvSpPr>
            <a:spLocks noChangeShapeType="1"/>
          </p:cNvSpPr>
          <p:nvPr/>
        </p:nvSpPr>
        <p:spPr bwMode="auto">
          <a:xfrm flipH="1">
            <a:off x="5507038" y="3476625"/>
            <a:ext cx="1800225" cy="1584325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90" name="Line 30"/>
          <p:cNvSpPr>
            <a:spLocks noChangeShapeType="1"/>
          </p:cNvSpPr>
          <p:nvPr/>
        </p:nvSpPr>
        <p:spPr bwMode="auto">
          <a:xfrm flipH="1">
            <a:off x="2482850" y="5060950"/>
            <a:ext cx="3024188" cy="64770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91" name="Line 31"/>
          <p:cNvSpPr>
            <a:spLocks noChangeShapeType="1"/>
          </p:cNvSpPr>
          <p:nvPr/>
        </p:nvSpPr>
        <p:spPr bwMode="auto">
          <a:xfrm>
            <a:off x="3665538" y="3462338"/>
            <a:ext cx="215900" cy="1584325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92" name="Line 32"/>
          <p:cNvSpPr>
            <a:spLocks noChangeShapeType="1"/>
          </p:cNvSpPr>
          <p:nvPr/>
        </p:nvSpPr>
        <p:spPr bwMode="auto">
          <a:xfrm>
            <a:off x="3851275" y="5060950"/>
            <a:ext cx="2232025" cy="6477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93" name="Line 33"/>
          <p:cNvSpPr>
            <a:spLocks noChangeShapeType="1"/>
          </p:cNvSpPr>
          <p:nvPr/>
        </p:nvSpPr>
        <p:spPr bwMode="auto">
          <a:xfrm flipH="1" flipV="1">
            <a:off x="6011863" y="4052888"/>
            <a:ext cx="71437" cy="1655762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94" name="Line 34"/>
          <p:cNvSpPr>
            <a:spLocks noChangeShapeType="1"/>
          </p:cNvSpPr>
          <p:nvPr/>
        </p:nvSpPr>
        <p:spPr bwMode="auto">
          <a:xfrm flipH="1" flipV="1">
            <a:off x="3635375" y="3476625"/>
            <a:ext cx="2376488" cy="576263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59" name="Text Box 35"/>
          <p:cNvSpPr txBox="1">
            <a:spLocks noChangeArrowheads="1"/>
          </p:cNvSpPr>
          <p:nvPr/>
        </p:nvSpPr>
        <p:spPr bwMode="auto">
          <a:xfrm>
            <a:off x="5003800" y="4354513"/>
            <a:ext cx="647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i="1">
                <a:latin typeface="宋体" panose="02010600030101010101" pitchFamily="2" charset="-122"/>
              </a:rPr>
              <a:t>O</a:t>
            </a:r>
          </a:p>
        </p:txBody>
      </p:sp>
      <p:sp>
        <p:nvSpPr>
          <p:cNvPr id="26660" name="Oval 36"/>
          <p:cNvSpPr>
            <a:spLocks noChangeArrowheads="1"/>
          </p:cNvSpPr>
          <p:nvPr/>
        </p:nvSpPr>
        <p:spPr bwMode="auto">
          <a:xfrm>
            <a:off x="4830763" y="4513263"/>
            <a:ext cx="144462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61" name="AutoShape 3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29488" y="5834063"/>
            <a:ext cx="914400" cy="436562"/>
          </a:xfrm>
          <a:prstGeom prst="actionButtonEnd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5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5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15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1000"/>
                                        <p:tgtEl>
                                          <p:spTgt spid="15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15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15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15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15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15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15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1000"/>
                                        <p:tgtEl>
                                          <p:spTgt spid="15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1000"/>
                                        <p:tgtEl>
                                          <p:spTgt spid="15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3" grpId="0" animBg="1"/>
      <p:bldP spid="15384" grpId="0" animBg="1"/>
      <p:bldP spid="15385" grpId="0" animBg="1"/>
      <p:bldP spid="15386" grpId="0" animBg="1"/>
      <p:bldP spid="15387" grpId="0" animBg="1"/>
      <p:bldP spid="15388" grpId="0" animBg="1"/>
      <p:bldP spid="15389" grpId="0" animBg="1"/>
      <p:bldP spid="15390" grpId="0" animBg="1"/>
      <p:bldP spid="15391" grpId="0" animBg="1"/>
      <p:bldP spid="15392" grpId="0" animBg="1"/>
      <p:bldP spid="15393" grpId="0" animBg="1"/>
      <p:bldP spid="1539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3"/>
          <p:cNvSpPr txBox="1">
            <a:spLocks noChangeArrowheads="1"/>
          </p:cNvSpPr>
          <p:nvPr/>
        </p:nvSpPr>
        <p:spPr bwMode="auto">
          <a:xfrm>
            <a:off x="336247" y="374864"/>
            <a:ext cx="8340725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FF0000"/>
                </a:solidFill>
              </a:rPr>
              <a:t>六、说一说</a:t>
            </a:r>
            <a:r>
              <a:rPr lang="zh-CN" altLang="en-US" sz="4800" b="1" dirty="0">
                <a:solidFill>
                  <a:srgbClr val="FF0000"/>
                </a:solidFill>
              </a:rPr>
              <a:t>：</a:t>
            </a:r>
          </a:p>
          <a:p>
            <a:pPr>
              <a:spcBef>
                <a:spcPct val="50000"/>
              </a:spcBef>
            </a:pPr>
            <a:r>
              <a:rPr lang="en-US" altLang="zh-CN" b="1" dirty="0"/>
              <a:t>1.</a:t>
            </a:r>
            <a:r>
              <a:rPr lang="zh-CN" altLang="en-US" b="1" dirty="0"/>
              <a:t>本节课你学会了几种平行四边形的判定方法</a:t>
            </a:r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336247" y="2424594"/>
            <a:ext cx="8604251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b="1" dirty="0">
                <a:latin typeface="Tahoma" panose="020B0604030504040204" pitchFamily="34" charset="0"/>
              </a:rPr>
              <a:t>2.</a:t>
            </a:r>
            <a:r>
              <a:rPr lang="zh-CN" altLang="en-US" b="1" dirty="0">
                <a:latin typeface="Tahoma" panose="020B0604030504040204" pitchFamily="34" charset="0"/>
              </a:rPr>
              <a:t>本节课所学的解决问题的思路是</a:t>
            </a:r>
            <a:r>
              <a:rPr lang="en-US" altLang="zh-CN" b="1" dirty="0">
                <a:latin typeface="Tahoma" panose="020B0604030504040204" pitchFamily="34" charset="0"/>
              </a:rPr>
              <a:t>:</a:t>
            </a:r>
          </a:p>
        </p:txBody>
      </p:sp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-812800" y="4221163"/>
            <a:ext cx="9144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 dirty="0">
                <a:solidFill>
                  <a:srgbClr val="0033CC"/>
                </a:solidFill>
                <a:latin typeface="Tahoma" panose="020B0604030504040204" pitchFamily="34" charset="0"/>
              </a:rPr>
              <a:t> (2)</a:t>
            </a:r>
            <a:r>
              <a:rPr lang="zh-CN" altLang="en-US" sz="2000" b="1" dirty="0">
                <a:solidFill>
                  <a:srgbClr val="0033CC"/>
                </a:solidFill>
                <a:latin typeface="Tahoma" panose="020B0604030504040204" pitchFamily="34" charset="0"/>
              </a:rPr>
              <a:t>碰到平行四边形的问题常转化为三角形来解决</a:t>
            </a:r>
            <a:r>
              <a:rPr lang="en-US" altLang="zh-CN" b="1" dirty="0">
                <a:solidFill>
                  <a:srgbClr val="0033CC"/>
                </a:solidFill>
                <a:latin typeface="Tahoma" panose="020B0604030504040204" pitchFamily="34" charset="0"/>
              </a:rPr>
              <a:t>.</a:t>
            </a:r>
          </a:p>
        </p:txBody>
      </p:sp>
      <p:sp>
        <p:nvSpPr>
          <p:cNvPr id="71686" name="Text Box 6"/>
          <p:cNvSpPr txBox="1">
            <a:spLocks noChangeArrowheads="1"/>
          </p:cNvSpPr>
          <p:nvPr/>
        </p:nvSpPr>
        <p:spPr bwMode="auto">
          <a:xfrm>
            <a:off x="536575" y="3214688"/>
            <a:ext cx="6516688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 dirty="0">
                <a:solidFill>
                  <a:srgbClr val="0033CC"/>
                </a:solidFill>
                <a:latin typeface="Tahoma" panose="020B0604030504040204" pitchFamily="34" charset="0"/>
              </a:rPr>
              <a:t>(1)</a:t>
            </a:r>
            <a:r>
              <a:rPr lang="zh-CN" altLang="en-US" sz="2000" b="1" dirty="0">
                <a:solidFill>
                  <a:srgbClr val="0033CC"/>
                </a:solidFill>
                <a:latin typeface="Tahoma" panose="020B0604030504040204" pitchFamily="34" charset="0"/>
              </a:rPr>
              <a:t>解决一个数学问题</a:t>
            </a:r>
            <a:r>
              <a:rPr lang="en-US" altLang="zh-CN" sz="2000" b="1" dirty="0">
                <a:solidFill>
                  <a:srgbClr val="0033CC"/>
                </a:solidFill>
                <a:latin typeface="Tahoma" panose="020B0604030504040204" pitchFamily="34" charset="0"/>
              </a:rPr>
              <a:t>,</a:t>
            </a:r>
            <a:r>
              <a:rPr lang="zh-CN" altLang="en-US" sz="2000" b="1" dirty="0">
                <a:solidFill>
                  <a:srgbClr val="0033CC"/>
                </a:solidFill>
                <a:latin typeface="Tahoma" panose="020B0604030504040204" pitchFamily="34" charset="0"/>
              </a:rPr>
              <a:t>常要通过”动手实践”</a:t>
            </a:r>
            <a:r>
              <a:rPr lang="en-US" altLang="zh-CN" sz="2000" b="1" dirty="0">
                <a:solidFill>
                  <a:srgbClr val="0033CC"/>
                </a:solidFill>
                <a:latin typeface="Tahoma" panose="020B0604030504040204" pitchFamily="34" charset="0"/>
              </a:rPr>
              <a:t>-----”</a:t>
            </a:r>
          </a:p>
          <a:p>
            <a:pPr algn="ctr">
              <a:spcBef>
                <a:spcPct val="50000"/>
              </a:spcBef>
            </a:pPr>
            <a:r>
              <a:rPr lang="en-US" altLang="zh-CN" sz="2000" b="1" dirty="0">
                <a:solidFill>
                  <a:srgbClr val="0033CC"/>
                </a:solidFill>
                <a:latin typeface="Tahoma" panose="020B0604030504040204" pitchFamily="34" charset="0"/>
              </a:rPr>
              <a:t>   </a:t>
            </a:r>
            <a:r>
              <a:rPr lang="zh-CN" altLang="en-US" sz="2000" b="1" dirty="0">
                <a:solidFill>
                  <a:srgbClr val="0033CC"/>
                </a:solidFill>
                <a:latin typeface="Tahoma" panose="020B0604030504040204" pitchFamily="34" charset="0"/>
              </a:rPr>
              <a:t>猜想”</a:t>
            </a:r>
            <a:r>
              <a:rPr lang="en-US" altLang="zh-CN" sz="2000" b="1" dirty="0">
                <a:solidFill>
                  <a:srgbClr val="0033CC"/>
                </a:solidFill>
                <a:latin typeface="Tahoma" panose="020B0604030504040204" pitchFamily="34" charset="0"/>
              </a:rPr>
              <a:t>-----”</a:t>
            </a:r>
            <a:r>
              <a:rPr lang="zh-CN" altLang="en-US" sz="2000" b="1" dirty="0">
                <a:solidFill>
                  <a:srgbClr val="0033CC"/>
                </a:solidFill>
                <a:latin typeface="Tahoma" panose="020B0604030504040204" pitchFamily="34" charset="0"/>
              </a:rPr>
              <a:t>验证猜想</a:t>
            </a:r>
            <a:r>
              <a:rPr lang="en-US" altLang="zh-CN" sz="2000" b="1" dirty="0">
                <a:solidFill>
                  <a:srgbClr val="0033CC"/>
                </a:solidFill>
                <a:latin typeface="Tahoma" panose="020B0604030504040204" pitchFamily="34" charset="0"/>
              </a:rPr>
              <a:t>(</a:t>
            </a:r>
            <a:r>
              <a:rPr lang="zh-CN" altLang="en-US" sz="2000" b="1" dirty="0">
                <a:solidFill>
                  <a:srgbClr val="0033CC"/>
                </a:solidFill>
                <a:latin typeface="Tahoma" panose="020B0604030504040204" pitchFamily="34" charset="0"/>
              </a:rPr>
              <a:t>证明</a:t>
            </a:r>
            <a:r>
              <a:rPr lang="en-US" altLang="zh-CN" sz="2000" b="1" dirty="0">
                <a:solidFill>
                  <a:srgbClr val="0033CC"/>
                </a:solidFill>
                <a:latin typeface="Tahoma" panose="020B0604030504040204" pitchFamily="34" charset="0"/>
              </a:rPr>
              <a:t>)”-----”</a:t>
            </a:r>
            <a:r>
              <a:rPr lang="zh-CN" altLang="en-US" sz="2000" b="1" dirty="0">
                <a:solidFill>
                  <a:srgbClr val="0033CC"/>
                </a:solidFill>
                <a:latin typeface="Tahoma" panose="020B0604030504040204" pitchFamily="34" charset="0"/>
              </a:rPr>
              <a:t>得出结论”</a:t>
            </a:r>
          </a:p>
        </p:txBody>
      </p:sp>
      <p:sp>
        <p:nvSpPr>
          <p:cNvPr id="27654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66063" y="6067425"/>
            <a:ext cx="682625" cy="406400"/>
          </a:xfrm>
          <a:prstGeom prst="actionButtonEnd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71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71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5" grpId="0"/>
      <p:bldP spid="7168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419100" y="493713"/>
            <a:ext cx="6391275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dirty="0"/>
              <a:t>5.</a:t>
            </a:r>
            <a:r>
              <a:rPr lang="zh-CN" altLang="en-US" dirty="0"/>
              <a:t>已知：如图，</a:t>
            </a:r>
            <a:r>
              <a:rPr lang="en-US" altLang="zh-CN" dirty="0"/>
              <a:t>E,F</a:t>
            </a:r>
            <a:r>
              <a:rPr lang="zh-CN" altLang="en-US" dirty="0"/>
              <a:t>分别是                            的边</a:t>
            </a:r>
            <a:r>
              <a:rPr lang="en-US" altLang="zh-CN" dirty="0"/>
              <a:t>AD,BC</a:t>
            </a:r>
            <a:r>
              <a:rPr lang="zh-CN" altLang="en-US" dirty="0"/>
              <a:t>的中点</a:t>
            </a:r>
            <a:r>
              <a:rPr lang="zh-CN" altLang="en-US" dirty="0" smtClean="0"/>
              <a:t>。求</a:t>
            </a:r>
            <a:r>
              <a:rPr lang="zh-CN" altLang="en-US" dirty="0"/>
              <a:t>证：</a:t>
            </a:r>
            <a:r>
              <a:rPr lang="en-US" altLang="zh-CN" dirty="0"/>
              <a:t>BE=DF.</a:t>
            </a:r>
          </a:p>
        </p:txBody>
      </p:sp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5162550" y="473075"/>
          <a:ext cx="1711325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8" name="Equation" r:id="rId3" imgW="558800" imgH="177800" progId="Equation.DSMT4">
                  <p:embed/>
                </p:oleObj>
              </mc:Choice>
              <mc:Fallback>
                <p:oleObj name="Equation" r:id="rId3" imgW="558800" imgH="177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2550" y="473075"/>
                        <a:ext cx="1711325" cy="54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8559800" y="684213"/>
            <a:ext cx="58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/>
              <a:t>D</a:t>
            </a:r>
          </a:p>
        </p:txBody>
      </p:sp>
      <p:grpSp>
        <p:nvGrpSpPr>
          <p:cNvPr id="28677" name="Group 5"/>
          <p:cNvGrpSpPr/>
          <p:nvPr/>
        </p:nvGrpSpPr>
        <p:grpSpPr bwMode="auto">
          <a:xfrm>
            <a:off x="5832475" y="728663"/>
            <a:ext cx="3014663" cy="2617787"/>
            <a:chOff x="3674" y="374"/>
            <a:chExt cx="1899" cy="1649"/>
          </a:xfrm>
        </p:grpSpPr>
        <p:sp>
          <p:nvSpPr>
            <p:cNvPr id="28691" name="Line 6"/>
            <p:cNvSpPr>
              <a:spLocks noChangeShapeType="1"/>
            </p:cNvSpPr>
            <p:nvPr/>
          </p:nvSpPr>
          <p:spPr bwMode="auto">
            <a:xfrm flipH="1">
              <a:off x="3929" y="629"/>
              <a:ext cx="595" cy="113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92" name="Line 7"/>
            <p:cNvSpPr>
              <a:spLocks noChangeShapeType="1"/>
            </p:cNvSpPr>
            <p:nvPr/>
          </p:nvSpPr>
          <p:spPr bwMode="auto">
            <a:xfrm flipH="1">
              <a:off x="4978" y="629"/>
              <a:ext cx="595" cy="113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93" name="Line 8"/>
            <p:cNvSpPr>
              <a:spLocks noChangeShapeType="1"/>
            </p:cNvSpPr>
            <p:nvPr/>
          </p:nvSpPr>
          <p:spPr bwMode="auto">
            <a:xfrm>
              <a:off x="4524" y="629"/>
              <a:ext cx="104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94" name="Line 9"/>
            <p:cNvSpPr>
              <a:spLocks noChangeShapeType="1"/>
            </p:cNvSpPr>
            <p:nvPr/>
          </p:nvSpPr>
          <p:spPr bwMode="auto">
            <a:xfrm>
              <a:off x="3929" y="1763"/>
              <a:ext cx="104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95" name="Line 10"/>
            <p:cNvSpPr>
              <a:spLocks noChangeShapeType="1"/>
            </p:cNvSpPr>
            <p:nvPr/>
          </p:nvSpPr>
          <p:spPr bwMode="auto">
            <a:xfrm flipH="1">
              <a:off x="3929" y="629"/>
              <a:ext cx="1134" cy="113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96" name="Line 11"/>
            <p:cNvSpPr>
              <a:spLocks noChangeShapeType="1"/>
            </p:cNvSpPr>
            <p:nvPr/>
          </p:nvSpPr>
          <p:spPr bwMode="auto">
            <a:xfrm flipH="1">
              <a:off x="4439" y="629"/>
              <a:ext cx="1134" cy="113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97" name="Text Box 12"/>
            <p:cNvSpPr txBox="1">
              <a:spLocks noChangeArrowheads="1"/>
            </p:cNvSpPr>
            <p:nvPr/>
          </p:nvSpPr>
          <p:spPr bwMode="auto">
            <a:xfrm>
              <a:off x="4326" y="1735"/>
              <a:ext cx="3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400" b="1"/>
                <a:t>F</a:t>
              </a:r>
            </a:p>
          </p:txBody>
        </p:sp>
        <p:sp>
          <p:nvSpPr>
            <p:cNvPr id="28698" name="Text Box 13"/>
            <p:cNvSpPr txBox="1">
              <a:spLocks noChangeArrowheads="1"/>
            </p:cNvSpPr>
            <p:nvPr/>
          </p:nvSpPr>
          <p:spPr bwMode="auto">
            <a:xfrm>
              <a:off x="4893" y="374"/>
              <a:ext cx="3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400" b="1"/>
                <a:t>E</a:t>
              </a:r>
            </a:p>
          </p:txBody>
        </p:sp>
        <p:sp>
          <p:nvSpPr>
            <p:cNvPr id="28699" name="Text Box 14"/>
            <p:cNvSpPr txBox="1">
              <a:spLocks noChangeArrowheads="1"/>
            </p:cNvSpPr>
            <p:nvPr/>
          </p:nvSpPr>
          <p:spPr bwMode="auto">
            <a:xfrm>
              <a:off x="4921" y="1706"/>
              <a:ext cx="3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400" b="1"/>
                <a:t>C</a:t>
              </a:r>
            </a:p>
          </p:txBody>
        </p:sp>
        <p:sp>
          <p:nvSpPr>
            <p:cNvPr id="28700" name="Text Box 15"/>
            <p:cNvSpPr txBox="1">
              <a:spLocks noChangeArrowheads="1"/>
            </p:cNvSpPr>
            <p:nvPr/>
          </p:nvSpPr>
          <p:spPr bwMode="auto">
            <a:xfrm>
              <a:off x="3674" y="1650"/>
              <a:ext cx="3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400" b="1"/>
                <a:t>B</a:t>
              </a:r>
            </a:p>
          </p:txBody>
        </p:sp>
        <p:sp>
          <p:nvSpPr>
            <p:cNvPr id="28701" name="Text Box 16"/>
            <p:cNvSpPr txBox="1">
              <a:spLocks noChangeArrowheads="1"/>
            </p:cNvSpPr>
            <p:nvPr/>
          </p:nvSpPr>
          <p:spPr bwMode="auto">
            <a:xfrm>
              <a:off x="4297" y="431"/>
              <a:ext cx="3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400" b="1"/>
                <a:t>A</a:t>
              </a:r>
            </a:p>
          </p:txBody>
        </p:sp>
      </p:grpSp>
      <p:sp>
        <p:nvSpPr>
          <p:cNvPr id="65553" name="Text Box 17"/>
          <p:cNvSpPr txBox="1">
            <a:spLocks noChangeArrowheads="1"/>
          </p:cNvSpPr>
          <p:nvPr/>
        </p:nvSpPr>
        <p:spPr bwMode="auto">
          <a:xfrm>
            <a:off x="585265" y="2033588"/>
            <a:ext cx="13049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 b="1"/>
              <a:t>证明：</a:t>
            </a:r>
          </a:p>
        </p:txBody>
      </p:sp>
      <p:sp>
        <p:nvSpPr>
          <p:cNvPr id="65554" name="Text Box 18"/>
          <p:cNvSpPr txBox="1">
            <a:spLocks noChangeArrowheads="1"/>
          </p:cNvSpPr>
          <p:nvPr/>
        </p:nvSpPr>
        <p:spPr bwMode="auto">
          <a:xfrm>
            <a:off x="450327" y="2573338"/>
            <a:ext cx="56261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dirty="0">
                <a:solidFill>
                  <a:srgbClr val="0000FF"/>
                </a:solidFill>
              </a:rPr>
              <a:t>∵</a:t>
            </a:r>
            <a:r>
              <a:rPr lang="zh-CN" altLang="en-US" sz="2800" b="1" dirty="0">
                <a:solidFill>
                  <a:srgbClr val="0000FF"/>
                </a:solidFill>
              </a:rPr>
              <a:t>四边形</a:t>
            </a:r>
            <a:r>
              <a:rPr lang="en-US" altLang="zh-CN" sz="2800" b="1" dirty="0">
                <a:solidFill>
                  <a:srgbClr val="0000FF"/>
                </a:solidFill>
              </a:rPr>
              <a:t>ABCD</a:t>
            </a:r>
            <a:r>
              <a:rPr lang="zh-CN" altLang="en-US" sz="2800" b="1" dirty="0">
                <a:solidFill>
                  <a:srgbClr val="0000FF"/>
                </a:solidFill>
              </a:rPr>
              <a:t>是平行四边形，</a:t>
            </a:r>
          </a:p>
        </p:txBody>
      </p:sp>
      <p:sp>
        <p:nvSpPr>
          <p:cNvPr id="65555" name="Text Box 19"/>
          <p:cNvSpPr txBox="1">
            <a:spLocks noChangeArrowheads="1"/>
          </p:cNvSpPr>
          <p:nvPr/>
        </p:nvSpPr>
        <p:spPr bwMode="auto">
          <a:xfrm>
            <a:off x="405877" y="3114675"/>
            <a:ext cx="56261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0000FF"/>
                </a:solidFill>
              </a:rPr>
              <a:t>∴AB∥CD  (</a:t>
            </a:r>
            <a:r>
              <a:rPr lang="zh-CN" altLang="en-US" sz="2800" b="1">
                <a:solidFill>
                  <a:srgbClr val="0000FF"/>
                </a:solidFill>
              </a:rPr>
              <a:t>平行四边形的定义</a:t>
            </a:r>
            <a:r>
              <a:rPr lang="en-US" altLang="zh-CN" sz="2800" b="1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65556" name="Text Box 20"/>
          <p:cNvSpPr txBox="1">
            <a:spLocks noChangeArrowheads="1"/>
          </p:cNvSpPr>
          <p:nvPr/>
        </p:nvSpPr>
        <p:spPr bwMode="auto">
          <a:xfrm>
            <a:off x="720202" y="3608388"/>
            <a:ext cx="63896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0000FF"/>
                </a:solidFill>
              </a:rPr>
              <a:t>AD=BC(</a:t>
            </a:r>
            <a:r>
              <a:rPr lang="zh-CN" altLang="en-US" sz="2800" b="1">
                <a:solidFill>
                  <a:srgbClr val="0000FF"/>
                </a:solidFill>
              </a:rPr>
              <a:t>平行四边形的对边分别相等</a:t>
            </a:r>
            <a:r>
              <a:rPr lang="en-US" altLang="zh-CN" sz="2800" b="1">
                <a:solidFill>
                  <a:srgbClr val="0000FF"/>
                </a:solidFill>
              </a:rPr>
              <a:t>)</a:t>
            </a:r>
            <a:r>
              <a:rPr lang="zh-CN" altLang="en-US" sz="2800" b="1">
                <a:solidFill>
                  <a:srgbClr val="0000FF"/>
                </a:solidFill>
              </a:rPr>
              <a:t>，</a:t>
            </a:r>
          </a:p>
        </p:txBody>
      </p:sp>
      <p:sp>
        <p:nvSpPr>
          <p:cNvPr id="65557" name="Text Box 21"/>
          <p:cNvSpPr txBox="1">
            <a:spLocks noChangeArrowheads="1"/>
          </p:cNvSpPr>
          <p:nvPr/>
        </p:nvSpPr>
        <p:spPr bwMode="auto">
          <a:xfrm>
            <a:off x="359840" y="4059238"/>
            <a:ext cx="68865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0000FF"/>
                </a:solidFill>
              </a:rPr>
              <a:t>∵E,F</a:t>
            </a:r>
            <a:r>
              <a:rPr lang="zh-CN" altLang="en-US" sz="2800" b="1">
                <a:solidFill>
                  <a:srgbClr val="0000FF"/>
                </a:solidFill>
              </a:rPr>
              <a:t>分别是</a:t>
            </a:r>
            <a:r>
              <a:rPr lang="en-US" altLang="zh-CN" sz="2800" b="1">
                <a:solidFill>
                  <a:srgbClr val="0000FF"/>
                </a:solidFill>
              </a:rPr>
              <a:t>AD,BC</a:t>
            </a:r>
            <a:r>
              <a:rPr lang="zh-CN" altLang="en-US" sz="2800" b="1">
                <a:solidFill>
                  <a:srgbClr val="0000FF"/>
                </a:solidFill>
              </a:rPr>
              <a:t>的中点，</a:t>
            </a:r>
          </a:p>
        </p:txBody>
      </p:sp>
      <p:grpSp>
        <p:nvGrpSpPr>
          <p:cNvPr id="65558" name="Group 22"/>
          <p:cNvGrpSpPr/>
          <p:nvPr/>
        </p:nvGrpSpPr>
        <p:grpSpPr bwMode="auto">
          <a:xfrm>
            <a:off x="585265" y="4508500"/>
            <a:ext cx="6886575" cy="579438"/>
            <a:chOff x="1094" y="3379"/>
            <a:chExt cx="4338" cy="365"/>
          </a:xfrm>
        </p:grpSpPr>
        <p:sp>
          <p:nvSpPr>
            <p:cNvPr id="28687" name="Text Box 23"/>
            <p:cNvSpPr txBox="1">
              <a:spLocks noChangeArrowheads="1"/>
            </p:cNvSpPr>
            <p:nvPr/>
          </p:nvSpPr>
          <p:spPr bwMode="auto">
            <a:xfrm>
              <a:off x="1094" y="3379"/>
              <a:ext cx="433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0000FF"/>
                  </a:solidFill>
                </a:rPr>
                <a:t>∴ED=BF,</a:t>
              </a:r>
              <a:r>
                <a:rPr lang="zh-CN" altLang="en-US" sz="2800" b="1">
                  <a:solidFill>
                    <a:srgbClr val="0000FF"/>
                  </a:solidFill>
                </a:rPr>
                <a:t>即</a:t>
              </a:r>
              <a:r>
                <a:rPr lang="en-US" altLang="zh-CN" sz="2800" b="1">
                  <a:solidFill>
                    <a:srgbClr val="0000FF"/>
                  </a:solidFill>
                </a:rPr>
                <a:t>ED    BF.</a:t>
              </a:r>
            </a:p>
          </p:txBody>
        </p:sp>
        <p:grpSp>
          <p:nvGrpSpPr>
            <p:cNvPr id="28688" name="Group 24"/>
            <p:cNvGrpSpPr/>
            <p:nvPr/>
          </p:nvGrpSpPr>
          <p:grpSpPr bwMode="auto">
            <a:xfrm>
              <a:off x="2653" y="3379"/>
              <a:ext cx="482" cy="365"/>
              <a:chOff x="4156" y="3771"/>
              <a:chExt cx="368" cy="287"/>
            </a:xfrm>
          </p:grpSpPr>
          <p:sp>
            <p:nvSpPr>
              <p:cNvPr id="28689" name="Rectangle 25"/>
              <p:cNvSpPr>
                <a:spLocks noChangeArrowheads="1"/>
              </p:cNvSpPr>
              <p:nvPr/>
            </p:nvSpPr>
            <p:spPr bwMode="auto">
              <a:xfrm>
                <a:off x="4184" y="3776"/>
                <a:ext cx="257" cy="1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b="1">
                    <a:solidFill>
                      <a:srgbClr val="0000FF"/>
                    </a:solidFill>
                  </a:rPr>
                  <a:t>∥</a:t>
                </a:r>
                <a:endParaRPr lang="en-US" altLang="zh-CN">
                  <a:solidFill>
                    <a:srgbClr val="0000FF"/>
                  </a:solidFill>
                </a:endParaRPr>
              </a:p>
            </p:txBody>
          </p:sp>
          <p:sp>
            <p:nvSpPr>
              <p:cNvPr id="28690" name="Rectangle 26"/>
              <p:cNvSpPr>
                <a:spLocks noChangeArrowheads="1"/>
              </p:cNvSpPr>
              <p:nvPr/>
            </p:nvSpPr>
            <p:spPr bwMode="auto">
              <a:xfrm>
                <a:off x="4156" y="3771"/>
                <a:ext cx="368" cy="2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solidFill>
                      <a:srgbClr val="0000FF"/>
                    </a:solidFill>
                  </a:rPr>
                  <a:t>﹦</a:t>
                </a:r>
                <a:endParaRPr lang="en-US" altLang="zh-CN">
                  <a:solidFill>
                    <a:srgbClr val="0000FF"/>
                  </a:solidFill>
                </a:endParaRPr>
              </a:p>
            </p:txBody>
          </p:sp>
        </p:grpSp>
      </p:grpSp>
      <p:sp>
        <p:nvSpPr>
          <p:cNvPr id="65563" name="Text Box 27"/>
          <p:cNvSpPr txBox="1">
            <a:spLocks noChangeArrowheads="1"/>
          </p:cNvSpPr>
          <p:nvPr/>
        </p:nvSpPr>
        <p:spPr bwMode="auto">
          <a:xfrm>
            <a:off x="359840" y="4914900"/>
            <a:ext cx="6840537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0000FF"/>
                </a:solidFill>
              </a:rPr>
              <a:t>∴</a:t>
            </a:r>
            <a:r>
              <a:rPr lang="zh-CN" altLang="en-US" sz="2800" b="1">
                <a:solidFill>
                  <a:srgbClr val="0000FF"/>
                </a:solidFill>
              </a:rPr>
              <a:t>四边形</a:t>
            </a:r>
            <a:r>
              <a:rPr lang="en-US" altLang="zh-CN" sz="2800" b="1">
                <a:solidFill>
                  <a:srgbClr val="0000FF"/>
                </a:solidFill>
              </a:rPr>
              <a:t>EBFD</a:t>
            </a:r>
            <a:r>
              <a:rPr lang="zh-CN" altLang="en-US" sz="2800" b="1">
                <a:solidFill>
                  <a:srgbClr val="0000FF"/>
                </a:solidFill>
              </a:rPr>
              <a:t>是平行四边形（一组对边    平行并且相等的四边形是平行四边形）。</a:t>
            </a:r>
          </a:p>
        </p:txBody>
      </p:sp>
      <p:sp>
        <p:nvSpPr>
          <p:cNvPr id="65565" name="Text Box 29"/>
          <p:cNvSpPr txBox="1">
            <a:spLocks noChangeArrowheads="1"/>
          </p:cNvSpPr>
          <p:nvPr/>
        </p:nvSpPr>
        <p:spPr bwMode="auto">
          <a:xfrm>
            <a:off x="359840" y="5903913"/>
            <a:ext cx="7426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0000FF"/>
                </a:solidFill>
              </a:rPr>
              <a:t>∴BE=DF(</a:t>
            </a:r>
            <a:r>
              <a:rPr lang="zh-CN" altLang="en-US" sz="2800" b="1">
                <a:solidFill>
                  <a:srgbClr val="0000FF"/>
                </a:solidFill>
              </a:rPr>
              <a:t>平行四边形的对边分别相等</a:t>
            </a:r>
            <a:r>
              <a:rPr lang="en-US" altLang="zh-CN" sz="2800" b="1">
                <a:solidFill>
                  <a:srgbClr val="0000FF"/>
                </a:solidFill>
              </a:rPr>
              <a:t>)</a:t>
            </a:r>
            <a:r>
              <a:rPr lang="zh-CN" altLang="en-US" sz="2800" b="1">
                <a:solidFill>
                  <a:srgbClr val="0000FF"/>
                </a:solidFill>
              </a:rPr>
              <a:t>。</a:t>
            </a:r>
          </a:p>
        </p:txBody>
      </p:sp>
      <p:sp>
        <p:nvSpPr>
          <p:cNvPr id="28686" name="AutoShape 30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13713" y="6169025"/>
            <a:ext cx="609600" cy="406400"/>
          </a:xfrm>
          <a:prstGeom prst="actionButtonBeginning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5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5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5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5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65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65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65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65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53" grpId="0"/>
      <p:bldP spid="65554" grpId="0"/>
      <p:bldP spid="65555" grpId="0"/>
      <p:bldP spid="65556" grpId="0"/>
      <p:bldP spid="65557" grpId="0"/>
      <p:bldP spid="65563" grpId="0"/>
      <p:bldP spid="6556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3"/>
          <p:cNvSpPr txBox="1">
            <a:spLocks noChangeArrowheads="1"/>
          </p:cNvSpPr>
          <p:nvPr/>
        </p:nvSpPr>
        <p:spPr bwMode="auto">
          <a:xfrm>
            <a:off x="633413" y="599282"/>
            <a:ext cx="7291387" cy="116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 dirty="0"/>
              <a:t>6.</a:t>
            </a:r>
            <a:r>
              <a:rPr lang="zh-CN" altLang="en-US" sz="2800" b="1" dirty="0"/>
              <a:t>已知：如图，</a:t>
            </a:r>
            <a:r>
              <a:rPr lang="en-US" altLang="zh-CN" sz="2800" b="1" dirty="0"/>
              <a:t>AB⊥AC,DC⊥AC,</a:t>
            </a:r>
            <a:r>
              <a:rPr lang="zh-CN" altLang="en-US" sz="2800" b="1" dirty="0"/>
              <a:t>且</a:t>
            </a:r>
            <a:r>
              <a:rPr lang="en-US" altLang="zh-CN" sz="2800" b="1" dirty="0"/>
              <a:t>AB=CD.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/>
              <a:t>求证：</a:t>
            </a:r>
            <a:r>
              <a:rPr lang="en-US" altLang="zh-CN" sz="2800" b="1" dirty="0"/>
              <a:t>AD∥CB.</a:t>
            </a:r>
          </a:p>
        </p:txBody>
      </p:sp>
      <p:sp>
        <p:nvSpPr>
          <p:cNvPr id="29699" name="Line 4"/>
          <p:cNvSpPr>
            <a:spLocks noChangeShapeType="1"/>
          </p:cNvSpPr>
          <p:nvPr/>
        </p:nvSpPr>
        <p:spPr bwMode="auto">
          <a:xfrm>
            <a:off x="7451725" y="1403350"/>
            <a:ext cx="0" cy="15763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700" name="Line 5"/>
          <p:cNvSpPr>
            <a:spLocks noChangeShapeType="1"/>
          </p:cNvSpPr>
          <p:nvPr/>
        </p:nvSpPr>
        <p:spPr bwMode="auto">
          <a:xfrm>
            <a:off x="7451725" y="1403350"/>
            <a:ext cx="9461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701" name="Line 6"/>
          <p:cNvSpPr>
            <a:spLocks noChangeShapeType="1"/>
          </p:cNvSpPr>
          <p:nvPr/>
        </p:nvSpPr>
        <p:spPr bwMode="auto">
          <a:xfrm>
            <a:off x="6507163" y="2979738"/>
            <a:ext cx="9461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702" name="Line 7"/>
          <p:cNvSpPr>
            <a:spLocks noChangeShapeType="1"/>
          </p:cNvSpPr>
          <p:nvPr/>
        </p:nvSpPr>
        <p:spPr bwMode="auto">
          <a:xfrm flipH="1">
            <a:off x="6507163" y="1403350"/>
            <a:ext cx="944562" cy="15763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703" name="Line 8"/>
          <p:cNvSpPr>
            <a:spLocks noChangeShapeType="1"/>
          </p:cNvSpPr>
          <p:nvPr/>
        </p:nvSpPr>
        <p:spPr bwMode="auto">
          <a:xfrm flipH="1">
            <a:off x="7451725" y="1403350"/>
            <a:ext cx="944563" cy="15763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704" name="Text Box 9"/>
          <p:cNvSpPr txBox="1">
            <a:spLocks noChangeArrowheads="1"/>
          </p:cNvSpPr>
          <p:nvPr/>
        </p:nvSpPr>
        <p:spPr bwMode="auto">
          <a:xfrm>
            <a:off x="7453313" y="2836863"/>
            <a:ext cx="4492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/>
              <a:t>C</a:t>
            </a:r>
          </a:p>
        </p:txBody>
      </p:sp>
      <p:sp>
        <p:nvSpPr>
          <p:cNvPr id="29705" name="Text Box 10"/>
          <p:cNvSpPr txBox="1">
            <a:spLocks noChangeArrowheads="1"/>
          </p:cNvSpPr>
          <p:nvPr/>
        </p:nvSpPr>
        <p:spPr bwMode="auto">
          <a:xfrm>
            <a:off x="8397875" y="1179513"/>
            <a:ext cx="449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/>
              <a:t>B</a:t>
            </a:r>
          </a:p>
        </p:txBody>
      </p:sp>
      <p:sp>
        <p:nvSpPr>
          <p:cNvPr id="29706" name="Text Box 11"/>
          <p:cNvSpPr txBox="1">
            <a:spLocks noChangeArrowheads="1"/>
          </p:cNvSpPr>
          <p:nvPr/>
        </p:nvSpPr>
        <p:spPr bwMode="auto">
          <a:xfrm>
            <a:off x="7048500" y="1133475"/>
            <a:ext cx="449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/>
              <a:t>A</a:t>
            </a:r>
          </a:p>
        </p:txBody>
      </p:sp>
      <p:sp>
        <p:nvSpPr>
          <p:cNvPr id="29707" name="Text Box 12"/>
          <p:cNvSpPr txBox="1">
            <a:spLocks noChangeArrowheads="1"/>
          </p:cNvSpPr>
          <p:nvPr/>
        </p:nvSpPr>
        <p:spPr bwMode="auto">
          <a:xfrm>
            <a:off x="6102350" y="2798763"/>
            <a:ext cx="449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/>
              <a:t>D</a:t>
            </a:r>
          </a:p>
        </p:txBody>
      </p:sp>
      <p:sp>
        <p:nvSpPr>
          <p:cNvPr id="94221" name="Text Box 13"/>
          <p:cNvSpPr txBox="1">
            <a:spLocks noChangeArrowheads="1"/>
          </p:cNvSpPr>
          <p:nvPr/>
        </p:nvSpPr>
        <p:spPr bwMode="auto">
          <a:xfrm>
            <a:off x="864811" y="1989138"/>
            <a:ext cx="13049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</a:rPr>
              <a:t>证明：</a:t>
            </a:r>
          </a:p>
        </p:txBody>
      </p:sp>
      <p:sp>
        <p:nvSpPr>
          <p:cNvPr id="94222" name="Text Box 14"/>
          <p:cNvSpPr txBox="1">
            <a:spLocks noChangeArrowheads="1"/>
          </p:cNvSpPr>
          <p:nvPr/>
        </p:nvSpPr>
        <p:spPr bwMode="auto">
          <a:xfrm>
            <a:off x="729873" y="2619375"/>
            <a:ext cx="36909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0000FF"/>
                </a:solidFill>
              </a:rPr>
              <a:t>∵AD⊥AC,  BC⊥AC,</a:t>
            </a:r>
          </a:p>
        </p:txBody>
      </p:sp>
      <p:sp>
        <p:nvSpPr>
          <p:cNvPr id="94223" name="Text Box 15"/>
          <p:cNvSpPr txBox="1">
            <a:spLocks noChangeArrowheads="1"/>
          </p:cNvSpPr>
          <p:nvPr/>
        </p:nvSpPr>
        <p:spPr bwMode="auto">
          <a:xfrm>
            <a:off x="729873" y="3203575"/>
            <a:ext cx="61658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0000FF"/>
                </a:solidFill>
              </a:rPr>
              <a:t>∴AD∥BC, ∠BCA=∠DAC=90</a:t>
            </a:r>
            <a:r>
              <a:rPr lang="en-US" altLang="zh-CN" sz="2800" b="1" baseline="30000">
                <a:solidFill>
                  <a:srgbClr val="0000FF"/>
                </a:solidFill>
              </a:rPr>
              <a:t>O</a:t>
            </a:r>
            <a:r>
              <a:rPr lang="en-US" altLang="zh-CN" sz="2800" b="1">
                <a:solidFill>
                  <a:srgbClr val="0000FF"/>
                </a:solidFill>
              </a:rPr>
              <a:t>,</a:t>
            </a:r>
            <a:endParaRPr lang="en-US" altLang="zh-CN" sz="2800" b="1" baseline="30000">
              <a:solidFill>
                <a:srgbClr val="0000FF"/>
              </a:solidFill>
            </a:endParaRPr>
          </a:p>
        </p:txBody>
      </p:sp>
      <p:sp>
        <p:nvSpPr>
          <p:cNvPr id="94224" name="Text Box 16"/>
          <p:cNvSpPr txBox="1">
            <a:spLocks noChangeArrowheads="1"/>
          </p:cNvSpPr>
          <p:nvPr/>
        </p:nvSpPr>
        <p:spPr bwMode="auto">
          <a:xfrm>
            <a:off x="864811" y="3698875"/>
            <a:ext cx="64357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0000FF"/>
                </a:solidFill>
              </a:rPr>
              <a:t>又</a:t>
            </a:r>
            <a:r>
              <a:rPr lang="zh-CN" altLang="en-US" sz="2800" b="1">
                <a:solidFill>
                  <a:srgbClr val="0000FF"/>
                </a:solidFill>
              </a:rPr>
              <a:t>∵</a:t>
            </a:r>
            <a:r>
              <a:rPr lang="en-US" altLang="zh-CN" sz="2800" b="1">
                <a:solidFill>
                  <a:srgbClr val="0000FF"/>
                </a:solidFill>
              </a:rPr>
              <a:t>AB=CD,  AC=CA,</a:t>
            </a:r>
          </a:p>
        </p:txBody>
      </p:sp>
      <p:sp>
        <p:nvSpPr>
          <p:cNvPr id="94225" name="Text Box 17"/>
          <p:cNvSpPr txBox="1">
            <a:spLocks noChangeArrowheads="1"/>
          </p:cNvSpPr>
          <p:nvPr/>
        </p:nvSpPr>
        <p:spPr bwMode="auto">
          <a:xfrm>
            <a:off x="729873" y="4238625"/>
            <a:ext cx="6661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0000FF"/>
                </a:solidFill>
              </a:rPr>
              <a:t>∴Rt⊿ACB≌Rt⊿CAD.</a:t>
            </a:r>
          </a:p>
        </p:txBody>
      </p:sp>
      <p:sp>
        <p:nvSpPr>
          <p:cNvPr id="94226" name="Text Box 18"/>
          <p:cNvSpPr txBox="1">
            <a:spLocks noChangeArrowheads="1"/>
          </p:cNvSpPr>
          <p:nvPr/>
        </p:nvSpPr>
        <p:spPr bwMode="auto">
          <a:xfrm>
            <a:off x="774323" y="4824413"/>
            <a:ext cx="697706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0000FF"/>
                </a:solidFill>
              </a:rPr>
              <a:t>∴</a:t>
            </a:r>
            <a:r>
              <a:rPr lang="zh-CN" altLang="en-US" sz="2800" b="1">
                <a:solidFill>
                  <a:srgbClr val="0000FF"/>
                </a:solidFill>
              </a:rPr>
              <a:t>四边形</a:t>
            </a:r>
            <a:r>
              <a:rPr lang="en-US" altLang="zh-CN" sz="2800" b="1">
                <a:solidFill>
                  <a:srgbClr val="0000FF"/>
                </a:solidFill>
              </a:rPr>
              <a:t>ABCD</a:t>
            </a:r>
            <a:r>
              <a:rPr lang="zh-CN" altLang="en-US" sz="2800" b="1">
                <a:solidFill>
                  <a:srgbClr val="0000FF"/>
                </a:solidFill>
              </a:rPr>
              <a:t>是平行四边形（一组对边平行且相等的四边形是平行四边形）。</a:t>
            </a:r>
          </a:p>
        </p:txBody>
      </p:sp>
      <p:sp>
        <p:nvSpPr>
          <p:cNvPr id="94227" name="Text Box 19"/>
          <p:cNvSpPr txBox="1">
            <a:spLocks noChangeArrowheads="1"/>
          </p:cNvSpPr>
          <p:nvPr/>
        </p:nvSpPr>
        <p:spPr bwMode="auto">
          <a:xfrm>
            <a:off x="774323" y="5815013"/>
            <a:ext cx="64357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0000FF"/>
                </a:solidFill>
              </a:rPr>
              <a:t>∴AB∥CD(</a:t>
            </a:r>
            <a:r>
              <a:rPr lang="zh-CN" altLang="en-US" sz="2800" b="1">
                <a:solidFill>
                  <a:srgbClr val="0000FF"/>
                </a:solidFill>
              </a:rPr>
              <a:t>平行四边形的定义</a:t>
            </a:r>
            <a:r>
              <a:rPr lang="en-US" altLang="zh-CN" sz="2800" b="1">
                <a:solidFill>
                  <a:srgbClr val="0000FF"/>
                </a:solidFill>
              </a:rPr>
              <a:t>)</a:t>
            </a:r>
            <a:r>
              <a:rPr lang="zh-CN" altLang="en-US" sz="2800" b="1">
                <a:solidFill>
                  <a:srgbClr val="0000FF"/>
                </a:solidFill>
              </a:rPr>
              <a:t>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4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4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4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94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94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94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94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21" grpId="0"/>
      <p:bldP spid="94222" grpId="0"/>
      <p:bldP spid="94223" grpId="0"/>
      <p:bldP spid="94224" grpId="0"/>
      <p:bldP spid="94225" grpId="0"/>
      <p:bldP spid="94226" grpId="0"/>
      <p:bldP spid="9422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0" y="482600"/>
            <a:ext cx="8404225" cy="175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dirty="0">
                <a:latin typeface="Times New Roman" panose="02020603050405020304" pitchFamily="18" charset="0"/>
              </a:rPr>
              <a:t>1</a:t>
            </a:r>
            <a:r>
              <a:rPr lang="zh-CN" altLang="en-US" sz="3600" dirty="0">
                <a:latin typeface="Times New Roman" panose="02020603050405020304" pitchFamily="18" charset="0"/>
              </a:rPr>
              <a:t>、如图，在平行四边形</a:t>
            </a:r>
            <a:r>
              <a:rPr lang="en-US" altLang="zh-CN" sz="3600" dirty="0">
                <a:latin typeface="Times New Roman" panose="02020603050405020304" pitchFamily="18" charset="0"/>
              </a:rPr>
              <a:t>ABCD</a:t>
            </a:r>
            <a:r>
              <a:rPr lang="zh-CN" altLang="en-US" sz="3600" dirty="0">
                <a:latin typeface="Times New Roman" panose="02020603050405020304" pitchFamily="18" charset="0"/>
              </a:rPr>
              <a:t>的一组对边</a:t>
            </a:r>
            <a:r>
              <a:rPr lang="en-US" altLang="zh-CN" sz="3600" dirty="0">
                <a:latin typeface="Times New Roman" panose="02020603050405020304" pitchFamily="18" charset="0"/>
              </a:rPr>
              <a:t>AD</a:t>
            </a:r>
            <a:r>
              <a:rPr lang="zh-CN" altLang="en-US" sz="3600" dirty="0">
                <a:latin typeface="Times New Roman" panose="02020603050405020304" pitchFamily="18" charset="0"/>
              </a:rPr>
              <a:t>、</a:t>
            </a:r>
            <a:r>
              <a:rPr lang="en-US" altLang="zh-CN" sz="3600" dirty="0">
                <a:latin typeface="Times New Roman" panose="02020603050405020304" pitchFamily="18" charset="0"/>
              </a:rPr>
              <a:t>BC</a:t>
            </a:r>
            <a:r>
              <a:rPr lang="zh-CN" altLang="en-US" sz="3600" dirty="0">
                <a:latin typeface="Times New Roman" panose="02020603050405020304" pitchFamily="18" charset="0"/>
              </a:rPr>
              <a:t>上截取</a:t>
            </a:r>
            <a:r>
              <a:rPr lang="en-US" altLang="zh-CN" sz="3600" dirty="0">
                <a:latin typeface="Times New Roman" panose="02020603050405020304" pitchFamily="18" charset="0"/>
              </a:rPr>
              <a:t>EF</a:t>
            </a:r>
            <a:r>
              <a:rPr lang="zh-CN" altLang="en-US" sz="3600" dirty="0">
                <a:latin typeface="Times New Roman" panose="02020603050405020304" pitchFamily="18" charset="0"/>
              </a:rPr>
              <a:t>＝</a:t>
            </a:r>
            <a:r>
              <a:rPr lang="en-US" altLang="zh-CN" sz="3600" dirty="0">
                <a:latin typeface="Times New Roman" panose="02020603050405020304" pitchFamily="18" charset="0"/>
              </a:rPr>
              <a:t>MN</a:t>
            </a:r>
            <a:r>
              <a:rPr lang="zh-CN" altLang="en-US" sz="3600" dirty="0">
                <a:latin typeface="Times New Roman" panose="02020603050405020304" pitchFamily="18" charset="0"/>
              </a:rPr>
              <a:t>，连接</a:t>
            </a:r>
            <a:r>
              <a:rPr lang="en-US" altLang="zh-CN" sz="3600" dirty="0">
                <a:latin typeface="Times New Roman" panose="02020603050405020304" pitchFamily="18" charset="0"/>
              </a:rPr>
              <a:t>EM</a:t>
            </a:r>
            <a:r>
              <a:rPr lang="zh-CN" altLang="en-US" sz="3600" dirty="0">
                <a:latin typeface="Times New Roman" panose="02020603050405020304" pitchFamily="18" charset="0"/>
              </a:rPr>
              <a:t>、</a:t>
            </a:r>
            <a:r>
              <a:rPr lang="en-US" altLang="zh-CN" sz="3600" dirty="0">
                <a:latin typeface="Times New Roman" panose="02020603050405020304" pitchFamily="18" charset="0"/>
              </a:rPr>
              <a:t>FN</a:t>
            </a:r>
            <a:r>
              <a:rPr lang="zh-CN" altLang="en-US" sz="3600" dirty="0">
                <a:latin typeface="Times New Roman" panose="02020603050405020304" pitchFamily="18" charset="0"/>
              </a:rPr>
              <a:t>，</a:t>
            </a:r>
            <a:r>
              <a:rPr lang="en-US" altLang="zh-CN" sz="3600" dirty="0">
                <a:latin typeface="Times New Roman" panose="02020603050405020304" pitchFamily="18" charset="0"/>
              </a:rPr>
              <a:t>EM</a:t>
            </a:r>
            <a:r>
              <a:rPr lang="zh-CN" altLang="en-US" sz="3600" dirty="0">
                <a:latin typeface="Times New Roman" panose="02020603050405020304" pitchFamily="18" charset="0"/>
              </a:rPr>
              <a:t>和</a:t>
            </a:r>
            <a:r>
              <a:rPr lang="en-US" altLang="zh-CN" sz="3600" dirty="0">
                <a:latin typeface="Times New Roman" panose="02020603050405020304" pitchFamily="18" charset="0"/>
              </a:rPr>
              <a:t>FN</a:t>
            </a:r>
            <a:r>
              <a:rPr lang="zh-CN" altLang="en-US" sz="3600" dirty="0">
                <a:latin typeface="Times New Roman" panose="02020603050405020304" pitchFamily="18" charset="0"/>
              </a:rPr>
              <a:t>有怎样的关系？为什么？</a:t>
            </a:r>
            <a:endParaRPr lang="zh-CN" altLang="en-US" sz="3600" dirty="0">
              <a:latin typeface="宋体" panose="02010600030101010101" pitchFamily="2" charset="-122"/>
            </a:endParaRPr>
          </a:p>
        </p:txBody>
      </p:sp>
      <p:grpSp>
        <p:nvGrpSpPr>
          <p:cNvPr id="30723" name="Group 4"/>
          <p:cNvGrpSpPr/>
          <p:nvPr/>
        </p:nvGrpSpPr>
        <p:grpSpPr bwMode="auto">
          <a:xfrm>
            <a:off x="196850" y="2270125"/>
            <a:ext cx="5027613" cy="2203450"/>
            <a:chOff x="1066" y="2024"/>
            <a:chExt cx="3584" cy="1552"/>
          </a:xfrm>
        </p:grpSpPr>
        <p:sp>
          <p:nvSpPr>
            <p:cNvPr id="30726" name="Line 5"/>
            <p:cNvSpPr>
              <a:spLocks noChangeShapeType="1"/>
            </p:cNvSpPr>
            <p:nvPr/>
          </p:nvSpPr>
          <p:spPr bwMode="auto">
            <a:xfrm>
              <a:off x="1973" y="2305"/>
              <a:ext cx="204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27" name="Line 6"/>
            <p:cNvSpPr>
              <a:spLocks noChangeShapeType="1"/>
            </p:cNvSpPr>
            <p:nvPr/>
          </p:nvSpPr>
          <p:spPr bwMode="auto">
            <a:xfrm>
              <a:off x="1250" y="3258"/>
              <a:ext cx="204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28" name="Line 7"/>
            <p:cNvSpPr>
              <a:spLocks noChangeShapeType="1"/>
            </p:cNvSpPr>
            <p:nvPr/>
          </p:nvSpPr>
          <p:spPr bwMode="auto">
            <a:xfrm flipH="1">
              <a:off x="1240" y="2305"/>
              <a:ext cx="725" cy="9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29" name="Line 8"/>
            <p:cNvSpPr>
              <a:spLocks noChangeShapeType="1"/>
            </p:cNvSpPr>
            <p:nvPr/>
          </p:nvSpPr>
          <p:spPr bwMode="auto">
            <a:xfrm flipH="1">
              <a:off x="2064" y="2305"/>
              <a:ext cx="453" cy="944"/>
            </a:xfrm>
            <a:prstGeom prst="line">
              <a:avLst/>
            </a:prstGeom>
            <a:noFill/>
            <a:ln w="9525">
              <a:solidFill>
                <a:srgbClr val="FF0066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30" name="Line 9"/>
            <p:cNvSpPr>
              <a:spLocks noChangeShapeType="1"/>
            </p:cNvSpPr>
            <p:nvPr/>
          </p:nvSpPr>
          <p:spPr bwMode="auto">
            <a:xfrm flipH="1">
              <a:off x="3290" y="2305"/>
              <a:ext cx="725" cy="9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31" name="Text Box 10"/>
            <p:cNvSpPr txBox="1">
              <a:spLocks noChangeArrowheads="1"/>
            </p:cNvSpPr>
            <p:nvPr/>
          </p:nvSpPr>
          <p:spPr bwMode="auto">
            <a:xfrm>
              <a:off x="1747" y="2033"/>
              <a:ext cx="2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800" b="1"/>
                <a:t>A</a:t>
              </a:r>
            </a:p>
          </p:txBody>
        </p:sp>
        <p:sp>
          <p:nvSpPr>
            <p:cNvPr id="30732" name="Text Box 11"/>
            <p:cNvSpPr txBox="1">
              <a:spLocks noChangeArrowheads="1"/>
            </p:cNvSpPr>
            <p:nvPr/>
          </p:nvSpPr>
          <p:spPr bwMode="auto">
            <a:xfrm>
              <a:off x="1066" y="3213"/>
              <a:ext cx="31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800" b="1"/>
                <a:t>B</a:t>
              </a:r>
            </a:p>
          </p:txBody>
        </p:sp>
        <p:sp>
          <p:nvSpPr>
            <p:cNvPr id="30733" name="Text Box 12"/>
            <p:cNvSpPr txBox="1">
              <a:spLocks noChangeArrowheads="1"/>
            </p:cNvSpPr>
            <p:nvPr/>
          </p:nvSpPr>
          <p:spPr bwMode="auto">
            <a:xfrm>
              <a:off x="3198" y="3203"/>
              <a:ext cx="45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800" b="1"/>
                <a:t>C</a:t>
              </a:r>
            </a:p>
          </p:txBody>
        </p:sp>
        <p:sp>
          <p:nvSpPr>
            <p:cNvPr id="30734" name="Text Box 13"/>
            <p:cNvSpPr txBox="1">
              <a:spLocks noChangeArrowheads="1"/>
            </p:cNvSpPr>
            <p:nvPr/>
          </p:nvSpPr>
          <p:spPr bwMode="auto">
            <a:xfrm>
              <a:off x="4015" y="2033"/>
              <a:ext cx="63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800" b="1"/>
                <a:t>D</a:t>
              </a:r>
            </a:p>
          </p:txBody>
        </p:sp>
        <p:sp>
          <p:nvSpPr>
            <p:cNvPr id="30735" name="Text Box 14"/>
            <p:cNvSpPr txBox="1">
              <a:spLocks noChangeArrowheads="1"/>
            </p:cNvSpPr>
            <p:nvPr/>
          </p:nvSpPr>
          <p:spPr bwMode="auto">
            <a:xfrm>
              <a:off x="2382" y="2024"/>
              <a:ext cx="31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800" b="1"/>
                <a:t>E</a:t>
              </a:r>
            </a:p>
          </p:txBody>
        </p:sp>
        <p:sp>
          <p:nvSpPr>
            <p:cNvPr id="30736" name="Text Box 15"/>
            <p:cNvSpPr txBox="1">
              <a:spLocks noChangeArrowheads="1"/>
            </p:cNvSpPr>
            <p:nvPr/>
          </p:nvSpPr>
          <p:spPr bwMode="auto">
            <a:xfrm>
              <a:off x="3016" y="2024"/>
              <a:ext cx="40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800" b="1"/>
                <a:t>F</a:t>
              </a:r>
            </a:p>
          </p:txBody>
        </p:sp>
        <p:sp>
          <p:nvSpPr>
            <p:cNvPr id="30737" name="Text Box 16"/>
            <p:cNvSpPr txBox="1">
              <a:spLocks noChangeArrowheads="1"/>
            </p:cNvSpPr>
            <p:nvPr/>
          </p:nvSpPr>
          <p:spPr bwMode="auto">
            <a:xfrm>
              <a:off x="1837" y="3249"/>
              <a:ext cx="40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800" b="1"/>
                <a:t>M</a:t>
              </a:r>
            </a:p>
          </p:txBody>
        </p:sp>
        <p:sp>
          <p:nvSpPr>
            <p:cNvPr id="30738" name="Text Box 17"/>
            <p:cNvSpPr txBox="1">
              <a:spLocks noChangeArrowheads="1"/>
            </p:cNvSpPr>
            <p:nvPr/>
          </p:nvSpPr>
          <p:spPr bwMode="auto">
            <a:xfrm>
              <a:off x="2472" y="3249"/>
              <a:ext cx="49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800" b="1"/>
                <a:t>N </a:t>
              </a:r>
            </a:p>
          </p:txBody>
        </p:sp>
        <p:sp>
          <p:nvSpPr>
            <p:cNvPr id="30739" name="Line 18"/>
            <p:cNvSpPr>
              <a:spLocks noChangeShapeType="1"/>
            </p:cNvSpPr>
            <p:nvPr/>
          </p:nvSpPr>
          <p:spPr bwMode="auto">
            <a:xfrm flipH="1">
              <a:off x="2608" y="2304"/>
              <a:ext cx="453" cy="944"/>
            </a:xfrm>
            <a:prstGeom prst="line">
              <a:avLst/>
            </a:prstGeom>
            <a:noFill/>
            <a:ln w="9525">
              <a:solidFill>
                <a:srgbClr val="FF0066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0724" name="Text Box 5"/>
          <p:cNvSpPr txBox="1">
            <a:spLocks noChangeArrowheads="1"/>
          </p:cNvSpPr>
          <p:nvPr/>
        </p:nvSpPr>
        <p:spPr bwMode="auto">
          <a:xfrm>
            <a:off x="169863" y="4843463"/>
            <a:ext cx="876935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ctr"/>
            <a:r>
              <a:rPr kumimoji="1" lang="en-US" altLang="zh-CN" dirty="0">
                <a:latin typeface="Times New Roman" panose="02020603050405020304" pitchFamily="18" charset="0"/>
              </a:rPr>
              <a:t>2</a:t>
            </a:r>
            <a:r>
              <a:rPr kumimoji="1" lang="zh-CN" altLang="en-US" dirty="0">
                <a:latin typeface="Times New Roman" panose="02020603050405020304" pitchFamily="18" charset="0"/>
              </a:rPr>
              <a:t>、如图，</a:t>
            </a:r>
            <a:r>
              <a:rPr kumimoji="1" lang="en-US" altLang="zh-CN" dirty="0">
                <a:latin typeface="Times New Roman" panose="02020603050405020304" pitchFamily="18" charset="0"/>
              </a:rPr>
              <a:t>E</a:t>
            </a:r>
            <a:r>
              <a:rPr kumimoji="1" lang="zh-CN" altLang="en-US" dirty="0">
                <a:latin typeface="Times New Roman" panose="02020603050405020304" pitchFamily="18" charset="0"/>
              </a:rPr>
              <a:t>、</a:t>
            </a:r>
            <a:r>
              <a:rPr kumimoji="1" lang="en-US" altLang="zh-CN" dirty="0">
                <a:latin typeface="Times New Roman" panose="02020603050405020304" pitchFamily="18" charset="0"/>
              </a:rPr>
              <a:t>F</a:t>
            </a:r>
            <a:r>
              <a:rPr kumimoji="1" lang="zh-CN" altLang="en-US" dirty="0">
                <a:latin typeface="Times New Roman" panose="02020603050405020304" pitchFamily="18" charset="0"/>
              </a:rPr>
              <a:t>是四边形</a:t>
            </a:r>
            <a:r>
              <a:rPr kumimoji="1" lang="en-US" altLang="zh-CN" dirty="0">
                <a:latin typeface="Times New Roman" panose="02020603050405020304" pitchFamily="18" charset="0"/>
              </a:rPr>
              <a:t>ABCD</a:t>
            </a:r>
            <a:r>
              <a:rPr kumimoji="1" lang="zh-CN" altLang="en-US" dirty="0">
                <a:latin typeface="Times New Roman" panose="02020603050405020304" pitchFamily="18" charset="0"/>
              </a:rPr>
              <a:t>的对角线</a:t>
            </a:r>
            <a:r>
              <a:rPr kumimoji="1" lang="en-US" altLang="zh-CN" dirty="0">
                <a:latin typeface="Times New Roman" panose="02020603050405020304" pitchFamily="18" charset="0"/>
              </a:rPr>
              <a:t>AC</a:t>
            </a:r>
            <a:r>
              <a:rPr kumimoji="1" lang="zh-CN" altLang="en-US" dirty="0">
                <a:latin typeface="Times New Roman" panose="02020603050405020304" pitchFamily="18" charset="0"/>
              </a:rPr>
              <a:t>上两点，</a:t>
            </a:r>
            <a:r>
              <a:rPr kumimoji="1" lang="en-US" altLang="zh-CN" dirty="0">
                <a:latin typeface="Times New Roman" panose="02020603050405020304" pitchFamily="18" charset="0"/>
              </a:rPr>
              <a:t>AF</a:t>
            </a:r>
            <a:r>
              <a:rPr kumimoji="1" lang="zh-CN" altLang="en-US" dirty="0">
                <a:latin typeface="Times New Roman" panose="02020603050405020304" pitchFamily="18" charset="0"/>
              </a:rPr>
              <a:t>＝</a:t>
            </a:r>
            <a:r>
              <a:rPr kumimoji="1" lang="en-US" altLang="zh-CN" dirty="0">
                <a:latin typeface="Times New Roman" panose="02020603050405020304" pitchFamily="18" charset="0"/>
              </a:rPr>
              <a:t>CE</a:t>
            </a:r>
            <a:r>
              <a:rPr kumimoji="1" lang="zh-CN" altLang="en-US" dirty="0">
                <a:latin typeface="Times New Roman" panose="02020603050405020304" pitchFamily="18" charset="0"/>
              </a:rPr>
              <a:t>，</a:t>
            </a:r>
            <a:r>
              <a:rPr kumimoji="1" lang="en-US" altLang="zh-CN" dirty="0">
                <a:latin typeface="Times New Roman" panose="02020603050405020304" pitchFamily="18" charset="0"/>
              </a:rPr>
              <a:t>DF</a:t>
            </a:r>
            <a:r>
              <a:rPr kumimoji="1" lang="zh-CN" altLang="en-US" dirty="0">
                <a:latin typeface="Times New Roman" panose="02020603050405020304" pitchFamily="18" charset="0"/>
              </a:rPr>
              <a:t>＝</a:t>
            </a:r>
            <a:r>
              <a:rPr kumimoji="1" lang="en-US" altLang="zh-CN" dirty="0">
                <a:latin typeface="Times New Roman" panose="02020603050405020304" pitchFamily="18" charset="0"/>
              </a:rPr>
              <a:t>BE</a:t>
            </a:r>
            <a:r>
              <a:rPr kumimoji="1" lang="zh-CN" altLang="en-US" dirty="0">
                <a:latin typeface="Times New Roman" panose="02020603050405020304" pitchFamily="18" charset="0"/>
              </a:rPr>
              <a:t>，</a:t>
            </a:r>
            <a:r>
              <a:rPr kumimoji="1" lang="en-US" altLang="zh-CN" dirty="0">
                <a:latin typeface="Times New Roman" panose="02020603050405020304" pitchFamily="18" charset="0"/>
              </a:rPr>
              <a:t>DF∥BE.</a:t>
            </a:r>
            <a:endParaRPr kumimoji="1" lang="zh-CN" altLang="en-US" dirty="0">
              <a:latin typeface="Times New Roman" panose="02020603050405020304" pitchFamily="18" charset="0"/>
            </a:endParaRPr>
          </a:p>
          <a:p>
            <a:pPr fontAlgn="ctr"/>
            <a:r>
              <a:rPr kumimoji="1" lang="zh-CN" altLang="en-US" dirty="0">
                <a:latin typeface="Times New Roman" panose="02020603050405020304" pitchFamily="18" charset="0"/>
              </a:rPr>
              <a:t>求证：四边形</a:t>
            </a:r>
            <a:r>
              <a:rPr kumimoji="1" lang="en-US" altLang="zh-CN" dirty="0">
                <a:latin typeface="Times New Roman" panose="02020603050405020304" pitchFamily="18" charset="0"/>
              </a:rPr>
              <a:t>ABCD</a:t>
            </a:r>
            <a:r>
              <a:rPr kumimoji="1" lang="zh-CN" altLang="en-US" dirty="0">
                <a:latin typeface="Times New Roman" panose="02020603050405020304" pitchFamily="18" charset="0"/>
              </a:rPr>
              <a:t>是平行四边形</a:t>
            </a:r>
            <a:r>
              <a:rPr kumimoji="1" lang="en-US" altLang="zh-CN" dirty="0">
                <a:latin typeface="Times New Roman" panose="02020603050405020304" pitchFamily="18" charset="0"/>
              </a:rPr>
              <a:t>.</a:t>
            </a:r>
          </a:p>
        </p:txBody>
      </p:sp>
      <p:pic>
        <p:nvPicPr>
          <p:cNvPr id="3072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54538" y="2036763"/>
            <a:ext cx="4119562" cy="234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5"/>
          <p:cNvSpPr txBox="1">
            <a:spLocks noChangeArrowheads="1"/>
          </p:cNvSpPr>
          <p:nvPr/>
        </p:nvSpPr>
        <p:spPr bwMode="auto">
          <a:xfrm>
            <a:off x="303213" y="918129"/>
            <a:ext cx="8748712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ctr"/>
            <a:r>
              <a:rPr kumimoji="1" lang="en-US" altLang="zh-CN" dirty="0">
                <a:latin typeface="Times New Roman" panose="02020603050405020304" pitchFamily="18" charset="0"/>
              </a:rPr>
              <a:t>3</a:t>
            </a:r>
            <a:r>
              <a:rPr kumimoji="1" lang="zh-CN" altLang="en-US" dirty="0">
                <a:latin typeface="Times New Roman" panose="02020603050405020304" pitchFamily="18" charset="0"/>
              </a:rPr>
              <a:t>、如图，</a:t>
            </a:r>
            <a:r>
              <a:rPr kumimoji="1" lang="en-US" altLang="zh-CN" dirty="0">
                <a:latin typeface="Times New Roman" panose="02020603050405020304" pitchFamily="18" charset="0"/>
              </a:rPr>
              <a:t>O</a:t>
            </a:r>
            <a:r>
              <a:rPr kumimoji="1" lang="zh-CN" altLang="en-US" dirty="0">
                <a:latin typeface="Times New Roman" panose="02020603050405020304" pitchFamily="18" charset="0"/>
              </a:rPr>
              <a:t>是</a:t>
            </a:r>
            <a:r>
              <a:rPr kumimoji="1" lang="en-US" altLang="en-US" i="1" dirty="0">
                <a:latin typeface="Times New Roman" panose="02020603050405020304" pitchFamily="18" charset="0"/>
              </a:rPr>
              <a:t>□</a:t>
            </a:r>
            <a:r>
              <a:rPr kumimoji="1" lang="en-US" altLang="zh-CN" dirty="0">
                <a:latin typeface="Times New Roman" panose="02020603050405020304" pitchFamily="18" charset="0"/>
              </a:rPr>
              <a:t>ABCD</a:t>
            </a:r>
            <a:r>
              <a:rPr kumimoji="1" lang="zh-CN" altLang="en-US" dirty="0">
                <a:latin typeface="Times New Roman" panose="02020603050405020304" pitchFamily="18" charset="0"/>
              </a:rPr>
              <a:t>的对角线</a:t>
            </a:r>
            <a:r>
              <a:rPr kumimoji="1" lang="en-US" altLang="zh-CN" dirty="0">
                <a:latin typeface="Times New Roman" panose="02020603050405020304" pitchFamily="18" charset="0"/>
              </a:rPr>
              <a:t>AC</a:t>
            </a:r>
            <a:r>
              <a:rPr kumimoji="1" lang="zh-CN" altLang="en-US" dirty="0">
                <a:latin typeface="Times New Roman" panose="02020603050405020304" pitchFamily="18" charset="0"/>
              </a:rPr>
              <a:t>的中点，</a:t>
            </a:r>
          </a:p>
          <a:p>
            <a:pPr fontAlgn="ctr"/>
            <a:r>
              <a:rPr kumimoji="1" lang="zh-CN" altLang="en-US" dirty="0">
                <a:latin typeface="Times New Roman" panose="02020603050405020304" pitchFamily="18" charset="0"/>
              </a:rPr>
              <a:t>      过点</a:t>
            </a:r>
            <a:r>
              <a:rPr kumimoji="1" lang="en-US" altLang="zh-CN" dirty="0">
                <a:latin typeface="Times New Roman" panose="02020603050405020304" pitchFamily="18" charset="0"/>
              </a:rPr>
              <a:t>O</a:t>
            </a:r>
            <a:r>
              <a:rPr kumimoji="1" lang="zh-CN" altLang="en-US" dirty="0">
                <a:latin typeface="Times New Roman" panose="02020603050405020304" pitchFamily="18" charset="0"/>
              </a:rPr>
              <a:t>的直线</a:t>
            </a:r>
            <a:r>
              <a:rPr kumimoji="1" lang="en-US" altLang="zh-CN" dirty="0">
                <a:latin typeface="Times New Roman" panose="02020603050405020304" pitchFamily="18" charset="0"/>
              </a:rPr>
              <a:t>EF</a:t>
            </a:r>
            <a:r>
              <a:rPr kumimoji="1" lang="zh-CN" altLang="en-US" dirty="0">
                <a:latin typeface="Times New Roman" panose="02020603050405020304" pitchFamily="18" charset="0"/>
              </a:rPr>
              <a:t>分别交</a:t>
            </a:r>
            <a:r>
              <a:rPr kumimoji="1" lang="en-US" altLang="zh-CN" dirty="0">
                <a:latin typeface="Times New Roman" panose="02020603050405020304" pitchFamily="18" charset="0"/>
              </a:rPr>
              <a:t>AB</a:t>
            </a:r>
            <a:r>
              <a:rPr kumimoji="1" lang="zh-CN" altLang="en-US" dirty="0">
                <a:latin typeface="Times New Roman" panose="02020603050405020304" pitchFamily="18" charset="0"/>
              </a:rPr>
              <a:t>、</a:t>
            </a:r>
            <a:r>
              <a:rPr kumimoji="1" lang="en-US" altLang="zh-CN" dirty="0">
                <a:latin typeface="Times New Roman" panose="02020603050405020304" pitchFamily="18" charset="0"/>
              </a:rPr>
              <a:t>CD</a:t>
            </a:r>
            <a:r>
              <a:rPr kumimoji="1" lang="zh-CN" altLang="en-US" dirty="0">
                <a:latin typeface="Times New Roman" panose="02020603050405020304" pitchFamily="18" charset="0"/>
              </a:rPr>
              <a:t>于</a:t>
            </a:r>
            <a:r>
              <a:rPr kumimoji="1" lang="en-US" altLang="zh-CN" dirty="0">
                <a:latin typeface="Times New Roman" panose="02020603050405020304" pitchFamily="18" charset="0"/>
              </a:rPr>
              <a:t>E</a:t>
            </a:r>
            <a:r>
              <a:rPr kumimoji="1" lang="zh-CN" altLang="en-US" dirty="0">
                <a:latin typeface="Times New Roman" panose="02020603050405020304" pitchFamily="18" charset="0"/>
              </a:rPr>
              <a:t>、</a:t>
            </a:r>
            <a:r>
              <a:rPr kumimoji="1" lang="en-US" altLang="zh-CN" dirty="0">
                <a:latin typeface="Times New Roman" panose="02020603050405020304" pitchFamily="18" charset="0"/>
              </a:rPr>
              <a:t>F</a:t>
            </a:r>
            <a:r>
              <a:rPr kumimoji="1" lang="zh-CN" altLang="en-US" dirty="0">
                <a:latin typeface="Times New Roman" panose="02020603050405020304" pitchFamily="18" charset="0"/>
              </a:rPr>
              <a:t>两 点</a:t>
            </a:r>
            <a:r>
              <a:rPr kumimoji="1" lang="en-US" altLang="zh-CN" dirty="0">
                <a:latin typeface="Times New Roman" panose="02020603050405020304" pitchFamily="18" charset="0"/>
              </a:rPr>
              <a:t>.</a:t>
            </a:r>
            <a:endParaRPr kumimoji="1" lang="zh-CN" altLang="en-US" dirty="0">
              <a:latin typeface="Times New Roman" panose="02020603050405020304" pitchFamily="18" charset="0"/>
            </a:endParaRPr>
          </a:p>
          <a:p>
            <a:pPr fontAlgn="ctr"/>
            <a:r>
              <a:rPr kumimoji="1" lang="zh-CN" altLang="en-US" dirty="0">
                <a:latin typeface="Times New Roman" panose="02020603050405020304" pitchFamily="18" charset="0"/>
              </a:rPr>
              <a:t>      求证：四边形</a:t>
            </a:r>
            <a:r>
              <a:rPr kumimoji="1" lang="en-US" altLang="zh-CN" dirty="0">
                <a:latin typeface="Times New Roman" panose="02020603050405020304" pitchFamily="18" charset="0"/>
              </a:rPr>
              <a:t>AECF</a:t>
            </a:r>
            <a:r>
              <a:rPr kumimoji="1" lang="zh-CN" altLang="en-US" dirty="0">
                <a:latin typeface="Times New Roman" panose="02020603050405020304" pitchFamily="18" charset="0"/>
              </a:rPr>
              <a:t>是平行四边形</a:t>
            </a:r>
            <a:r>
              <a:rPr kumimoji="1" lang="en-US" altLang="zh-CN" dirty="0">
                <a:latin typeface="Times New Roman" panose="02020603050405020304" pitchFamily="18" charset="0"/>
              </a:rPr>
              <a:t>.</a:t>
            </a:r>
          </a:p>
        </p:txBody>
      </p:sp>
      <p:pic>
        <p:nvPicPr>
          <p:cNvPr id="3277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58931" y="3325830"/>
            <a:ext cx="4335463" cy="267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5"/>
          <p:cNvSpPr txBox="1">
            <a:spLocks noChangeArrowheads="1"/>
          </p:cNvSpPr>
          <p:nvPr/>
        </p:nvSpPr>
        <p:spPr bwMode="auto">
          <a:xfrm>
            <a:off x="250825" y="188913"/>
            <a:ext cx="12239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ctr"/>
            <a:r>
              <a:rPr kumimoji="1" lang="zh-CN" altLang="en-US">
                <a:solidFill>
                  <a:srgbClr val="FF3300"/>
                </a:solidFill>
                <a:latin typeface="Times New Roman" panose="02020603050405020304" pitchFamily="18" charset="0"/>
              </a:rPr>
              <a:t>练习：</a:t>
            </a:r>
          </a:p>
        </p:txBody>
      </p:sp>
      <p:sp>
        <p:nvSpPr>
          <p:cNvPr id="31747" name="Text Box 5"/>
          <p:cNvSpPr txBox="1">
            <a:spLocks noChangeArrowheads="1"/>
          </p:cNvSpPr>
          <p:nvPr/>
        </p:nvSpPr>
        <p:spPr bwMode="auto">
          <a:xfrm>
            <a:off x="353799" y="1094287"/>
            <a:ext cx="8569325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ctr"/>
            <a:r>
              <a:rPr kumimoji="1" lang="en-US" altLang="zh-CN" dirty="0">
                <a:latin typeface="Times New Roman" panose="02020603050405020304" pitchFamily="18" charset="0"/>
              </a:rPr>
              <a:t>4</a:t>
            </a:r>
            <a:r>
              <a:rPr kumimoji="1" lang="zh-CN" altLang="en-US" dirty="0">
                <a:latin typeface="Times New Roman" panose="02020603050405020304" pitchFamily="18" charset="0"/>
              </a:rPr>
              <a:t>、如图，</a:t>
            </a:r>
            <a:r>
              <a:rPr kumimoji="1" lang="en-US" altLang="zh-CN" dirty="0">
                <a:latin typeface="Times New Roman" panose="02020603050405020304" pitchFamily="18" charset="0"/>
              </a:rPr>
              <a:t> AC</a:t>
            </a:r>
            <a:r>
              <a:rPr kumimoji="1" lang="zh-CN" altLang="en-US" dirty="0">
                <a:latin typeface="Times New Roman" panose="02020603050405020304" pitchFamily="18" charset="0"/>
              </a:rPr>
              <a:t>是</a:t>
            </a:r>
            <a:r>
              <a:rPr kumimoji="1" lang="en-US" altLang="en-US" i="1" dirty="0">
                <a:latin typeface="Times New Roman" panose="02020603050405020304" pitchFamily="18" charset="0"/>
              </a:rPr>
              <a:t>□</a:t>
            </a:r>
            <a:r>
              <a:rPr kumimoji="1" lang="en-US" altLang="zh-CN" dirty="0">
                <a:latin typeface="Times New Roman" panose="02020603050405020304" pitchFamily="18" charset="0"/>
              </a:rPr>
              <a:t>ABCD</a:t>
            </a:r>
            <a:r>
              <a:rPr kumimoji="1" lang="zh-CN" altLang="en-US" dirty="0">
                <a:latin typeface="Times New Roman" panose="02020603050405020304" pitchFamily="18" charset="0"/>
              </a:rPr>
              <a:t>的一条对角线，</a:t>
            </a:r>
          </a:p>
          <a:p>
            <a:pPr fontAlgn="ctr"/>
            <a:r>
              <a:rPr kumimoji="1" lang="en-US" altLang="zh-CN" dirty="0">
                <a:latin typeface="Times New Roman" panose="02020603050405020304" pitchFamily="18" charset="0"/>
              </a:rPr>
              <a:t>      BM⊥AC</a:t>
            </a:r>
            <a:r>
              <a:rPr kumimoji="1" lang="zh-CN" altLang="en-US" dirty="0">
                <a:latin typeface="Times New Roman" panose="02020603050405020304" pitchFamily="18" charset="0"/>
              </a:rPr>
              <a:t>， </a:t>
            </a:r>
            <a:r>
              <a:rPr kumimoji="1" lang="en-US" altLang="zh-CN" dirty="0">
                <a:latin typeface="Times New Roman" panose="02020603050405020304" pitchFamily="18" charset="0"/>
              </a:rPr>
              <a:t>ND⊥AC</a:t>
            </a:r>
            <a:r>
              <a:rPr kumimoji="1" lang="zh-CN" altLang="en-US" dirty="0">
                <a:latin typeface="Times New Roman" panose="02020603050405020304" pitchFamily="18" charset="0"/>
              </a:rPr>
              <a:t>，垂足分别是</a:t>
            </a:r>
            <a:r>
              <a:rPr kumimoji="1" lang="en-US" altLang="zh-CN" dirty="0">
                <a:latin typeface="Times New Roman" panose="02020603050405020304" pitchFamily="18" charset="0"/>
              </a:rPr>
              <a:t>M</a:t>
            </a:r>
            <a:r>
              <a:rPr kumimoji="1" lang="zh-CN" altLang="en-US" dirty="0">
                <a:latin typeface="Times New Roman" panose="02020603050405020304" pitchFamily="18" charset="0"/>
              </a:rPr>
              <a:t>、</a:t>
            </a:r>
            <a:r>
              <a:rPr kumimoji="1" lang="en-US" altLang="zh-CN" dirty="0">
                <a:latin typeface="Times New Roman" panose="02020603050405020304" pitchFamily="18" charset="0"/>
              </a:rPr>
              <a:t>N .</a:t>
            </a:r>
            <a:endParaRPr kumimoji="1" lang="zh-CN" altLang="en-US" dirty="0">
              <a:latin typeface="Times New Roman" panose="02020603050405020304" pitchFamily="18" charset="0"/>
            </a:endParaRPr>
          </a:p>
          <a:p>
            <a:pPr fontAlgn="ctr"/>
            <a:r>
              <a:rPr kumimoji="1" lang="zh-CN" altLang="en-US" dirty="0">
                <a:latin typeface="Times New Roman" panose="02020603050405020304" pitchFamily="18" charset="0"/>
              </a:rPr>
              <a:t>      求证：四边形</a:t>
            </a:r>
            <a:r>
              <a:rPr kumimoji="1" lang="en-US" altLang="zh-CN" dirty="0">
                <a:latin typeface="Times New Roman" panose="02020603050405020304" pitchFamily="18" charset="0"/>
              </a:rPr>
              <a:t>BMDN</a:t>
            </a:r>
            <a:r>
              <a:rPr kumimoji="1" lang="zh-CN" altLang="en-US" dirty="0">
                <a:latin typeface="Times New Roman" panose="02020603050405020304" pitchFamily="18" charset="0"/>
              </a:rPr>
              <a:t>是平行四边形</a:t>
            </a:r>
            <a:r>
              <a:rPr kumimoji="1" lang="en-US" altLang="zh-CN" dirty="0">
                <a:latin typeface="Times New Roman" panose="02020603050405020304" pitchFamily="18" charset="0"/>
              </a:rPr>
              <a:t>.</a:t>
            </a:r>
          </a:p>
        </p:txBody>
      </p:sp>
      <p:pic>
        <p:nvPicPr>
          <p:cNvPr id="31748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363" y="3451422"/>
            <a:ext cx="3816350" cy="226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297863" cy="161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dirty="0">
                <a:latin typeface="方正流行体简体" pitchFamily="65" charset="-122"/>
                <a:ea typeface="方正流行体简体" pitchFamily="65" charset="-122"/>
              </a:rPr>
              <a:t>   </a:t>
            </a:r>
            <a:r>
              <a:rPr lang="zh-CN" altLang="en-US" sz="1800" b="1" dirty="0">
                <a:latin typeface="方正流行体简体" pitchFamily="65" charset="-122"/>
                <a:ea typeface="方正流行体简体" pitchFamily="65" charset="-122"/>
              </a:rPr>
              <a:t>昨天初一的李明同学在生物实验室做实验时，不小心碰碎了实验室的一块平行四边形的实验用的玻璃片</a:t>
            </a:r>
            <a:r>
              <a:rPr lang="en-US" altLang="zh-CN" sz="1800" b="1" dirty="0">
                <a:latin typeface="方正流行体简体" pitchFamily="65" charset="-122"/>
                <a:ea typeface="方正流行体简体" pitchFamily="65" charset="-122"/>
              </a:rPr>
              <a:t>,</a:t>
            </a:r>
            <a:r>
              <a:rPr lang="zh-CN" altLang="en-US" sz="1800" b="1" dirty="0">
                <a:latin typeface="方正流行体简体" pitchFamily="65" charset="-122"/>
                <a:ea typeface="方正流行体简体" pitchFamily="65" charset="-122"/>
              </a:rPr>
              <a:t>只剩下如图所示部分</a:t>
            </a:r>
            <a:r>
              <a:rPr lang="en-US" altLang="zh-CN" sz="1800" b="1" dirty="0">
                <a:latin typeface="方正流行体简体" pitchFamily="65" charset="-122"/>
                <a:ea typeface="方正流行体简体" pitchFamily="65" charset="-122"/>
              </a:rPr>
              <a:t>,</a:t>
            </a:r>
            <a:r>
              <a:rPr lang="zh-CN" altLang="en-US" sz="1800" b="1" dirty="0">
                <a:latin typeface="方正流行体简体" pitchFamily="65" charset="-122"/>
                <a:ea typeface="方正流行体简体" pitchFamily="65" charset="-122"/>
              </a:rPr>
              <a:t>他想明天星期六回家去割一块赔给学校，带上玻璃剩下部分去玻璃店不安全，于是他想把原来的平行四边形重新在纸上画出来</a:t>
            </a:r>
            <a:r>
              <a:rPr lang="en-US" altLang="zh-CN" sz="1800" b="1" dirty="0">
                <a:latin typeface="方正流行体简体" pitchFamily="65" charset="-122"/>
                <a:ea typeface="方正流行体简体" pitchFamily="65" charset="-122"/>
              </a:rPr>
              <a:t>?</a:t>
            </a:r>
            <a:r>
              <a:rPr lang="zh-CN" altLang="en-US" sz="1800" b="1" dirty="0">
                <a:latin typeface="方正流行体简体" pitchFamily="65" charset="-122"/>
                <a:ea typeface="方正流行体简体" pitchFamily="65" charset="-122"/>
              </a:rPr>
              <a:t>然后带上图纸去就行了，可原来的平行四边形怎么给它画出来呢？</a:t>
            </a:r>
            <a:r>
              <a:rPr lang="en-US" altLang="zh-CN" sz="1800" b="1" dirty="0">
                <a:latin typeface="方正流行体简体" pitchFamily="65" charset="-122"/>
                <a:ea typeface="方正流行体简体" pitchFamily="65" charset="-122"/>
              </a:rPr>
              <a:t>(A,B,C</a:t>
            </a:r>
            <a:r>
              <a:rPr lang="zh-CN" altLang="en-US" sz="1800" b="1" dirty="0">
                <a:latin typeface="方正流行体简体" pitchFamily="65" charset="-122"/>
                <a:ea typeface="方正流行体简体" pitchFamily="65" charset="-122"/>
              </a:rPr>
              <a:t>为三顶点</a:t>
            </a:r>
            <a:r>
              <a:rPr lang="en-US" altLang="zh-CN" sz="1800" b="1" dirty="0">
                <a:latin typeface="方正流行体简体" pitchFamily="65" charset="-122"/>
                <a:ea typeface="方正流行体简体" pitchFamily="65" charset="-122"/>
              </a:rPr>
              <a:t>,</a:t>
            </a:r>
            <a:r>
              <a:rPr lang="zh-CN" altLang="en-US" sz="1800" b="1" dirty="0">
                <a:latin typeface="方正流行体简体" pitchFamily="65" charset="-122"/>
                <a:ea typeface="方正流行体简体" pitchFamily="65" charset="-122"/>
              </a:rPr>
              <a:t>即找出第四个顶点</a:t>
            </a:r>
            <a:r>
              <a:rPr lang="en-US" altLang="zh-CN" sz="1800" b="1" dirty="0">
                <a:latin typeface="方正流行体简体" pitchFamily="65" charset="-122"/>
                <a:ea typeface="方正流行体简体" pitchFamily="65" charset="-122"/>
              </a:rPr>
              <a:t>D)</a:t>
            </a:r>
          </a:p>
        </p:txBody>
      </p:sp>
      <p:sp>
        <p:nvSpPr>
          <p:cNvPr id="6147" name="WordArt 17"/>
          <p:cNvSpPr>
            <a:spLocks noChangeArrowheads="1" noChangeShapeType="1" noTextEdit="1"/>
          </p:cNvSpPr>
          <p:nvPr/>
        </p:nvSpPr>
        <p:spPr bwMode="auto">
          <a:xfrm>
            <a:off x="3276600" y="455613"/>
            <a:ext cx="3403600" cy="55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2400" b="1" kern="10" dirty="0">
                <a:ln w="19050">
                  <a:solidFill>
                    <a:srgbClr val="FFFF00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生活实际的挑战</a:t>
            </a:r>
          </a:p>
        </p:txBody>
      </p:sp>
      <p:sp>
        <p:nvSpPr>
          <p:cNvPr id="6148" name="AutoShape 1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21600" y="4600575"/>
            <a:ext cx="784225" cy="347663"/>
          </a:xfrm>
          <a:prstGeom prst="actionButtonEnd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49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20013" y="5037138"/>
            <a:ext cx="801687" cy="317500"/>
          </a:xfrm>
          <a:prstGeom prst="actionButtonEnd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6150" name="Group 24"/>
          <p:cNvGrpSpPr/>
          <p:nvPr/>
        </p:nvGrpSpPr>
        <p:grpSpPr bwMode="auto">
          <a:xfrm>
            <a:off x="1614488" y="3213100"/>
            <a:ext cx="4124325" cy="2568575"/>
            <a:chOff x="1491" y="2151"/>
            <a:chExt cx="2598" cy="1618"/>
          </a:xfrm>
        </p:grpSpPr>
        <p:grpSp>
          <p:nvGrpSpPr>
            <p:cNvPr id="6156" name="Group 3"/>
            <p:cNvGrpSpPr/>
            <p:nvPr/>
          </p:nvGrpSpPr>
          <p:grpSpPr bwMode="auto">
            <a:xfrm>
              <a:off x="2181" y="2739"/>
              <a:ext cx="472" cy="692"/>
              <a:chOff x="975" y="2585"/>
              <a:chExt cx="472" cy="692"/>
            </a:xfrm>
          </p:grpSpPr>
          <p:sp>
            <p:nvSpPr>
              <p:cNvPr id="6164" name="Line 4"/>
              <p:cNvSpPr>
                <a:spLocks noChangeShapeType="1"/>
              </p:cNvSpPr>
              <p:nvPr/>
            </p:nvSpPr>
            <p:spPr bwMode="auto">
              <a:xfrm flipH="1">
                <a:off x="975" y="2976"/>
                <a:ext cx="91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165" name="Line 5"/>
              <p:cNvSpPr>
                <a:spLocks noChangeShapeType="1"/>
              </p:cNvSpPr>
              <p:nvPr/>
            </p:nvSpPr>
            <p:spPr bwMode="auto">
              <a:xfrm flipH="1">
                <a:off x="993" y="3004"/>
                <a:ext cx="91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166" name="Line 6"/>
              <p:cNvSpPr>
                <a:spLocks noChangeShapeType="1"/>
              </p:cNvSpPr>
              <p:nvPr/>
            </p:nvSpPr>
            <p:spPr bwMode="auto">
              <a:xfrm flipH="1">
                <a:off x="1338" y="3158"/>
                <a:ext cx="91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167" name="Line 7"/>
              <p:cNvSpPr>
                <a:spLocks noChangeShapeType="1"/>
              </p:cNvSpPr>
              <p:nvPr/>
            </p:nvSpPr>
            <p:spPr bwMode="auto">
              <a:xfrm flipH="1">
                <a:off x="1356" y="3186"/>
                <a:ext cx="91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168" name="Line 8"/>
              <p:cNvSpPr>
                <a:spLocks noChangeShapeType="1"/>
              </p:cNvSpPr>
              <p:nvPr/>
            </p:nvSpPr>
            <p:spPr bwMode="auto">
              <a:xfrm flipH="1">
                <a:off x="1247" y="2585"/>
                <a:ext cx="91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169" name="Line 9"/>
              <p:cNvSpPr>
                <a:spLocks noChangeShapeType="1"/>
              </p:cNvSpPr>
              <p:nvPr/>
            </p:nvSpPr>
            <p:spPr bwMode="auto">
              <a:xfrm flipH="1">
                <a:off x="1265" y="2613"/>
                <a:ext cx="91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6157" name="Line 11"/>
            <p:cNvSpPr>
              <a:spLocks noChangeShapeType="1"/>
            </p:cNvSpPr>
            <p:nvPr/>
          </p:nvSpPr>
          <p:spPr bwMode="auto">
            <a:xfrm flipH="1">
              <a:off x="1650" y="2274"/>
              <a:ext cx="657" cy="12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58" name="Line 12"/>
            <p:cNvSpPr>
              <a:spLocks noChangeShapeType="1"/>
            </p:cNvSpPr>
            <p:nvPr/>
          </p:nvSpPr>
          <p:spPr bwMode="auto">
            <a:xfrm>
              <a:off x="1650" y="3538"/>
              <a:ext cx="234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59" name="Freeform 13"/>
            <p:cNvSpPr/>
            <p:nvPr/>
          </p:nvSpPr>
          <p:spPr bwMode="auto">
            <a:xfrm>
              <a:off x="2489" y="2286"/>
              <a:ext cx="1491" cy="1246"/>
            </a:xfrm>
            <a:custGeom>
              <a:avLst/>
              <a:gdLst>
                <a:gd name="T0" fmla="*/ 8 w 1849"/>
                <a:gd name="T1" fmla="*/ 27 h 1440"/>
                <a:gd name="T2" fmla="*/ 16 w 1849"/>
                <a:gd name="T3" fmla="*/ 88 h 1440"/>
                <a:gd name="T4" fmla="*/ 42 w 1849"/>
                <a:gd name="T5" fmla="*/ 70 h 1440"/>
                <a:gd name="T6" fmla="*/ 58 w 1849"/>
                <a:gd name="T7" fmla="*/ 102 h 1440"/>
                <a:gd name="T8" fmla="*/ 82 w 1849"/>
                <a:gd name="T9" fmla="*/ 121 h 1440"/>
                <a:gd name="T10" fmla="*/ 102 w 1849"/>
                <a:gd name="T11" fmla="*/ 148 h 1440"/>
                <a:gd name="T12" fmla="*/ 80 w 1849"/>
                <a:gd name="T13" fmla="*/ 233 h 1440"/>
                <a:gd name="T14" fmla="*/ 93 w 1849"/>
                <a:gd name="T15" fmla="*/ 215 h 1440"/>
                <a:gd name="T16" fmla="*/ 99 w 1849"/>
                <a:gd name="T17" fmla="*/ 239 h 1440"/>
                <a:gd name="T18" fmla="*/ 80 w 1849"/>
                <a:gd name="T19" fmla="*/ 319 h 1440"/>
                <a:gd name="T20" fmla="*/ 72 w 1849"/>
                <a:gd name="T21" fmla="*/ 351 h 1440"/>
                <a:gd name="T22" fmla="*/ 94 w 1849"/>
                <a:gd name="T23" fmla="*/ 334 h 1440"/>
                <a:gd name="T24" fmla="*/ 109 w 1849"/>
                <a:gd name="T25" fmla="*/ 317 h 1440"/>
                <a:gd name="T26" fmla="*/ 134 w 1849"/>
                <a:gd name="T27" fmla="*/ 293 h 1440"/>
                <a:gd name="T28" fmla="*/ 140 w 1849"/>
                <a:gd name="T29" fmla="*/ 293 h 1440"/>
                <a:gd name="T30" fmla="*/ 123 w 1849"/>
                <a:gd name="T31" fmla="*/ 344 h 1440"/>
                <a:gd name="T32" fmla="*/ 107 w 1849"/>
                <a:gd name="T33" fmla="*/ 406 h 1440"/>
                <a:gd name="T34" fmla="*/ 102 w 1849"/>
                <a:gd name="T35" fmla="*/ 448 h 1440"/>
                <a:gd name="T36" fmla="*/ 130 w 1849"/>
                <a:gd name="T37" fmla="*/ 392 h 1440"/>
                <a:gd name="T38" fmla="*/ 154 w 1849"/>
                <a:gd name="T39" fmla="*/ 411 h 1440"/>
                <a:gd name="T40" fmla="*/ 166 w 1849"/>
                <a:gd name="T41" fmla="*/ 411 h 1440"/>
                <a:gd name="T42" fmla="*/ 187 w 1849"/>
                <a:gd name="T43" fmla="*/ 385 h 1440"/>
                <a:gd name="T44" fmla="*/ 196 w 1849"/>
                <a:gd name="T45" fmla="*/ 431 h 1440"/>
                <a:gd name="T46" fmla="*/ 216 w 1849"/>
                <a:gd name="T47" fmla="*/ 392 h 1440"/>
                <a:gd name="T48" fmla="*/ 256 w 1849"/>
                <a:gd name="T49" fmla="*/ 397 h 1440"/>
                <a:gd name="T50" fmla="*/ 281 w 1849"/>
                <a:gd name="T51" fmla="*/ 452 h 1440"/>
                <a:gd name="T52" fmla="*/ 309 w 1849"/>
                <a:gd name="T53" fmla="*/ 469 h 1440"/>
                <a:gd name="T54" fmla="*/ 335 w 1849"/>
                <a:gd name="T55" fmla="*/ 482 h 1440"/>
                <a:gd name="T56" fmla="*/ 356 w 1849"/>
                <a:gd name="T57" fmla="*/ 505 h 1440"/>
                <a:gd name="T58" fmla="*/ 391 w 1849"/>
                <a:gd name="T59" fmla="*/ 517 h 1440"/>
                <a:gd name="T60" fmla="*/ 404 w 1849"/>
                <a:gd name="T61" fmla="*/ 503 h 1440"/>
                <a:gd name="T62" fmla="*/ 410 w 1849"/>
                <a:gd name="T63" fmla="*/ 523 h 144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849" h="1440">
                  <a:moveTo>
                    <a:pt x="0" y="0"/>
                  </a:moveTo>
                  <a:cubicBezTo>
                    <a:pt x="12" y="25"/>
                    <a:pt x="38" y="46"/>
                    <a:pt x="37" y="74"/>
                  </a:cubicBezTo>
                  <a:cubicBezTo>
                    <a:pt x="34" y="133"/>
                    <a:pt x="15" y="193"/>
                    <a:pt x="28" y="251"/>
                  </a:cubicBezTo>
                  <a:cubicBezTo>
                    <a:pt x="31" y="266"/>
                    <a:pt x="59" y="245"/>
                    <a:pt x="74" y="241"/>
                  </a:cubicBezTo>
                  <a:cubicBezTo>
                    <a:pt x="134" y="226"/>
                    <a:pt x="69" y="241"/>
                    <a:pt x="130" y="214"/>
                  </a:cubicBezTo>
                  <a:cubicBezTo>
                    <a:pt x="148" y="206"/>
                    <a:pt x="186" y="195"/>
                    <a:pt x="186" y="195"/>
                  </a:cubicBezTo>
                  <a:cubicBezTo>
                    <a:pt x="225" y="215"/>
                    <a:pt x="227" y="209"/>
                    <a:pt x="251" y="251"/>
                  </a:cubicBezTo>
                  <a:cubicBezTo>
                    <a:pt x="256" y="260"/>
                    <a:pt x="254" y="271"/>
                    <a:pt x="260" y="279"/>
                  </a:cubicBezTo>
                  <a:cubicBezTo>
                    <a:pt x="280" y="303"/>
                    <a:pt x="319" y="302"/>
                    <a:pt x="344" y="306"/>
                  </a:cubicBezTo>
                  <a:cubicBezTo>
                    <a:pt x="353" y="315"/>
                    <a:pt x="361" y="326"/>
                    <a:pt x="372" y="334"/>
                  </a:cubicBezTo>
                  <a:cubicBezTo>
                    <a:pt x="380" y="339"/>
                    <a:pt x="392" y="338"/>
                    <a:pt x="399" y="344"/>
                  </a:cubicBezTo>
                  <a:cubicBezTo>
                    <a:pt x="421" y="363"/>
                    <a:pt x="435" y="389"/>
                    <a:pt x="455" y="409"/>
                  </a:cubicBezTo>
                  <a:cubicBezTo>
                    <a:pt x="437" y="491"/>
                    <a:pt x="426" y="535"/>
                    <a:pt x="381" y="604"/>
                  </a:cubicBezTo>
                  <a:cubicBezTo>
                    <a:pt x="373" y="616"/>
                    <a:pt x="356" y="629"/>
                    <a:pt x="362" y="641"/>
                  </a:cubicBezTo>
                  <a:cubicBezTo>
                    <a:pt x="367" y="651"/>
                    <a:pt x="381" y="629"/>
                    <a:pt x="390" y="622"/>
                  </a:cubicBezTo>
                  <a:cubicBezTo>
                    <a:pt x="400" y="614"/>
                    <a:pt x="409" y="604"/>
                    <a:pt x="418" y="594"/>
                  </a:cubicBezTo>
                  <a:cubicBezTo>
                    <a:pt x="442" y="566"/>
                    <a:pt x="466" y="547"/>
                    <a:pt x="492" y="520"/>
                  </a:cubicBezTo>
                  <a:cubicBezTo>
                    <a:pt x="483" y="569"/>
                    <a:pt x="474" y="618"/>
                    <a:pt x="446" y="660"/>
                  </a:cubicBezTo>
                  <a:cubicBezTo>
                    <a:pt x="432" y="701"/>
                    <a:pt x="423" y="736"/>
                    <a:pt x="399" y="771"/>
                  </a:cubicBezTo>
                  <a:cubicBezTo>
                    <a:pt x="388" y="805"/>
                    <a:pt x="379" y="849"/>
                    <a:pt x="362" y="882"/>
                  </a:cubicBezTo>
                  <a:cubicBezTo>
                    <a:pt x="331" y="942"/>
                    <a:pt x="354" y="878"/>
                    <a:pt x="334" y="938"/>
                  </a:cubicBezTo>
                  <a:cubicBezTo>
                    <a:pt x="331" y="947"/>
                    <a:pt x="316" y="962"/>
                    <a:pt x="325" y="966"/>
                  </a:cubicBezTo>
                  <a:cubicBezTo>
                    <a:pt x="339" y="973"/>
                    <a:pt x="356" y="960"/>
                    <a:pt x="372" y="957"/>
                  </a:cubicBezTo>
                  <a:cubicBezTo>
                    <a:pt x="454" y="872"/>
                    <a:pt x="350" y="971"/>
                    <a:pt x="427" y="920"/>
                  </a:cubicBezTo>
                  <a:cubicBezTo>
                    <a:pt x="438" y="913"/>
                    <a:pt x="444" y="900"/>
                    <a:pt x="455" y="892"/>
                  </a:cubicBezTo>
                  <a:cubicBezTo>
                    <a:pt x="466" y="884"/>
                    <a:pt x="481" y="881"/>
                    <a:pt x="492" y="873"/>
                  </a:cubicBezTo>
                  <a:cubicBezTo>
                    <a:pt x="503" y="865"/>
                    <a:pt x="510" y="853"/>
                    <a:pt x="520" y="845"/>
                  </a:cubicBezTo>
                  <a:cubicBezTo>
                    <a:pt x="544" y="826"/>
                    <a:pt x="604" y="808"/>
                    <a:pt x="604" y="808"/>
                  </a:cubicBezTo>
                  <a:cubicBezTo>
                    <a:pt x="616" y="796"/>
                    <a:pt x="624" y="771"/>
                    <a:pt x="641" y="771"/>
                  </a:cubicBezTo>
                  <a:cubicBezTo>
                    <a:pt x="654" y="771"/>
                    <a:pt x="637" y="796"/>
                    <a:pt x="632" y="808"/>
                  </a:cubicBezTo>
                  <a:cubicBezTo>
                    <a:pt x="628" y="818"/>
                    <a:pt x="619" y="827"/>
                    <a:pt x="613" y="836"/>
                  </a:cubicBezTo>
                  <a:cubicBezTo>
                    <a:pt x="601" y="875"/>
                    <a:pt x="580" y="915"/>
                    <a:pt x="557" y="948"/>
                  </a:cubicBezTo>
                  <a:cubicBezTo>
                    <a:pt x="550" y="969"/>
                    <a:pt x="547" y="992"/>
                    <a:pt x="539" y="1013"/>
                  </a:cubicBezTo>
                  <a:cubicBezTo>
                    <a:pt x="525" y="1050"/>
                    <a:pt x="498" y="1079"/>
                    <a:pt x="483" y="1115"/>
                  </a:cubicBezTo>
                  <a:cubicBezTo>
                    <a:pt x="449" y="1199"/>
                    <a:pt x="483" y="1144"/>
                    <a:pt x="446" y="1198"/>
                  </a:cubicBezTo>
                  <a:cubicBezTo>
                    <a:pt x="432" y="1242"/>
                    <a:pt x="384" y="1271"/>
                    <a:pt x="455" y="1236"/>
                  </a:cubicBezTo>
                  <a:cubicBezTo>
                    <a:pt x="499" y="1177"/>
                    <a:pt x="472" y="1209"/>
                    <a:pt x="539" y="1143"/>
                  </a:cubicBezTo>
                  <a:cubicBezTo>
                    <a:pt x="558" y="1124"/>
                    <a:pt x="566" y="1097"/>
                    <a:pt x="585" y="1078"/>
                  </a:cubicBezTo>
                  <a:cubicBezTo>
                    <a:pt x="607" y="1056"/>
                    <a:pt x="641" y="1050"/>
                    <a:pt x="669" y="1040"/>
                  </a:cubicBezTo>
                  <a:cubicBezTo>
                    <a:pt x="712" y="1069"/>
                    <a:pt x="707" y="1081"/>
                    <a:pt x="697" y="1133"/>
                  </a:cubicBezTo>
                  <a:cubicBezTo>
                    <a:pt x="703" y="1142"/>
                    <a:pt x="704" y="1161"/>
                    <a:pt x="715" y="1161"/>
                  </a:cubicBezTo>
                  <a:cubicBezTo>
                    <a:pt x="731" y="1161"/>
                    <a:pt x="741" y="1143"/>
                    <a:pt x="753" y="1133"/>
                  </a:cubicBezTo>
                  <a:cubicBezTo>
                    <a:pt x="806" y="1087"/>
                    <a:pt x="750" y="1119"/>
                    <a:pt x="818" y="1087"/>
                  </a:cubicBezTo>
                  <a:cubicBezTo>
                    <a:pt x="827" y="1078"/>
                    <a:pt x="832" y="1059"/>
                    <a:pt x="845" y="1059"/>
                  </a:cubicBezTo>
                  <a:cubicBezTo>
                    <a:pt x="858" y="1059"/>
                    <a:pt x="869" y="1074"/>
                    <a:pt x="873" y="1087"/>
                  </a:cubicBezTo>
                  <a:cubicBezTo>
                    <a:pt x="883" y="1120"/>
                    <a:pt x="880" y="1155"/>
                    <a:pt x="883" y="1189"/>
                  </a:cubicBezTo>
                  <a:cubicBezTo>
                    <a:pt x="912" y="1159"/>
                    <a:pt x="932" y="1128"/>
                    <a:pt x="966" y="1105"/>
                  </a:cubicBezTo>
                  <a:cubicBezTo>
                    <a:pt x="969" y="1096"/>
                    <a:pt x="969" y="1086"/>
                    <a:pt x="975" y="1078"/>
                  </a:cubicBezTo>
                  <a:cubicBezTo>
                    <a:pt x="1041" y="987"/>
                    <a:pt x="1022" y="1094"/>
                    <a:pt x="1031" y="1143"/>
                  </a:cubicBezTo>
                  <a:cubicBezTo>
                    <a:pt x="1074" y="1128"/>
                    <a:pt x="1107" y="1107"/>
                    <a:pt x="1152" y="1096"/>
                  </a:cubicBezTo>
                  <a:cubicBezTo>
                    <a:pt x="1200" y="1108"/>
                    <a:pt x="1229" y="1097"/>
                    <a:pt x="1282" y="1105"/>
                  </a:cubicBezTo>
                  <a:cubicBezTo>
                    <a:pt x="1270" y="1249"/>
                    <a:pt x="1286" y="1176"/>
                    <a:pt x="1263" y="1245"/>
                  </a:cubicBezTo>
                  <a:cubicBezTo>
                    <a:pt x="1257" y="1264"/>
                    <a:pt x="1245" y="1301"/>
                    <a:pt x="1245" y="1301"/>
                  </a:cubicBezTo>
                  <a:cubicBezTo>
                    <a:pt x="1297" y="1335"/>
                    <a:pt x="1341" y="1310"/>
                    <a:pt x="1394" y="1291"/>
                  </a:cubicBezTo>
                  <a:cubicBezTo>
                    <a:pt x="1425" y="1294"/>
                    <a:pt x="1457" y="1292"/>
                    <a:pt x="1486" y="1301"/>
                  </a:cubicBezTo>
                  <a:cubicBezTo>
                    <a:pt x="1498" y="1305"/>
                    <a:pt x="1503" y="1321"/>
                    <a:pt x="1514" y="1328"/>
                  </a:cubicBezTo>
                  <a:cubicBezTo>
                    <a:pt x="1580" y="1371"/>
                    <a:pt x="1503" y="1299"/>
                    <a:pt x="1570" y="1356"/>
                  </a:cubicBezTo>
                  <a:cubicBezTo>
                    <a:pt x="1583" y="1367"/>
                    <a:pt x="1593" y="1383"/>
                    <a:pt x="1607" y="1393"/>
                  </a:cubicBezTo>
                  <a:cubicBezTo>
                    <a:pt x="1633" y="1412"/>
                    <a:pt x="1678" y="1423"/>
                    <a:pt x="1709" y="1431"/>
                  </a:cubicBezTo>
                  <a:cubicBezTo>
                    <a:pt x="1728" y="1428"/>
                    <a:pt x="1748" y="1429"/>
                    <a:pt x="1765" y="1421"/>
                  </a:cubicBezTo>
                  <a:cubicBezTo>
                    <a:pt x="1777" y="1416"/>
                    <a:pt x="1782" y="1400"/>
                    <a:pt x="1793" y="1393"/>
                  </a:cubicBezTo>
                  <a:cubicBezTo>
                    <a:pt x="1801" y="1388"/>
                    <a:pt x="1812" y="1387"/>
                    <a:pt x="1821" y="1384"/>
                  </a:cubicBezTo>
                  <a:cubicBezTo>
                    <a:pt x="1824" y="1393"/>
                    <a:pt x="1826" y="1403"/>
                    <a:pt x="1830" y="1412"/>
                  </a:cubicBezTo>
                  <a:cubicBezTo>
                    <a:pt x="1835" y="1422"/>
                    <a:pt x="1849" y="1440"/>
                    <a:pt x="1849" y="144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60" name="Text Box 14"/>
            <p:cNvSpPr txBox="1">
              <a:spLocks noChangeArrowheads="1"/>
            </p:cNvSpPr>
            <p:nvPr/>
          </p:nvSpPr>
          <p:spPr bwMode="auto">
            <a:xfrm>
              <a:off x="2108" y="2151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800" b="1"/>
                <a:t>A</a:t>
              </a:r>
            </a:p>
          </p:txBody>
        </p:sp>
        <p:sp>
          <p:nvSpPr>
            <p:cNvPr id="6161" name="Text Box 15"/>
            <p:cNvSpPr txBox="1">
              <a:spLocks noChangeArrowheads="1"/>
            </p:cNvSpPr>
            <p:nvPr/>
          </p:nvSpPr>
          <p:spPr bwMode="auto">
            <a:xfrm>
              <a:off x="1491" y="3499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800" b="1"/>
                <a:t>B</a:t>
              </a:r>
            </a:p>
          </p:txBody>
        </p:sp>
        <p:sp>
          <p:nvSpPr>
            <p:cNvPr id="6162" name="Text Box 16"/>
            <p:cNvSpPr txBox="1">
              <a:spLocks noChangeArrowheads="1"/>
            </p:cNvSpPr>
            <p:nvPr/>
          </p:nvSpPr>
          <p:spPr bwMode="auto">
            <a:xfrm>
              <a:off x="3869" y="3538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800" b="1"/>
                <a:t>C</a:t>
              </a:r>
            </a:p>
          </p:txBody>
        </p:sp>
        <p:sp>
          <p:nvSpPr>
            <p:cNvPr id="6163" name="Line 22"/>
            <p:cNvSpPr>
              <a:spLocks noChangeShapeType="1"/>
            </p:cNvSpPr>
            <p:nvPr/>
          </p:nvSpPr>
          <p:spPr bwMode="auto">
            <a:xfrm>
              <a:off x="2313" y="2279"/>
              <a:ext cx="2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6151" name="AutoShape 2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21600" y="5472113"/>
            <a:ext cx="784225" cy="333375"/>
          </a:xfrm>
          <a:prstGeom prst="actionButtonEnd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52" name="Text Box 26"/>
          <p:cNvSpPr txBox="1">
            <a:spLocks noChangeArrowheads="1"/>
          </p:cNvSpPr>
          <p:nvPr/>
        </p:nvSpPr>
        <p:spPr bwMode="auto">
          <a:xfrm>
            <a:off x="339725" y="500063"/>
            <a:ext cx="27590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FF0000"/>
                </a:solidFill>
              </a:rPr>
              <a:t>一、想一想</a:t>
            </a:r>
          </a:p>
        </p:txBody>
      </p:sp>
      <p:sp>
        <p:nvSpPr>
          <p:cNvPr id="6153" name="AutoShape 2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713663" y="4217988"/>
            <a:ext cx="811212" cy="323850"/>
          </a:xfrm>
          <a:prstGeom prst="actionButtonEnd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54" name="AutoShape 28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42238" y="5957888"/>
            <a:ext cx="768350" cy="341312"/>
          </a:xfrm>
          <a:prstGeom prst="actionButtonEnd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55" name="AutoShape 29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88163" y="5929313"/>
            <a:ext cx="796925" cy="368300"/>
          </a:xfrm>
          <a:prstGeom prst="actionButtonBeginning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684213" y="549275"/>
            <a:ext cx="7127875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2800" b="1">
                <a:solidFill>
                  <a:schemeClr val="accent2"/>
                </a:solidFill>
              </a:rPr>
              <a:t>4.</a:t>
            </a:r>
            <a:r>
              <a:rPr kumimoji="1" lang="zh-CN" altLang="en-US" sz="2800" b="1">
                <a:solidFill>
                  <a:schemeClr val="accent2"/>
                </a:solidFill>
              </a:rPr>
              <a:t>如图   四边形 </a:t>
            </a:r>
            <a:r>
              <a:rPr kumimoji="1" lang="en-US" altLang="zh-CN" sz="2800" b="1">
                <a:solidFill>
                  <a:schemeClr val="accent2"/>
                </a:solidFill>
              </a:rPr>
              <a:t>ABCD</a:t>
            </a:r>
            <a:r>
              <a:rPr kumimoji="1" lang="zh-CN" altLang="en-US" sz="2800" b="1">
                <a:solidFill>
                  <a:schemeClr val="accent2"/>
                </a:solidFill>
              </a:rPr>
              <a:t>和四边形</a:t>
            </a:r>
            <a:r>
              <a:rPr kumimoji="1" lang="en-US" altLang="zh-CN" sz="2800" b="1">
                <a:solidFill>
                  <a:schemeClr val="accent2"/>
                </a:solidFill>
              </a:rPr>
              <a:t>BEDF</a:t>
            </a:r>
            <a:r>
              <a:rPr kumimoji="1" lang="zh-CN" altLang="en-US" sz="2800" b="1">
                <a:solidFill>
                  <a:schemeClr val="accent2"/>
                </a:solidFill>
              </a:rPr>
              <a:t>都是平行四边形</a:t>
            </a:r>
            <a:r>
              <a:rPr kumimoji="1" lang="en-US" altLang="zh-CN" sz="2800" b="1">
                <a:solidFill>
                  <a:schemeClr val="accent2"/>
                </a:solidFill>
              </a:rPr>
              <a:t>, </a:t>
            </a:r>
            <a:r>
              <a:rPr kumimoji="1" lang="zh-CN" altLang="en-US" sz="2800" b="1">
                <a:solidFill>
                  <a:schemeClr val="accent2"/>
                </a:solidFill>
              </a:rPr>
              <a:t>请你说明</a:t>
            </a:r>
            <a:r>
              <a:rPr kumimoji="1" lang="en-US" altLang="zh-CN" sz="2800" b="1">
                <a:solidFill>
                  <a:schemeClr val="accent2"/>
                </a:solidFill>
              </a:rPr>
              <a:t>(1) AE=CF</a:t>
            </a:r>
            <a:r>
              <a:rPr kumimoji="1" lang="zh-CN" altLang="en-US" sz="2800" b="1">
                <a:solidFill>
                  <a:schemeClr val="accent2"/>
                </a:solidFill>
              </a:rPr>
              <a:t>的理由</a:t>
            </a:r>
          </a:p>
          <a:p>
            <a:endParaRPr kumimoji="1" lang="en-US" altLang="zh-CN" sz="2800" b="1">
              <a:solidFill>
                <a:schemeClr val="accent2"/>
              </a:solidFill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1989138" y="485775"/>
            <a:ext cx="158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endParaRPr lang="zh-CN" altLang="zh-CN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1989138" y="485775"/>
            <a:ext cx="158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endParaRPr lang="zh-CN" altLang="zh-CN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1989138" y="485775"/>
            <a:ext cx="158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endParaRPr lang="zh-CN" altLang="zh-CN"/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1989138" y="485775"/>
            <a:ext cx="158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endParaRPr lang="zh-CN" altLang="zh-CN"/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1989138" y="485775"/>
            <a:ext cx="158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endParaRPr lang="zh-CN" altLang="zh-CN"/>
          </a:p>
        </p:txBody>
      </p:sp>
      <p:grpSp>
        <p:nvGrpSpPr>
          <p:cNvPr id="45119" name="Group 63"/>
          <p:cNvGrpSpPr/>
          <p:nvPr/>
        </p:nvGrpSpPr>
        <p:grpSpPr bwMode="auto">
          <a:xfrm>
            <a:off x="250825" y="1484313"/>
            <a:ext cx="4392613" cy="2525712"/>
            <a:chOff x="158" y="935"/>
            <a:chExt cx="2767" cy="1591"/>
          </a:xfrm>
        </p:grpSpPr>
        <p:grpSp>
          <p:nvGrpSpPr>
            <p:cNvPr id="33828" name="Group 9"/>
            <p:cNvGrpSpPr/>
            <p:nvPr/>
          </p:nvGrpSpPr>
          <p:grpSpPr bwMode="auto">
            <a:xfrm>
              <a:off x="158" y="935"/>
              <a:ext cx="2767" cy="1591"/>
              <a:chOff x="2064" y="1152"/>
              <a:chExt cx="2767" cy="1591"/>
            </a:xfrm>
          </p:grpSpPr>
          <p:grpSp>
            <p:nvGrpSpPr>
              <p:cNvPr id="33830" name="Group 10"/>
              <p:cNvGrpSpPr/>
              <p:nvPr/>
            </p:nvGrpSpPr>
            <p:grpSpPr bwMode="auto">
              <a:xfrm>
                <a:off x="2064" y="1152"/>
                <a:ext cx="2767" cy="1591"/>
                <a:chOff x="2064" y="1162"/>
                <a:chExt cx="2767" cy="1591"/>
              </a:xfrm>
            </p:grpSpPr>
            <p:sp>
              <p:nvSpPr>
                <p:cNvPr id="33832" name="AutoShape 11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2064" y="1162"/>
                  <a:ext cx="2767" cy="15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3833" name="Line 12"/>
                <p:cNvSpPr>
                  <a:spLocks noChangeShapeType="1"/>
                </p:cNvSpPr>
                <p:nvPr/>
              </p:nvSpPr>
              <p:spPr bwMode="auto">
                <a:xfrm flipH="1">
                  <a:off x="2312" y="1502"/>
                  <a:ext cx="672" cy="94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3834" name="Line 13"/>
                <p:cNvSpPr>
                  <a:spLocks noChangeShapeType="1"/>
                </p:cNvSpPr>
                <p:nvPr/>
              </p:nvSpPr>
              <p:spPr bwMode="auto">
                <a:xfrm flipH="1">
                  <a:off x="2312" y="2413"/>
                  <a:ext cx="1756" cy="3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3835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2984" y="1472"/>
                  <a:ext cx="1750" cy="3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3836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4068" y="1472"/>
                  <a:ext cx="666" cy="94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3837" name="Oval 16"/>
                <p:cNvSpPr>
                  <a:spLocks noChangeArrowheads="1"/>
                </p:cNvSpPr>
                <p:nvPr/>
              </p:nvSpPr>
              <p:spPr bwMode="auto">
                <a:xfrm>
                  <a:off x="4123" y="1472"/>
                  <a:ext cx="30" cy="30"/>
                </a:xfrm>
                <a:prstGeom prst="ellipse">
                  <a:avLst/>
                </a:prstGeom>
                <a:solidFill>
                  <a:srgbClr val="FF0000"/>
                </a:solidFill>
                <a:ln w="0">
                  <a:solidFill>
                    <a:srgbClr val="000000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3838" name="Rectangle 17"/>
                <p:cNvSpPr>
                  <a:spLocks noChangeArrowheads="1"/>
                </p:cNvSpPr>
                <p:nvPr/>
              </p:nvSpPr>
              <p:spPr bwMode="auto">
                <a:xfrm>
                  <a:off x="3243" y="1480"/>
                  <a:ext cx="144" cy="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CN" sz="2700" b="1">
                      <a:solidFill>
                        <a:srgbClr val="000000"/>
                      </a:solidFill>
                    </a:rPr>
                    <a:t>E</a:t>
                  </a:r>
                  <a:endParaRPr lang="en-US" altLang="zh-CN"/>
                </a:p>
              </p:txBody>
            </p:sp>
            <p:sp>
              <p:nvSpPr>
                <p:cNvPr id="33839" name="Oval 18"/>
                <p:cNvSpPr>
                  <a:spLocks noChangeArrowheads="1"/>
                </p:cNvSpPr>
                <p:nvPr/>
              </p:nvSpPr>
              <p:spPr bwMode="auto">
                <a:xfrm>
                  <a:off x="4722" y="1460"/>
                  <a:ext cx="30" cy="30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3840" name="Rectangle 19"/>
                <p:cNvSpPr>
                  <a:spLocks noChangeArrowheads="1"/>
                </p:cNvSpPr>
                <p:nvPr/>
              </p:nvSpPr>
              <p:spPr bwMode="auto">
                <a:xfrm>
                  <a:off x="4607" y="1253"/>
                  <a:ext cx="156" cy="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CN" sz="2700" b="1">
                      <a:solidFill>
                        <a:srgbClr val="000000"/>
                      </a:solidFill>
                    </a:rPr>
                    <a:t>D</a:t>
                  </a:r>
                  <a:endParaRPr lang="en-US" altLang="zh-CN"/>
                </a:p>
              </p:txBody>
            </p:sp>
            <p:sp>
              <p:nvSpPr>
                <p:cNvPr id="33841" name="Oval 20"/>
                <p:cNvSpPr>
                  <a:spLocks noChangeArrowheads="1"/>
                </p:cNvSpPr>
                <p:nvPr/>
              </p:nvSpPr>
              <p:spPr bwMode="auto">
                <a:xfrm>
                  <a:off x="2972" y="1490"/>
                  <a:ext cx="30" cy="30"/>
                </a:xfrm>
                <a:prstGeom prst="ellipse">
                  <a:avLst/>
                </a:prstGeom>
                <a:solidFill>
                  <a:srgbClr val="FF0000"/>
                </a:solidFill>
                <a:ln w="0">
                  <a:solidFill>
                    <a:srgbClr val="000000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3842" name="Rectangle 21"/>
                <p:cNvSpPr>
                  <a:spLocks noChangeArrowheads="1"/>
                </p:cNvSpPr>
                <p:nvPr/>
              </p:nvSpPr>
              <p:spPr bwMode="auto">
                <a:xfrm>
                  <a:off x="2815" y="1265"/>
                  <a:ext cx="156" cy="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CN" sz="2700" b="1">
                      <a:solidFill>
                        <a:srgbClr val="000000"/>
                      </a:solidFill>
                    </a:rPr>
                    <a:t>A</a:t>
                  </a:r>
                  <a:endParaRPr lang="en-US" altLang="zh-CN"/>
                </a:p>
              </p:txBody>
            </p:sp>
            <p:sp>
              <p:nvSpPr>
                <p:cNvPr id="33843" name="Oval 22"/>
                <p:cNvSpPr>
                  <a:spLocks noChangeArrowheads="1"/>
                </p:cNvSpPr>
                <p:nvPr/>
              </p:nvSpPr>
              <p:spPr bwMode="auto">
                <a:xfrm>
                  <a:off x="4056" y="2401"/>
                  <a:ext cx="30" cy="30"/>
                </a:xfrm>
                <a:prstGeom prst="ellipse">
                  <a:avLst/>
                </a:prstGeom>
                <a:solidFill>
                  <a:srgbClr val="FF0000"/>
                </a:solidFill>
                <a:ln w="0">
                  <a:solidFill>
                    <a:srgbClr val="000000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3844" name="Rectangle 23"/>
                <p:cNvSpPr>
                  <a:spLocks noChangeArrowheads="1"/>
                </p:cNvSpPr>
                <p:nvPr/>
              </p:nvSpPr>
              <p:spPr bwMode="auto">
                <a:xfrm>
                  <a:off x="4008" y="2425"/>
                  <a:ext cx="156" cy="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CN" sz="2700" b="1">
                      <a:solidFill>
                        <a:srgbClr val="000000"/>
                      </a:solidFill>
                    </a:rPr>
                    <a:t>C</a:t>
                  </a:r>
                  <a:endParaRPr lang="en-US" altLang="zh-CN"/>
                </a:p>
              </p:txBody>
            </p:sp>
            <p:sp>
              <p:nvSpPr>
                <p:cNvPr id="33845" name="Oval 24"/>
                <p:cNvSpPr>
                  <a:spLocks noChangeArrowheads="1"/>
                </p:cNvSpPr>
                <p:nvPr/>
              </p:nvSpPr>
              <p:spPr bwMode="auto">
                <a:xfrm>
                  <a:off x="2300" y="2431"/>
                  <a:ext cx="30" cy="31"/>
                </a:xfrm>
                <a:prstGeom prst="ellipse">
                  <a:avLst/>
                </a:prstGeom>
                <a:solidFill>
                  <a:srgbClr val="FF0000"/>
                </a:solidFill>
                <a:ln w="0">
                  <a:solidFill>
                    <a:srgbClr val="000000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3846" name="Rectangle 25"/>
                <p:cNvSpPr>
                  <a:spLocks noChangeArrowheads="1"/>
                </p:cNvSpPr>
                <p:nvPr/>
              </p:nvSpPr>
              <p:spPr bwMode="auto">
                <a:xfrm>
                  <a:off x="2125" y="2395"/>
                  <a:ext cx="156" cy="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CN" sz="2700" b="1">
                      <a:solidFill>
                        <a:srgbClr val="000000"/>
                      </a:solidFill>
                    </a:rPr>
                    <a:t>B</a:t>
                  </a:r>
                  <a:endParaRPr lang="en-US" altLang="zh-CN"/>
                </a:p>
              </p:txBody>
            </p:sp>
            <p:sp>
              <p:nvSpPr>
                <p:cNvPr id="33847" name="Line 26"/>
                <p:cNvSpPr>
                  <a:spLocks noChangeShapeType="1"/>
                </p:cNvSpPr>
                <p:nvPr/>
              </p:nvSpPr>
              <p:spPr bwMode="auto">
                <a:xfrm>
                  <a:off x="2971" y="1480"/>
                  <a:ext cx="1088" cy="907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3848" name="Line 27"/>
                <p:cNvSpPr>
                  <a:spLocks noChangeShapeType="1"/>
                </p:cNvSpPr>
                <p:nvPr/>
              </p:nvSpPr>
              <p:spPr bwMode="auto">
                <a:xfrm flipH="1">
                  <a:off x="2336" y="1661"/>
                  <a:ext cx="862" cy="771"/>
                </a:xfrm>
                <a:prstGeom prst="line">
                  <a:avLst/>
                </a:prstGeom>
                <a:noFill/>
                <a:ln w="28575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3849" name="Line 28"/>
                <p:cNvSpPr>
                  <a:spLocks noChangeShapeType="1"/>
                </p:cNvSpPr>
                <p:nvPr/>
              </p:nvSpPr>
              <p:spPr bwMode="auto">
                <a:xfrm flipH="1">
                  <a:off x="3787" y="1525"/>
                  <a:ext cx="907" cy="680"/>
                </a:xfrm>
                <a:prstGeom prst="line">
                  <a:avLst/>
                </a:prstGeom>
                <a:noFill/>
                <a:ln w="28575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3850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3606" y="2160"/>
                  <a:ext cx="227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zh-CN" sz="2400" b="1"/>
                    <a:t>F</a:t>
                  </a:r>
                </a:p>
              </p:txBody>
            </p:sp>
          </p:grpSp>
          <p:sp>
            <p:nvSpPr>
              <p:cNvPr id="33831" name="Line 30"/>
              <p:cNvSpPr>
                <a:spLocks noChangeShapeType="1"/>
              </p:cNvSpPr>
              <p:nvPr/>
            </p:nvSpPr>
            <p:spPr bwMode="auto">
              <a:xfrm flipV="1">
                <a:off x="2304" y="2160"/>
                <a:ext cx="1488" cy="288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3829" name="Line 31"/>
            <p:cNvSpPr>
              <a:spLocks noChangeShapeType="1"/>
            </p:cNvSpPr>
            <p:nvPr/>
          </p:nvSpPr>
          <p:spPr bwMode="auto">
            <a:xfrm flipV="1">
              <a:off x="1247" y="1253"/>
              <a:ext cx="1536" cy="192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45088" name="Line 32"/>
          <p:cNvSpPr>
            <a:spLocks noChangeShapeType="1"/>
          </p:cNvSpPr>
          <p:nvPr/>
        </p:nvSpPr>
        <p:spPr bwMode="auto">
          <a:xfrm flipV="1">
            <a:off x="631825" y="2017713"/>
            <a:ext cx="3810000" cy="1524000"/>
          </a:xfrm>
          <a:prstGeom prst="line">
            <a:avLst/>
          </a:prstGeom>
          <a:noFill/>
          <a:ln w="41275">
            <a:solidFill>
              <a:srgbClr val="FF3300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089" name="Text Box 33"/>
          <p:cNvSpPr txBox="1">
            <a:spLocks noChangeArrowheads="1"/>
          </p:cNvSpPr>
          <p:nvPr/>
        </p:nvSpPr>
        <p:spPr bwMode="auto">
          <a:xfrm>
            <a:off x="2411413" y="2420938"/>
            <a:ext cx="4603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solidFill>
                  <a:srgbClr val="FF3399"/>
                </a:solidFill>
              </a:rPr>
              <a:t>O</a:t>
            </a:r>
          </a:p>
        </p:txBody>
      </p:sp>
      <p:sp>
        <p:nvSpPr>
          <p:cNvPr id="45092" name="Text Box 36"/>
          <p:cNvSpPr txBox="1">
            <a:spLocks noChangeArrowheads="1"/>
          </p:cNvSpPr>
          <p:nvPr/>
        </p:nvSpPr>
        <p:spPr bwMode="auto">
          <a:xfrm>
            <a:off x="550711" y="4795820"/>
            <a:ext cx="818545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zh-CN" altLang="en-US" sz="2800" b="1" dirty="0">
                <a:solidFill>
                  <a:schemeClr val="accent2"/>
                </a:solidFill>
              </a:rPr>
              <a:t>变式：如图  已知 四边形 </a:t>
            </a:r>
            <a:r>
              <a:rPr kumimoji="1" lang="en-US" altLang="zh-CN" sz="2800" b="1" dirty="0">
                <a:solidFill>
                  <a:schemeClr val="accent2"/>
                </a:solidFill>
              </a:rPr>
              <a:t>ABCD</a:t>
            </a:r>
            <a:r>
              <a:rPr kumimoji="1" lang="zh-CN" altLang="en-US" sz="2800" b="1" dirty="0">
                <a:solidFill>
                  <a:schemeClr val="accent2"/>
                </a:solidFill>
              </a:rPr>
              <a:t>都是平行四边形</a:t>
            </a:r>
            <a:r>
              <a:rPr kumimoji="1" lang="en-US" altLang="zh-CN" sz="2800" b="1" dirty="0">
                <a:solidFill>
                  <a:schemeClr val="accent2"/>
                </a:solidFill>
              </a:rPr>
              <a:t>, AE=CF,</a:t>
            </a:r>
            <a:r>
              <a:rPr kumimoji="1" lang="zh-CN" altLang="en-US" sz="2800" b="1" dirty="0">
                <a:solidFill>
                  <a:schemeClr val="accent2"/>
                </a:solidFill>
              </a:rPr>
              <a:t>请你说明四边形</a:t>
            </a:r>
            <a:r>
              <a:rPr kumimoji="1" lang="en-US" altLang="zh-CN" sz="2800" b="1" dirty="0">
                <a:solidFill>
                  <a:schemeClr val="accent2"/>
                </a:solidFill>
              </a:rPr>
              <a:t>BEDF</a:t>
            </a:r>
            <a:r>
              <a:rPr kumimoji="1" lang="zh-CN" altLang="en-US" sz="2800" b="1" dirty="0">
                <a:solidFill>
                  <a:schemeClr val="accent2"/>
                </a:solidFill>
              </a:rPr>
              <a:t>是平行四边</a:t>
            </a:r>
            <a:r>
              <a:rPr kumimoji="1" lang="zh-CN" altLang="en-US" sz="2800" b="1" dirty="0" smtClean="0">
                <a:solidFill>
                  <a:schemeClr val="accent2"/>
                </a:solidFill>
              </a:rPr>
              <a:t>形</a:t>
            </a:r>
            <a:endParaRPr kumimoji="1" lang="zh-CN" altLang="en-US" sz="2800" b="1" dirty="0">
              <a:solidFill>
                <a:schemeClr val="accent2"/>
              </a:solidFill>
            </a:endParaRPr>
          </a:p>
        </p:txBody>
      </p:sp>
      <p:grpSp>
        <p:nvGrpSpPr>
          <p:cNvPr id="45094" name="Group 38"/>
          <p:cNvGrpSpPr/>
          <p:nvPr/>
        </p:nvGrpSpPr>
        <p:grpSpPr bwMode="auto">
          <a:xfrm>
            <a:off x="4751388" y="1773238"/>
            <a:ext cx="4392612" cy="2525712"/>
            <a:chOff x="2064" y="1152"/>
            <a:chExt cx="2767" cy="1591"/>
          </a:xfrm>
        </p:grpSpPr>
        <p:grpSp>
          <p:nvGrpSpPr>
            <p:cNvPr id="33805" name="Group 39"/>
            <p:cNvGrpSpPr/>
            <p:nvPr/>
          </p:nvGrpSpPr>
          <p:grpSpPr bwMode="auto">
            <a:xfrm>
              <a:off x="2064" y="1152"/>
              <a:ext cx="2767" cy="1591"/>
              <a:chOff x="2064" y="1152"/>
              <a:chExt cx="2767" cy="1591"/>
            </a:xfrm>
          </p:grpSpPr>
          <p:grpSp>
            <p:nvGrpSpPr>
              <p:cNvPr id="33807" name="Group 40"/>
              <p:cNvGrpSpPr/>
              <p:nvPr/>
            </p:nvGrpSpPr>
            <p:grpSpPr bwMode="auto">
              <a:xfrm>
                <a:off x="2064" y="1152"/>
                <a:ext cx="2767" cy="1591"/>
                <a:chOff x="2064" y="1162"/>
                <a:chExt cx="2767" cy="1591"/>
              </a:xfrm>
            </p:grpSpPr>
            <p:sp>
              <p:nvSpPr>
                <p:cNvPr id="33809" name="AutoShape 41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2064" y="1162"/>
                  <a:ext cx="2767" cy="15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3810" name="Line 42"/>
                <p:cNvSpPr>
                  <a:spLocks noChangeShapeType="1"/>
                </p:cNvSpPr>
                <p:nvPr/>
              </p:nvSpPr>
              <p:spPr bwMode="auto">
                <a:xfrm flipH="1">
                  <a:off x="2312" y="1502"/>
                  <a:ext cx="672" cy="94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3811" name="Line 43"/>
                <p:cNvSpPr>
                  <a:spLocks noChangeShapeType="1"/>
                </p:cNvSpPr>
                <p:nvPr/>
              </p:nvSpPr>
              <p:spPr bwMode="auto">
                <a:xfrm flipH="1">
                  <a:off x="2312" y="2413"/>
                  <a:ext cx="1756" cy="3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3812" name="Line 44"/>
                <p:cNvSpPr>
                  <a:spLocks noChangeShapeType="1"/>
                </p:cNvSpPr>
                <p:nvPr/>
              </p:nvSpPr>
              <p:spPr bwMode="auto">
                <a:xfrm flipH="1">
                  <a:off x="2984" y="1472"/>
                  <a:ext cx="1750" cy="3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3813" name="Line 45"/>
                <p:cNvSpPr>
                  <a:spLocks noChangeShapeType="1"/>
                </p:cNvSpPr>
                <p:nvPr/>
              </p:nvSpPr>
              <p:spPr bwMode="auto">
                <a:xfrm flipH="1">
                  <a:off x="4068" y="1472"/>
                  <a:ext cx="666" cy="94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3814" name="Oval 46"/>
                <p:cNvSpPr>
                  <a:spLocks noChangeArrowheads="1"/>
                </p:cNvSpPr>
                <p:nvPr/>
              </p:nvSpPr>
              <p:spPr bwMode="auto">
                <a:xfrm>
                  <a:off x="4123" y="1472"/>
                  <a:ext cx="30" cy="30"/>
                </a:xfrm>
                <a:prstGeom prst="ellipse">
                  <a:avLst/>
                </a:prstGeom>
                <a:solidFill>
                  <a:srgbClr val="FF0000"/>
                </a:solidFill>
                <a:ln w="0">
                  <a:solidFill>
                    <a:srgbClr val="000000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3815" name="Rectangle 47"/>
                <p:cNvSpPr>
                  <a:spLocks noChangeArrowheads="1"/>
                </p:cNvSpPr>
                <p:nvPr/>
              </p:nvSpPr>
              <p:spPr bwMode="auto">
                <a:xfrm>
                  <a:off x="3243" y="1480"/>
                  <a:ext cx="144" cy="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CN" sz="2700" b="1">
                      <a:solidFill>
                        <a:srgbClr val="000000"/>
                      </a:solidFill>
                    </a:rPr>
                    <a:t>E</a:t>
                  </a:r>
                  <a:endParaRPr lang="en-US" altLang="zh-CN"/>
                </a:p>
              </p:txBody>
            </p:sp>
            <p:sp>
              <p:nvSpPr>
                <p:cNvPr id="33816" name="Oval 48"/>
                <p:cNvSpPr>
                  <a:spLocks noChangeArrowheads="1"/>
                </p:cNvSpPr>
                <p:nvPr/>
              </p:nvSpPr>
              <p:spPr bwMode="auto">
                <a:xfrm>
                  <a:off x="4722" y="1460"/>
                  <a:ext cx="30" cy="30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3817" name="Rectangle 49"/>
                <p:cNvSpPr>
                  <a:spLocks noChangeArrowheads="1"/>
                </p:cNvSpPr>
                <p:nvPr/>
              </p:nvSpPr>
              <p:spPr bwMode="auto">
                <a:xfrm>
                  <a:off x="4607" y="1253"/>
                  <a:ext cx="156" cy="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CN" sz="2700" b="1">
                      <a:solidFill>
                        <a:srgbClr val="000000"/>
                      </a:solidFill>
                    </a:rPr>
                    <a:t>D</a:t>
                  </a:r>
                  <a:endParaRPr lang="en-US" altLang="zh-CN"/>
                </a:p>
              </p:txBody>
            </p:sp>
            <p:sp>
              <p:nvSpPr>
                <p:cNvPr id="33818" name="Oval 50"/>
                <p:cNvSpPr>
                  <a:spLocks noChangeArrowheads="1"/>
                </p:cNvSpPr>
                <p:nvPr/>
              </p:nvSpPr>
              <p:spPr bwMode="auto">
                <a:xfrm>
                  <a:off x="2972" y="1490"/>
                  <a:ext cx="30" cy="30"/>
                </a:xfrm>
                <a:prstGeom prst="ellipse">
                  <a:avLst/>
                </a:prstGeom>
                <a:solidFill>
                  <a:srgbClr val="FF0000"/>
                </a:solidFill>
                <a:ln w="0">
                  <a:solidFill>
                    <a:srgbClr val="000000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3819" name="Rectangle 51"/>
                <p:cNvSpPr>
                  <a:spLocks noChangeArrowheads="1"/>
                </p:cNvSpPr>
                <p:nvPr/>
              </p:nvSpPr>
              <p:spPr bwMode="auto">
                <a:xfrm>
                  <a:off x="2815" y="1265"/>
                  <a:ext cx="156" cy="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CN" sz="2700" b="1">
                      <a:solidFill>
                        <a:srgbClr val="000000"/>
                      </a:solidFill>
                    </a:rPr>
                    <a:t>A</a:t>
                  </a:r>
                  <a:endParaRPr lang="en-US" altLang="zh-CN"/>
                </a:p>
              </p:txBody>
            </p:sp>
            <p:sp>
              <p:nvSpPr>
                <p:cNvPr id="33820" name="Oval 52"/>
                <p:cNvSpPr>
                  <a:spLocks noChangeArrowheads="1"/>
                </p:cNvSpPr>
                <p:nvPr/>
              </p:nvSpPr>
              <p:spPr bwMode="auto">
                <a:xfrm>
                  <a:off x="4056" y="2401"/>
                  <a:ext cx="30" cy="30"/>
                </a:xfrm>
                <a:prstGeom prst="ellipse">
                  <a:avLst/>
                </a:prstGeom>
                <a:solidFill>
                  <a:srgbClr val="FF0000"/>
                </a:solidFill>
                <a:ln w="0">
                  <a:solidFill>
                    <a:srgbClr val="000000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3821" name="Rectangle 53"/>
                <p:cNvSpPr>
                  <a:spLocks noChangeArrowheads="1"/>
                </p:cNvSpPr>
                <p:nvPr/>
              </p:nvSpPr>
              <p:spPr bwMode="auto">
                <a:xfrm>
                  <a:off x="4008" y="2425"/>
                  <a:ext cx="156" cy="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CN" sz="2700" b="1">
                      <a:solidFill>
                        <a:srgbClr val="000000"/>
                      </a:solidFill>
                    </a:rPr>
                    <a:t>C</a:t>
                  </a:r>
                  <a:endParaRPr lang="en-US" altLang="zh-CN"/>
                </a:p>
              </p:txBody>
            </p:sp>
            <p:sp>
              <p:nvSpPr>
                <p:cNvPr id="33822" name="Oval 54"/>
                <p:cNvSpPr>
                  <a:spLocks noChangeArrowheads="1"/>
                </p:cNvSpPr>
                <p:nvPr/>
              </p:nvSpPr>
              <p:spPr bwMode="auto">
                <a:xfrm>
                  <a:off x="2300" y="2431"/>
                  <a:ext cx="30" cy="31"/>
                </a:xfrm>
                <a:prstGeom prst="ellipse">
                  <a:avLst/>
                </a:prstGeom>
                <a:solidFill>
                  <a:srgbClr val="FF0000"/>
                </a:solidFill>
                <a:ln w="0">
                  <a:solidFill>
                    <a:srgbClr val="000000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3823" name="Rectangle 55"/>
                <p:cNvSpPr>
                  <a:spLocks noChangeArrowheads="1"/>
                </p:cNvSpPr>
                <p:nvPr/>
              </p:nvSpPr>
              <p:spPr bwMode="auto">
                <a:xfrm>
                  <a:off x="2125" y="2395"/>
                  <a:ext cx="156" cy="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CN" sz="2700" b="1">
                      <a:solidFill>
                        <a:srgbClr val="000000"/>
                      </a:solidFill>
                    </a:rPr>
                    <a:t>B</a:t>
                  </a:r>
                  <a:endParaRPr lang="en-US" altLang="zh-CN"/>
                </a:p>
              </p:txBody>
            </p:sp>
            <p:sp>
              <p:nvSpPr>
                <p:cNvPr id="33824" name="Line 56"/>
                <p:cNvSpPr>
                  <a:spLocks noChangeShapeType="1"/>
                </p:cNvSpPr>
                <p:nvPr/>
              </p:nvSpPr>
              <p:spPr bwMode="auto">
                <a:xfrm>
                  <a:off x="2971" y="1480"/>
                  <a:ext cx="1088" cy="907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3825" name="Line 57"/>
                <p:cNvSpPr>
                  <a:spLocks noChangeShapeType="1"/>
                </p:cNvSpPr>
                <p:nvPr/>
              </p:nvSpPr>
              <p:spPr bwMode="auto">
                <a:xfrm flipH="1">
                  <a:off x="2336" y="1661"/>
                  <a:ext cx="862" cy="771"/>
                </a:xfrm>
                <a:prstGeom prst="line">
                  <a:avLst/>
                </a:prstGeom>
                <a:noFill/>
                <a:ln w="28575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3826" name="Line 58"/>
                <p:cNvSpPr>
                  <a:spLocks noChangeShapeType="1"/>
                </p:cNvSpPr>
                <p:nvPr/>
              </p:nvSpPr>
              <p:spPr bwMode="auto">
                <a:xfrm flipH="1">
                  <a:off x="3787" y="1525"/>
                  <a:ext cx="907" cy="680"/>
                </a:xfrm>
                <a:prstGeom prst="line">
                  <a:avLst/>
                </a:prstGeom>
                <a:noFill/>
                <a:ln w="28575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3827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3606" y="2160"/>
                  <a:ext cx="227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zh-CN" sz="2400" b="1"/>
                    <a:t>F</a:t>
                  </a:r>
                </a:p>
              </p:txBody>
            </p:sp>
          </p:grpSp>
          <p:sp>
            <p:nvSpPr>
              <p:cNvPr id="33808" name="Line 60"/>
              <p:cNvSpPr>
                <a:spLocks noChangeShapeType="1"/>
              </p:cNvSpPr>
              <p:nvPr/>
            </p:nvSpPr>
            <p:spPr bwMode="auto">
              <a:xfrm flipV="1">
                <a:off x="2304" y="2160"/>
                <a:ext cx="1488" cy="288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3806" name="Line 61"/>
            <p:cNvSpPr>
              <a:spLocks noChangeShapeType="1"/>
            </p:cNvSpPr>
            <p:nvPr/>
          </p:nvSpPr>
          <p:spPr bwMode="auto">
            <a:xfrm flipV="1">
              <a:off x="3168" y="1488"/>
              <a:ext cx="1536" cy="192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5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5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5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5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5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5088" grpId="0" animBg="1"/>
      <p:bldP spid="45089" grpId="0"/>
      <p:bldP spid="4509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1359004l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4819" name="Group 3"/>
          <p:cNvGrpSpPr/>
          <p:nvPr/>
        </p:nvGrpSpPr>
        <p:grpSpPr bwMode="auto">
          <a:xfrm>
            <a:off x="473075" y="0"/>
            <a:ext cx="8382000" cy="5349875"/>
            <a:chOff x="192" y="336"/>
            <a:chExt cx="5280" cy="3370"/>
          </a:xfrm>
        </p:grpSpPr>
        <p:grpSp>
          <p:nvGrpSpPr>
            <p:cNvPr id="34822" name="Group 4"/>
            <p:cNvGrpSpPr/>
            <p:nvPr/>
          </p:nvGrpSpPr>
          <p:grpSpPr bwMode="auto">
            <a:xfrm>
              <a:off x="192" y="336"/>
              <a:ext cx="5280" cy="1615"/>
              <a:chOff x="192" y="336"/>
              <a:chExt cx="5280" cy="1615"/>
            </a:xfrm>
          </p:grpSpPr>
          <p:sp>
            <p:nvSpPr>
              <p:cNvPr id="34824" name="Text Box 5"/>
              <p:cNvSpPr txBox="1">
                <a:spLocks noChangeArrowheads="1"/>
              </p:cNvSpPr>
              <p:nvPr/>
            </p:nvSpPr>
            <p:spPr bwMode="auto">
              <a:xfrm>
                <a:off x="192" y="336"/>
                <a:ext cx="5280" cy="16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zh-CN" altLang="en-US" sz="36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例</a:t>
                </a:r>
                <a:r>
                  <a:rPr kumimoji="1" lang="en-US" altLang="zh-CN" sz="36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2</a:t>
                </a:r>
                <a:r>
                  <a:rPr kumimoji="1" lang="zh-CN" altLang="en-US" sz="36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：已知点</a:t>
                </a:r>
                <a:r>
                  <a:rPr kumimoji="1" lang="en-US" altLang="zh-CN" sz="36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D</a:t>
                </a:r>
                <a:r>
                  <a:rPr kumimoji="1" lang="zh-CN" altLang="en-US" sz="36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、</a:t>
                </a:r>
                <a:r>
                  <a:rPr kumimoji="1" lang="en-US" altLang="zh-CN" sz="36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E</a:t>
                </a:r>
                <a:r>
                  <a:rPr kumimoji="1" lang="zh-CN" altLang="en-US" sz="36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、</a:t>
                </a:r>
                <a:r>
                  <a:rPr kumimoji="1" lang="en-US" altLang="zh-CN" sz="36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F</a:t>
                </a:r>
                <a:r>
                  <a:rPr kumimoji="1" lang="zh-CN" altLang="en-US" sz="36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分别在    </a:t>
                </a:r>
                <a:r>
                  <a:rPr kumimoji="1" lang="en-US" altLang="zh-CN" sz="36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ABC</a:t>
                </a:r>
                <a:r>
                  <a:rPr kumimoji="1" lang="zh-CN" altLang="en-US" sz="36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的边</a:t>
                </a:r>
                <a:r>
                  <a:rPr kumimoji="1" lang="en-US" altLang="zh-CN" sz="36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BC</a:t>
                </a:r>
                <a:r>
                  <a:rPr kumimoji="1" lang="zh-CN" altLang="en-US" sz="36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、</a:t>
                </a:r>
                <a:r>
                  <a:rPr kumimoji="1" lang="en-US" altLang="zh-CN" sz="36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AB</a:t>
                </a:r>
                <a:r>
                  <a:rPr kumimoji="1" lang="zh-CN" altLang="en-US" sz="36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、</a:t>
                </a:r>
                <a:r>
                  <a:rPr kumimoji="1" lang="en-US" altLang="zh-CN" sz="36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AC</a:t>
                </a:r>
                <a:r>
                  <a:rPr kumimoji="1" lang="zh-CN" altLang="en-US" sz="36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上，且</a:t>
                </a:r>
                <a:r>
                  <a:rPr kumimoji="1" lang="en-US" altLang="zh-CN" sz="36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DE   AF</a:t>
                </a:r>
                <a:r>
                  <a:rPr kumimoji="1" lang="zh-CN" altLang="en-US" sz="36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，</a:t>
                </a:r>
                <a:r>
                  <a:rPr kumimoji="1" lang="en-US" altLang="zh-CN" sz="36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DE=AF</a:t>
                </a:r>
                <a:r>
                  <a:rPr kumimoji="1" lang="zh-CN" altLang="en-US" sz="36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，</a:t>
                </a:r>
                <a:r>
                  <a:rPr kumimoji="1" lang="en-US" altLang="zh-CN" sz="36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G</a:t>
                </a:r>
                <a:r>
                  <a:rPr kumimoji="1" lang="zh-CN" altLang="en-US" sz="36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在</a:t>
                </a:r>
                <a:r>
                  <a:rPr kumimoji="1" lang="en-US" altLang="zh-CN" sz="36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FD</a:t>
                </a:r>
                <a:r>
                  <a:rPr kumimoji="1" lang="zh-CN" altLang="en-US" sz="36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的延长线上，</a:t>
                </a:r>
                <a:r>
                  <a:rPr kumimoji="1" lang="en-US" altLang="zh-CN" sz="36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DG=DF</a:t>
                </a:r>
                <a:r>
                  <a:rPr kumimoji="1" lang="zh-CN" altLang="en-US" sz="36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。</a:t>
                </a:r>
              </a:p>
              <a:p>
                <a:pPr>
                  <a:spcBef>
                    <a:spcPct val="50000"/>
                  </a:spcBef>
                </a:pPr>
                <a:r>
                  <a:rPr kumimoji="1" lang="zh-CN" altLang="en-US" sz="36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求证：</a:t>
                </a:r>
                <a:r>
                  <a:rPr kumimoji="1" lang="en-US" altLang="zh-CN" sz="36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AG</a:t>
                </a:r>
                <a:r>
                  <a:rPr kumimoji="1" lang="zh-CN" altLang="en-US" sz="36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与</a:t>
                </a:r>
                <a:r>
                  <a:rPr kumimoji="1" lang="en-US" altLang="zh-CN" sz="36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ED</a:t>
                </a:r>
                <a:r>
                  <a:rPr kumimoji="1" lang="zh-CN" altLang="en-US" sz="36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互相平分</a:t>
                </a:r>
                <a:r>
                  <a:rPr kumimoji="1" lang="zh-CN" altLang="en-US" sz="3600" b="1">
                    <a:solidFill>
                      <a:schemeClr val="accent2"/>
                    </a:solidFill>
                    <a:latin typeface="Times New Roman" panose="02020603050405020304" pitchFamily="18" charset="0"/>
                  </a:rPr>
                  <a:t>。</a:t>
                </a:r>
              </a:p>
            </p:txBody>
          </p:sp>
          <p:sp>
            <p:nvSpPr>
              <p:cNvPr id="34825" name="AutoShape 6"/>
              <p:cNvSpPr>
                <a:spLocks noChangeArrowheads="1"/>
              </p:cNvSpPr>
              <p:nvPr/>
            </p:nvSpPr>
            <p:spPr bwMode="auto">
              <a:xfrm>
                <a:off x="3840" y="432"/>
                <a:ext cx="192" cy="192"/>
              </a:xfrm>
              <a:prstGeom prst="triangle">
                <a:avLst>
                  <a:gd name="adj" fmla="val 50000"/>
                </a:avLst>
              </a:prstGeom>
              <a:noFill/>
              <a:ln w="38100">
                <a:solidFill>
                  <a:srgbClr val="FF3300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pSp>
            <p:nvGrpSpPr>
              <p:cNvPr id="34826" name="Group 7"/>
              <p:cNvGrpSpPr/>
              <p:nvPr/>
            </p:nvGrpSpPr>
            <p:grpSpPr bwMode="auto">
              <a:xfrm>
                <a:off x="3264" y="768"/>
                <a:ext cx="192" cy="240"/>
                <a:chOff x="3552" y="1872"/>
                <a:chExt cx="192" cy="288"/>
              </a:xfrm>
            </p:grpSpPr>
            <p:sp>
              <p:nvSpPr>
                <p:cNvPr id="34827" name="Line 8"/>
                <p:cNvSpPr>
                  <a:spLocks noChangeShapeType="1"/>
                </p:cNvSpPr>
                <p:nvPr/>
              </p:nvSpPr>
              <p:spPr bwMode="auto">
                <a:xfrm flipH="1">
                  <a:off x="3552" y="1872"/>
                  <a:ext cx="96" cy="288"/>
                </a:xfrm>
                <a:prstGeom prst="line">
                  <a:avLst/>
                </a:prstGeom>
                <a:noFill/>
                <a:ln w="38100">
                  <a:solidFill>
                    <a:srgbClr val="FF33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28" name="Line 9"/>
                <p:cNvSpPr>
                  <a:spLocks noChangeShapeType="1"/>
                </p:cNvSpPr>
                <p:nvPr/>
              </p:nvSpPr>
              <p:spPr bwMode="auto">
                <a:xfrm flipH="1">
                  <a:off x="3648" y="1872"/>
                  <a:ext cx="96" cy="288"/>
                </a:xfrm>
                <a:prstGeom prst="line">
                  <a:avLst/>
                </a:prstGeom>
                <a:noFill/>
                <a:ln w="38100">
                  <a:solidFill>
                    <a:srgbClr val="FF33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pic>
          <p:nvPicPr>
            <p:cNvPr id="34823" name="Picture 1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832" y="1575"/>
              <a:ext cx="2544" cy="21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34820" name="Text Box 5"/>
          <p:cNvSpPr txBox="1">
            <a:spLocks noChangeArrowheads="1"/>
          </p:cNvSpPr>
          <p:nvPr/>
        </p:nvSpPr>
        <p:spPr bwMode="auto">
          <a:xfrm>
            <a:off x="36513" y="5106988"/>
            <a:ext cx="849788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ctr"/>
            <a:r>
              <a:rPr kumimoji="1" lang="en-US" altLang="zh-CN" dirty="0">
                <a:latin typeface="Times New Roman" panose="02020603050405020304" pitchFamily="18" charset="0"/>
              </a:rPr>
              <a:t>5</a:t>
            </a:r>
            <a:r>
              <a:rPr kumimoji="1" lang="zh-CN" altLang="en-US" dirty="0">
                <a:latin typeface="Times New Roman" panose="02020603050405020304" pitchFamily="18" charset="0"/>
              </a:rPr>
              <a:t>、如图，在</a:t>
            </a:r>
            <a:r>
              <a:rPr kumimoji="1" lang="en-US" altLang="en-US" i="1" dirty="0">
                <a:latin typeface="Times New Roman" panose="02020603050405020304" pitchFamily="18" charset="0"/>
              </a:rPr>
              <a:t>□</a:t>
            </a:r>
            <a:r>
              <a:rPr kumimoji="1" lang="en-US" altLang="zh-CN" dirty="0">
                <a:latin typeface="Times New Roman" panose="02020603050405020304" pitchFamily="18" charset="0"/>
              </a:rPr>
              <a:t>ABCD</a:t>
            </a:r>
            <a:r>
              <a:rPr kumimoji="1" lang="zh-CN" altLang="en-US" dirty="0">
                <a:latin typeface="Times New Roman" panose="02020603050405020304" pitchFamily="18" charset="0"/>
              </a:rPr>
              <a:t>中，延长</a:t>
            </a:r>
            <a:r>
              <a:rPr kumimoji="1" lang="en-US" altLang="zh-CN" dirty="0">
                <a:latin typeface="Times New Roman" panose="02020603050405020304" pitchFamily="18" charset="0"/>
              </a:rPr>
              <a:t>AD</a:t>
            </a:r>
            <a:r>
              <a:rPr kumimoji="1" lang="zh-CN" altLang="en-US" dirty="0">
                <a:latin typeface="Times New Roman" panose="02020603050405020304" pitchFamily="18" charset="0"/>
              </a:rPr>
              <a:t>到</a:t>
            </a:r>
            <a:r>
              <a:rPr kumimoji="1" lang="en-US" altLang="zh-CN" dirty="0">
                <a:latin typeface="Times New Roman" panose="02020603050405020304" pitchFamily="18" charset="0"/>
              </a:rPr>
              <a:t>F</a:t>
            </a:r>
            <a:r>
              <a:rPr kumimoji="1" lang="zh-CN" altLang="en-US" dirty="0">
                <a:latin typeface="Times New Roman" panose="02020603050405020304" pitchFamily="18" charset="0"/>
              </a:rPr>
              <a:t>，使</a:t>
            </a:r>
          </a:p>
          <a:p>
            <a:pPr fontAlgn="ctr"/>
            <a:r>
              <a:rPr kumimoji="1" lang="en-US" altLang="zh-CN" dirty="0">
                <a:latin typeface="Times New Roman" panose="02020603050405020304" pitchFamily="18" charset="0"/>
              </a:rPr>
              <a:t>      DF</a:t>
            </a:r>
            <a:r>
              <a:rPr kumimoji="1" lang="zh-CN" altLang="en-US" dirty="0">
                <a:latin typeface="Times New Roman" panose="02020603050405020304" pitchFamily="18" charset="0"/>
              </a:rPr>
              <a:t>＝</a:t>
            </a:r>
            <a:r>
              <a:rPr kumimoji="1" lang="en-US" altLang="zh-CN" dirty="0">
                <a:latin typeface="Times New Roman" panose="02020603050405020304" pitchFamily="18" charset="0"/>
              </a:rPr>
              <a:t>AD</a:t>
            </a:r>
            <a:r>
              <a:rPr kumimoji="1" lang="zh-CN" altLang="en-US" dirty="0">
                <a:latin typeface="Times New Roman" panose="02020603050405020304" pitchFamily="18" charset="0"/>
              </a:rPr>
              <a:t>，连结</a:t>
            </a:r>
            <a:r>
              <a:rPr kumimoji="1" lang="en-US" altLang="zh-CN" dirty="0">
                <a:latin typeface="Times New Roman" panose="02020603050405020304" pitchFamily="18" charset="0"/>
              </a:rPr>
              <a:t>BF</a:t>
            </a:r>
            <a:r>
              <a:rPr kumimoji="1" lang="zh-CN" altLang="en-US" dirty="0">
                <a:latin typeface="Times New Roman" panose="02020603050405020304" pitchFamily="18" charset="0"/>
              </a:rPr>
              <a:t>交</a:t>
            </a:r>
            <a:r>
              <a:rPr kumimoji="1" lang="en-US" altLang="zh-CN" dirty="0">
                <a:latin typeface="Times New Roman" panose="02020603050405020304" pitchFamily="18" charset="0"/>
              </a:rPr>
              <a:t>CD</a:t>
            </a:r>
            <a:r>
              <a:rPr kumimoji="1" lang="zh-CN" altLang="en-US" dirty="0">
                <a:latin typeface="Times New Roman" panose="02020603050405020304" pitchFamily="18" charset="0"/>
              </a:rPr>
              <a:t>于点</a:t>
            </a:r>
            <a:r>
              <a:rPr kumimoji="1" lang="en-US" altLang="zh-CN" dirty="0">
                <a:latin typeface="Times New Roman" panose="02020603050405020304" pitchFamily="18" charset="0"/>
              </a:rPr>
              <a:t>E .</a:t>
            </a:r>
            <a:endParaRPr kumimoji="1" lang="zh-CN" altLang="en-US" dirty="0">
              <a:latin typeface="Times New Roman" panose="02020603050405020304" pitchFamily="18" charset="0"/>
            </a:endParaRPr>
          </a:p>
          <a:p>
            <a:pPr fontAlgn="ctr"/>
            <a:r>
              <a:rPr kumimoji="1" lang="zh-CN" altLang="en-US" dirty="0">
                <a:latin typeface="Times New Roman" panose="02020603050405020304" pitchFamily="18" charset="0"/>
              </a:rPr>
              <a:t>      求证：点</a:t>
            </a:r>
            <a:r>
              <a:rPr kumimoji="1" lang="en-US" altLang="zh-CN" dirty="0">
                <a:latin typeface="Times New Roman" panose="02020603050405020304" pitchFamily="18" charset="0"/>
              </a:rPr>
              <a:t>E</a:t>
            </a:r>
            <a:r>
              <a:rPr kumimoji="1" lang="zh-CN" altLang="en-US" dirty="0">
                <a:latin typeface="Times New Roman" panose="02020603050405020304" pitchFamily="18" charset="0"/>
              </a:rPr>
              <a:t>平分</a:t>
            </a:r>
            <a:r>
              <a:rPr kumimoji="1" lang="en-US" altLang="zh-CN" dirty="0">
                <a:latin typeface="Times New Roman" panose="02020603050405020304" pitchFamily="18" charset="0"/>
              </a:rPr>
              <a:t>CD</a:t>
            </a:r>
            <a:r>
              <a:rPr kumimoji="1" lang="zh-CN" altLang="en-US" dirty="0">
                <a:latin typeface="Times New Roman" panose="02020603050405020304" pitchFamily="18" charset="0"/>
              </a:rPr>
              <a:t>与</a:t>
            </a:r>
            <a:r>
              <a:rPr kumimoji="1" lang="en-US" altLang="zh-CN" dirty="0">
                <a:latin typeface="Times New Roman" panose="02020603050405020304" pitchFamily="18" charset="0"/>
              </a:rPr>
              <a:t>BF</a:t>
            </a:r>
            <a:r>
              <a:rPr kumimoji="1" lang="en-US" altLang="zh-CN" dirty="0" smtClean="0">
                <a:latin typeface="Times New Roman" panose="02020603050405020304" pitchFamily="18" charset="0"/>
              </a:rPr>
              <a:t>. </a:t>
            </a:r>
            <a:endParaRPr kumimoji="1" lang="en-US" altLang="zh-CN" dirty="0">
              <a:latin typeface="Times New Roman" panose="02020603050405020304" pitchFamily="18" charset="0"/>
            </a:endParaRPr>
          </a:p>
        </p:txBody>
      </p:sp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3075" y="2347913"/>
            <a:ext cx="3297238" cy="2620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17"/>
          <p:cNvSpPr>
            <a:spLocks noChangeArrowheads="1" noChangeShapeType="1" noTextEdit="1"/>
          </p:cNvSpPr>
          <p:nvPr/>
        </p:nvSpPr>
        <p:spPr bwMode="auto">
          <a:xfrm>
            <a:off x="304800" y="581025"/>
            <a:ext cx="2835275" cy="703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12700">
                  <a:solidFill>
                    <a:srgbClr val="3333CC"/>
                  </a:solidFill>
                  <a:rou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方法（一）</a:t>
            </a:r>
          </a:p>
        </p:txBody>
      </p:sp>
      <p:sp>
        <p:nvSpPr>
          <p:cNvPr id="56338" name="Line 18"/>
          <p:cNvSpPr>
            <a:spLocks noChangeShapeType="1"/>
          </p:cNvSpPr>
          <p:nvPr/>
        </p:nvSpPr>
        <p:spPr bwMode="auto">
          <a:xfrm flipH="1">
            <a:off x="6094413" y="2392363"/>
            <a:ext cx="1028700" cy="19748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6339" name="Line 19"/>
          <p:cNvSpPr>
            <a:spLocks noChangeShapeType="1"/>
          </p:cNvSpPr>
          <p:nvPr/>
        </p:nvSpPr>
        <p:spPr bwMode="auto">
          <a:xfrm>
            <a:off x="3468688" y="2351088"/>
            <a:ext cx="3657600" cy="15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6340" name="Text Box 20"/>
          <p:cNvSpPr txBox="1">
            <a:spLocks noChangeArrowheads="1"/>
          </p:cNvSpPr>
          <p:nvPr/>
        </p:nvSpPr>
        <p:spPr bwMode="auto">
          <a:xfrm>
            <a:off x="7126288" y="2103438"/>
            <a:ext cx="4206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000" b="1"/>
              <a:t>D</a:t>
            </a:r>
          </a:p>
        </p:txBody>
      </p:sp>
      <p:sp>
        <p:nvSpPr>
          <p:cNvPr id="7174" name="AutoShape 2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956425" y="6034088"/>
            <a:ext cx="547688" cy="395287"/>
          </a:xfrm>
          <a:prstGeom prst="actionButtonBeginning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7175" name="Group 30"/>
          <p:cNvGrpSpPr/>
          <p:nvPr/>
        </p:nvGrpSpPr>
        <p:grpSpPr bwMode="auto">
          <a:xfrm>
            <a:off x="2125663" y="2151063"/>
            <a:ext cx="4124325" cy="2568575"/>
            <a:chOff x="1491" y="2151"/>
            <a:chExt cx="2598" cy="1618"/>
          </a:xfrm>
        </p:grpSpPr>
        <p:grpSp>
          <p:nvGrpSpPr>
            <p:cNvPr id="7176" name="Group 31"/>
            <p:cNvGrpSpPr/>
            <p:nvPr/>
          </p:nvGrpSpPr>
          <p:grpSpPr bwMode="auto">
            <a:xfrm>
              <a:off x="2181" y="2739"/>
              <a:ext cx="472" cy="692"/>
              <a:chOff x="975" y="2585"/>
              <a:chExt cx="472" cy="692"/>
            </a:xfrm>
          </p:grpSpPr>
          <p:sp>
            <p:nvSpPr>
              <p:cNvPr id="7184" name="Line 32"/>
              <p:cNvSpPr>
                <a:spLocks noChangeShapeType="1"/>
              </p:cNvSpPr>
              <p:nvPr/>
            </p:nvSpPr>
            <p:spPr bwMode="auto">
              <a:xfrm flipH="1">
                <a:off x="975" y="2976"/>
                <a:ext cx="91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185" name="Line 33"/>
              <p:cNvSpPr>
                <a:spLocks noChangeShapeType="1"/>
              </p:cNvSpPr>
              <p:nvPr/>
            </p:nvSpPr>
            <p:spPr bwMode="auto">
              <a:xfrm flipH="1">
                <a:off x="993" y="3004"/>
                <a:ext cx="91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186" name="Line 34"/>
              <p:cNvSpPr>
                <a:spLocks noChangeShapeType="1"/>
              </p:cNvSpPr>
              <p:nvPr/>
            </p:nvSpPr>
            <p:spPr bwMode="auto">
              <a:xfrm flipH="1">
                <a:off x="1338" y="3158"/>
                <a:ext cx="91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187" name="Line 35"/>
              <p:cNvSpPr>
                <a:spLocks noChangeShapeType="1"/>
              </p:cNvSpPr>
              <p:nvPr/>
            </p:nvSpPr>
            <p:spPr bwMode="auto">
              <a:xfrm flipH="1">
                <a:off x="1356" y="3186"/>
                <a:ext cx="91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188" name="Line 36"/>
              <p:cNvSpPr>
                <a:spLocks noChangeShapeType="1"/>
              </p:cNvSpPr>
              <p:nvPr/>
            </p:nvSpPr>
            <p:spPr bwMode="auto">
              <a:xfrm flipH="1">
                <a:off x="1247" y="2585"/>
                <a:ext cx="91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189" name="Line 37"/>
              <p:cNvSpPr>
                <a:spLocks noChangeShapeType="1"/>
              </p:cNvSpPr>
              <p:nvPr/>
            </p:nvSpPr>
            <p:spPr bwMode="auto">
              <a:xfrm flipH="1">
                <a:off x="1265" y="2613"/>
                <a:ext cx="91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7177" name="Line 38"/>
            <p:cNvSpPr>
              <a:spLocks noChangeShapeType="1"/>
            </p:cNvSpPr>
            <p:nvPr/>
          </p:nvSpPr>
          <p:spPr bwMode="auto">
            <a:xfrm flipH="1">
              <a:off x="1650" y="2274"/>
              <a:ext cx="657" cy="12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78" name="Line 39"/>
            <p:cNvSpPr>
              <a:spLocks noChangeShapeType="1"/>
            </p:cNvSpPr>
            <p:nvPr/>
          </p:nvSpPr>
          <p:spPr bwMode="auto">
            <a:xfrm>
              <a:off x="1650" y="3538"/>
              <a:ext cx="234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79" name="Freeform 40"/>
            <p:cNvSpPr/>
            <p:nvPr/>
          </p:nvSpPr>
          <p:spPr bwMode="auto">
            <a:xfrm>
              <a:off x="2489" y="2286"/>
              <a:ext cx="1491" cy="1246"/>
            </a:xfrm>
            <a:custGeom>
              <a:avLst/>
              <a:gdLst>
                <a:gd name="T0" fmla="*/ 8 w 1849"/>
                <a:gd name="T1" fmla="*/ 27 h 1440"/>
                <a:gd name="T2" fmla="*/ 16 w 1849"/>
                <a:gd name="T3" fmla="*/ 88 h 1440"/>
                <a:gd name="T4" fmla="*/ 42 w 1849"/>
                <a:gd name="T5" fmla="*/ 70 h 1440"/>
                <a:gd name="T6" fmla="*/ 58 w 1849"/>
                <a:gd name="T7" fmla="*/ 102 h 1440"/>
                <a:gd name="T8" fmla="*/ 82 w 1849"/>
                <a:gd name="T9" fmla="*/ 121 h 1440"/>
                <a:gd name="T10" fmla="*/ 102 w 1849"/>
                <a:gd name="T11" fmla="*/ 148 h 1440"/>
                <a:gd name="T12" fmla="*/ 80 w 1849"/>
                <a:gd name="T13" fmla="*/ 233 h 1440"/>
                <a:gd name="T14" fmla="*/ 93 w 1849"/>
                <a:gd name="T15" fmla="*/ 215 h 1440"/>
                <a:gd name="T16" fmla="*/ 99 w 1849"/>
                <a:gd name="T17" fmla="*/ 239 h 1440"/>
                <a:gd name="T18" fmla="*/ 80 w 1849"/>
                <a:gd name="T19" fmla="*/ 319 h 1440"/>
                <a:gd name="T20" fmla="*/ 72 w 1849"/>
                <a:gd name="T21" fmla="*/ 351 h 1440"/>
                <a:gd name="T22" fmla="*/ 94 w 1849"/>
                <a:gd name="T23" fmla="*/ 334 h 1440"/>
                <a:gd name="T24" fmla="*/ 109 w 1849"/>
                <a:gd name="T25" fmla="*/ 317 h 1440"/>
                <a:gd name="T26" fmla="*/ 134 w 1849"/>
                <a:gd name="T27" fmla="*/ 293 h 1440"/>
                <a:gd name="T28" fmla="*/ 140 w 1849"/>
                <a:gd name="T29" fmla="*/ 293 h 1440"/>
                <a:gd name="T30" fmla="*/ 123 w 1849"/>
                <a:gd name="T31" fmla="*/ 344 h 1440"/>
                <a:gd name="T32" fmla="*/ 107 w 1849"/>
                <a:gd name="T33" fmla="*/ 406 h 1440"/>
                <a:gd name="T34" fmla="*/ 102 w 1849"/>
                <a:gd name="T35" fmla="*/ 448 h 1440"/>
                <a:gd name="T36" fmla="*/ 130 w 1849"/>
                <a:gd name="T37" fmla="*/ 392 h 1440"/>
                <a:gd name="T38" fmla="*/ 154 w 1849"/>
                <a:gd name="T39" fmla="*/ 411 h 1440"/>
                <a:gd name="T40" fmla="*/ 166 w 1849"/>
                <a:gd name="T41" fmla="*/ 411 h 1440"/>
                <a:gd name="T42" fmla="*/ 187 w 1849"/>
                <a:gd name="T43" fmla="*/ 385 h 1440"/>
                <a:gd name="T44" fmla="*/ 196 w 1849"/>
                <a:gd name="T45" fmla="*/ 431 h 1440"/>
                <a:gd name="T46" fmla="*/ 216 w 1849"/>
                <a:gd name="T47" fmla="*/ 392 h 1440"/>
                <a:gd name="T48" fmla="*/ 256 w 1849"/>
                <a:gd name="T49" fmla="*/ 397 h 1440"/>
                <a:gd name="T50" fmla="*/ 281 w 1849"/>
                <a:gd name="T51" fmla="*/ 452 h 1440"/>
                <a:gd name="T52" fmla="*/ 309 w 1849"/>
                <a:gd name="T53" fmla="*/ 469 h 1440"/>
                <a:gd name="T54" fmla="*/ 335 w 1849"/>
                <a:gd name="T55" fmla="*/ 482 h 1440"/>
                <a:gd name="T56" fmla="*/ 356 w 1849"/>
                <a:gd name="T57" fmla="*/ 505 h 1440"/>
                <a:gd name="T58" fmla="*/ 391 w 1849"/>
                <a:gd name="T59" fmla="*/ 517 h 1440"/>
                <a:gd name="T60" fmla="*/ 404 w 1849"/>
                <a:gd name="T61" fmla="*/ 503 h 1440"/>
                <a:gd name="T62" fmla="*/ 410 w 1849"/>
                <a:gd name="T63" fmla="*/ 523 h 144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849" h="1440">
                  <a:moveTo>
                    <a:pt x="0" y="0"/>
                  </a:moveTo>
                  <a:cubicBezTo>
                    <a:pt x="12" y="25"/>
                    <a:pt x="38" y="46"/>
                    <a:pt x="37" y="74"/>
                  </a:cubicBezTo>
                  <a:cubicBezTo>
                    <a:pt x="34" y="133"/>
                    <a:pt x="15" y="193"/>
                    <a:pt x="28" y="251"/>
                  </a:cubicBezTo>
                  <a:cubicBezTo>
                    <a:pt x="31" y="266"/>
                    <a:pt x="59" y="245"/>
                    <a:pt x="74" y="241"/>
                  </a:cubicBezTo>
                  <a:cubicBezTo>
                    <a:pt x="134" y="226"/>
                    <a:pt x="69" y="241"/>
                    <a:pt x="130" y="214"/>
                  </a:cubicBezTo>
                  <a:cubicBezTo>
                    <a:pt x="148" y="206"/>
                    <a:pt x="186" y="195"/>
                    <a:pt x="186" y="195"/>
                  </a:cubicBezTo>
                  <a:cubicBezTo>
                    <a:pt x="225" y="215"/>
                    <a:pt x="227" y="209"/>
                    <a:pt x="251" y="251"/>
                  </a:cubicBezTo>
                  <a:cubicBezTo>
                    <a:pt x="256" y="260"/>
                    <a:pt x="254" y="271"/>
                    <a:pt x="260" y="279"/>
                  </a:cubicBezTo>
                  <a:cubicBezTo>
                    <a:pt x="280" y="303"/>
                    <a:pt x="319" y="302"/>
                    <a:pt x="344" y="306"/>
                  </a:cubicBezTo>
                  <a:cubicBezTo>
                    <a:pt x="353" y="315"/>
                    <a:pt x="361" y="326"/>
                    <a:pt x="372" y="334"/>
                  </a:cubicBezTo>
                  <a:cubicBezTo>
                    <a:pt x="380" y="339"/>
                    <a:pt x="392" y="338"/>
                    <a:pt x="399" y="344"/>
                  </a:cubicBezTo>
                  <a:cubicBezTo>
                    <a:pt x="421" y="363"/>
                    <a:pt x="435" y="389"/>
                    <a:pt x="455" y="409"/>
                  </a:cubicBezTo>
                  <a:cubicBezTo>
                    <a:pt x="437" y="491"/>
                    <a:pt x="426" y="535"/>
                    <a:pt x="381" y="604"/>
                  </a:cubicBezTo>
                  <a:cubicBezTo>
                    <a:pt x="373" y="616"/>
                    <a:pt x="356" y="629"/>
                    <a:pt x="362" y="641"/>
                  </a:cubicBezTo>
                  <a:cubicBezTo>
                    <a:pt x="367" y="651"/>
                    <a:pt x="381" y="629"/>
                    <a:pt x="390" y="622"/>
                  </a:cubicBezTo>
                  <a:cubicBezTo>
                    <a:pt x="400" y="614"/>
                    <a:pt x="409" y="604"/>
                    <a:pt x="418" y="594"/>
                  </a:cubicBezTo>
                  <a:cubicBezTo>
                    <a:pt x="442" y="566"/>
                    <a:pt x="466" y="547"/>
                    <a:pt x="492" y="520"/>
                  </a:cubicBezTo>
                  <a:cubicBezTo>
                    <a:pt x="483" y="569"/>
                    <a:pt x="474" y="618"/>
                    <a:pt x="446" y="660"/>
                  </a:cubicBezTo>
                  <a:cubicBezTo>
                    <a:pt x="432" y="701"/>
                    <a:pt x="423" y="736"/>
                    <a:pt x="399" y="771"/>
                  </a:cubicBezTo>
                  <a:cubicBezTo>
                    <a:pt x="388" y="805"/>
                    <a:pt x="379" y="849"/>
                    <a:pt x="362" y="882"/>
                  </a:cubicBezTo>
                  <a:cubicBezTo>
                    <a:pt x="331" y="942"/>
                    <a:pt x="354" y="878"/>
                    <a:pt x="334" y="938"/>
                  </a:cubicBezTo>
                  <a:cubicBezTo>
                    <a:pt x="331" y="947"/>
                    <a:pt x="316" y="962"/>
                    <a:pt x="325" y="966"/>
                  </a:cubicBezTo>
                  <a:cubicBezTo>
                    <a:pt x="339" y="973"/>
                    <a:pt x="356" y="960"/>
                    <a:pt x="372" y="957"/>
                  </a:cubicBezTo>
                  <a:cubicBezTo>
                    <a:pt x="454" y="872"/>
                    <a:pt x="350" y="971"/>
                    <a:pt x="427" y="920"/>
                  </a:cubicBezTo>
                  <a:cubicBezTo>
                    <a:pt x="438" y="913"/>
                    <a:pt x="444" y="900"/>
                    <a:pt x="455" y="892"/>
                  </a:cubicBezTo>
                  <a:cubicBezTo>
                    <a:pt x="466" y="884"/>
                    <a:pt x="481" y="881"/>
                    <a:pt x="492" y="873"/>
                  </a:cubicBezTo>
                  <a:cubicBezTo>
                    <a:pt x="503" y="865"/>
                    <a:pt x="510" y="853"/>
                    <a:pt x="520" y="845"/>
                  </a:cubicBezTo>
                  <a:cubicBezTo>
                    <a:pt x="544" y="826"/>
                    <a:pt x="604" y="808"/>
                    <a:pt x="604" y="808"/>
                  </a:cubicBezTo>
                  <a:cubicBezTo>
                    <a:pt x="616" y="796"/>
                    <a:pt x="624" y="771"/>
                    <a:pt x="641" y="771"/>
                  </a:cubicBezTo>
                  <a:cubicBezTo>
                    <a:pt x="654" y="771"/>
                    <a:pt x="637" y="796"/>
                    <a:pt x="632" y="808"/>
                  </a:cubicBezTo>
                  <a:cubicBezTo>
                    <a:pt x="628" y="818"/>
                    <a:pt x="619" y="827"/>
                    <a:pt x="613" y="836"/>
                  </a:cubicBezTo>
                  <a:cubicBezTo>
                    <a:pt x="601" y="875"/>
                    <a:pt x="580" y="915"/>
                    <a:pt x="557" y="948"/>
                  </a:cubicBezTo>
                  <a:cubicBezTo>
                    <a:pt x="550" y="969"/>
                    <a:pt x="547" y="992"/>
                    <a:pt x="539" y="1013"/>
                  </a:cubicBezTo>
                  <a:cubicBezTo>
                    <a:pt x="525" y="1050"/>
                    <a:pt x="498" y="1079"/>
                    <a:pt x="483" y="1115"/>
                  </a:cubicBezTo>
                  <a:cubicBezTo>
                    <a:pt x="449" y="1199"/>
                    <a:pt x="483" y="1144"/>
                    <a:pt x="446" y="1198"/>
                  </a:cubicBezTo>
                  <a:cubicBezTo>
                    <a:pt x="432" y="1242"/>
                    <a:pt x="384" y="1271"/>
                    <a:pt x="455" y="1236"/>
                  </a:cubicBezTo>
                  <a:cubicBezTo>
                    <a:pt x="499" y="1177"/>
                    <a:pt x="472" y="1209"/>
                    <a:pt x="539" y="1143"/>
                  </a:cubicBezTo>
                  <a:cubicBezTo>
                    <a:pt x="558" y="1124"/>
                    <a:pt x="566" y="1097"/>
                    <a:pt x="585" y="1078"/>
                  </a:cubicBezTo>
                  <a:cubicBezTo>
                    <a:pt x="607" y="1056"/>
                    <a:pt x="641" y="1050"/>
                    <a:pt x="669" y="1040"/>
                  </a:cubicBezTo>
                  <a:cubicBezTo>
                    <a:pt x="712" y="1069"/>
                    <a:pt x="707" y="1081"/>
                    <a:pt x="697" y="1133"/>
                  </a:cubicBezTo>
                  <a:cubicBezTo>
                    <a:pt x="703" y="1142"/>
                    <a:pt x="704" y="1161"/>
                    <a:pt x="715" y="1161"/>
                  </a:cubicBezTo>
                  <a:cubicBezTo>
                    <a:pt x="731" y="1161"/>
                    <a:pt x="741" y="1143"/>
                    <a:pt x="753" y="1133"/>
                  </a:cubicBezTo>
                  <a:cubicBezTo>
                    <a:pt x="806" y="1087"/>
                    <a:pt x="750" y="1119"/>
                    <a:pt x="818" y="1087"/>
                  </a:cubicBezTo>
                  <a:cubicBezTo>
                    <a:pt x="827" y="1078"/>
                    <a:pt x="832" y="1059"/>
                    <a:pt x="845" y="1059"/>
                  </a:cubicBezTo>
                  <a:cubicBezTo>
                    <a:pt x="858" y="1059"/>
                    <a:pt x="869" y="1074"/>
                    <a:pt x="873" y="1087"/>
                  </a:cubicBezTo>
                  <a:cubicBezTo>
                    <a:pt x="883" y="1120"/>
                    <a:pt x="880" y="1155"/>
                    <a:pt x="883" y="1189"/>
                  </a:cubicBezTo>
                  <a:cubicBezTo>
                    <a:pt x="912" y="1159"/>
                    <a:pt x="932" y="1128"/>
                    <a:pt x="966" y="1105"/>
                  </a:cubicBezTo>
                  <a:cubicBezTo>
                    <a:pt x="969" y="1096"/>
                    <a:pt x="969" y="1086"/>
                    <a:pt x="975" y="1078"/>
                  </a:cubicBezTo>
                  <a:cubicBezTo>
                    <a:pt x="1041" y="987"/>
                    <a:pt x="1022" y="1094"/>
                    <a:pt x="1031" y="1143"/>
                  </a:cubicBezTo>
                  <a:cubicBezTo>
                    <a:pt x="1074" y="1128"/>
                    <a:pt x="1107" y="1107"/>
                    <a:pt x="1152" y="1096"/>
                  </a:cubicBezTo>
                  <a:cubicBezTo>
                    <a:pt x="1200" y="1108"/>
                    <a:pt x="1229" y="1097"/>
                    <a:pt x="1282" y="1105"/>
                  </a:cubicBezTo>
                  <a:cubicBezTo>
                    <a:pt x="1270" y="1249"/>
                    <a:pt x="1286" y="1176"/>
                    <a:pt x="1263" y="1245"/>
                  </a:cubicBezTo>
                  <a:cubicBezTo>
                    <a:pt x="1257" y="1264"/>
                    <a:pt x="1245" y="1301"/>
                    <a:pt x="1245" y="1301"/>
                  </a:cubicBezTo>
                  <a:cubicBezTo>
                    <a:pt x="1297" y="1335"/>
                    <a:pt x="1341" y="1310"/>
                    <a:pt x="1394" y="1291"/>
                  </a:cubicBezTo>
                  <a:cubicBezTo>
                    <a:pt x="1425" y="1294"/>
                    <a:pt x="1457" y="1292"/>
                    <a:pt x="1486" y="1301"/>
                  </a:cubicBezTo>
                  <a:cubicBezTo>
                    <a:pt x="1498" y="1305"/>
                    <a:pt x="1503" y="1321"/>
                    <a:pt x="1514" y="1328"/>
                  </a:cubicBezTo>
                  <a:cubicBezTo>
                    <a:pt x="1580" y="1371"/>
                    <a:pt x="1503" y="1299"/>
                    <a:pt x="1570" y="1356"/>
                  </a:cubicBezTo>
                  <a:cubicBezTo>
                    <a:pt x="1583" y="1367"/>
                    <a:pt x="1593" y="1383"/>
                    <a:pt x="1607" y="1393"/>
                  </a:cubicBezTo>
                  <a:cubicBezTo>
                    <a:pt x="1633" y="1412"/>
                    <a:pt x="1678" y="1423"/>
                    <a:pt x="1709" y="1431"/>
                  </a:cubicBezTo>
                  <a:cubicBezTo>
                    <a:pt x="1728" y="1428"/>
                    <a:pt x="1748" y="1429"/>
                    <a:pt x="1765" y="1421"/>
                  </a:cubicBezTo>
                  <a:cubicBezTo>
                    <a:pt x="1777" y="1416"/>
                    <a:pt x="1782" y="1400"/>
                    <a:pt x="1793" y="1393"/>
                  </a:cubicBezTo>
                  <a:cubicBezTo>
                    <a:pt x="1801" y="1388"/>
                    <a:pt x="1812" y="1387"/>
                    <a:pt x="1821" y="1384"/>
                  </a:cubicBezTo>
                  <a:cubicBezTo>
                    <a:pt x="1824" y="1393"/>
                    <a:pt x="1826" y="1403"/>
                    <a:pt x="1830" y="1412"/>
                  </a:cubicBezTo>
                  <a:cubicBezTo>
                    <a:pt x="1835" y="1422"/>
                    <a:pt x="1849" y="1440"/>
                    <a:pt x="1849" y="144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0" name="Text Box 41"/>
            <p:cNvSpPr txBox="1">
              <a:spLocks noChangeArrowheads="1"/>
            </p:cNvSpPr>
            <p:nvPr/>
          </p:nvSpPr>
          <p:spPr bwMode="auto">
            <a:xfrm>
              <a:off x="2108" y="2151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800" b="1"/>
                <a:t>A</a:t>
              </a:r>
            </a:p>
          </p:txBody>
        </p:sp>
        <p:sp>
          <p:nvSpPr>
            <p:cNvPr id="7181" name="Text Box 42"/>
            <p:cNvSpPr txBox="1">
              <a:spLocks noChangeArrowheads="1"/>
            </p:cNvSpPr>
            <p:nvPr/>
          </p:nvSpPr>
          <p:spPr bwMode="auto">
            <a:xfrm>
              <a:off x="1491" y="3499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800" b="1"/>
                <a:t>B</a:t>
              </a:r>
            </a:p>
          </p:txBody>
        </p:sp>
        <p:sp>
          <p:nvSpPr>
            <p:cNvPr id="7182" name="Text Box 43"/>
            <p:cNvSpPr txBox="1">
              <a:spLocks noChangeArrowheads="1"/>
            </p:cNvSpPr>
            <p:nvPr/>
          </p:nvSpPr>
          <p:spPr bwMode="auto">
            <a:xfrm>
              <a:off x="3869" y="3538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800" b="1"/>
                <a:t>C</a:t>
              </a:r>
            </a:p>
          </p:txBody>
        </p:sp>
        <p:sp>
          <p:nvSpPr>
            <p:cNvPr id="7183" name="Line 44"/>
            <p:cNvSpPr>
              <a:spLocks noChangeShapeType="1"/>
            </p:cNvSpPr>
            <p:nvPr/>
          </p:nvSpPr>
          <p:spPr bwMode="auto">
            <a:xfrm>
              <a:off x="2313" y="2279"/>
              <a:ext cx="2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56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56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6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38" grpId="0" animBg="1"/>
      <p:bldP spid="56339" grpId="0" animBg="1"/>
      <p:bldP spid="563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2"/>
          <p:cNvSpPr>
            <a:spLocks noChangeArrowheads="1" noChangeShapeType="1" noTextEdit="1"/>
          </p:cNvSpPr>
          <p:nvPr/>
        </p:nvSpPr>
        <p:spPr bwMode="auto">
          <a:xfrm>
            <a:off x="304800" y="581025"/>
            <a:ext cx="2835275" cy="703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12700">
                  <a:solidFill>
                    <a:srgbClr val="3333CC"/>
                  </a:solidFill>
                  <a:rou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方法（二）</a:t>
            </a:r>
          </a:p>
        </p:txBody>
      </p:sp>
      <p:sp>
        <p:nvSpPr>
          <p:cNvPr id="116739" name="Line 3"/>
          <p:cNvSpPr>
            <a:spLocks noChangeShapeType="1"/>
          </p:cNvSpPr>
          <p:nvPr/>
        </p:nvSpPr>
        <p:spPr bwMode="auto">
          <a:xfrm flipH="1">
            <a:off x="6094413" y="2392363"/>
            <a:ext cx="1028700" cy="19748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6740" name="Line 4"/>
          <p:cNvSpPr>
            <a:spLocks noChangeShapeType="1"/>
          </p:cNvSpPr>
          <p:nvPr/>
        </p:nvSpPr>
        <p:spPr bwMode="auto">
          <a:xfrm>
            <a:off x="3468688" y="2351088"/>
            <a:ext cx="3657600" cy="15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6741" name="Text Box 5"/>
          <p:cNvSpPr txBox="1">
            <a:spLocks noChangeArrowheads="1"/>
          </p:cNvSpPr>
          <p:nvPr/>
        </p:nvSpPr>
        <p:spPr bwMode="auto">
          <a:xfrm>
            <a:off x="7126288" y="2103438"/>
            <a:ext cx="4206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000" b="1"/>
              <a:t>D</a:t>
            </a:r>
          </a:p>
        </p:txBody>
      </p:sp>
      <p:sp>
        <p:nvSpPr>
          <p:cNvPr id="8198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956425" y="6034088"/>
            <a:ext cx="547688" cy="395287"/>
          </a:xfrm>
          <a:prstGeom prst="actionButtonBeginning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8199" name="Group 7"/>
          <p:cNvGrpSpPr/>
          <p:nvPr/>
        </p:nvGrpSpPr>
        <p:grpSpPr bwMode="auto">
          <a:xfrm>
            <a:off x="2125663" y="2151063"/>
            <a:ext cx="4124325" cy="2568575"/>
            <a:chOff x="1491" y="2151"/>
            <a:chExt cx="2598" cy="1618"/>
          </a:xfrm>
        </p:grpSpPr>
        <p:grpSp>
          <p:nvGrpSpPr>
            <p:cNvPr id="8204" name="Group 8"/>
            <p:cNvGrpSpPr/>
            <p:nvPr/>
          </p:nvGrpSpPr>
          <p:grpSpPr bwMode="auto">
            <a:xfrm>
              <a:off x="2181" y="2739"/>
              <a:ext cx="472" cy="692"/>
              <a:chOff x="975" y="2585"/>
              <a:chExt cx="472" cy="692"/>
            </a:xfrm>
          </p:grpSpPr>
          <p:sp>
            <p:nvSpPr>
              <p:cNvPr id="8212" name="Line 9"/>
              <p:cNvSpPr>
                <a:spLocks noChangeShapeType="1"/>
              </p:cNvSpPr>
              <p:nvPr/>
            </p:nvSpPr>
            <p:spPr bwMode="auto">
              <a:xfrm flipH="1">
                <a:off x="975" y="2976"/>
                <a:ext cx="91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13" name="Line 10"/>
              <p:cNvSpPr>
                <a:spLocks noChangeShapeType="1"/>
              </p:cNvSpPr>
              <p:nvPr/>
            </p:nvSpPr>
            <p:spPr bwMode="auto">
              <a:xfrm flipH="1">
                <a:off x="993" y="3004"/>
                <a:ext cx="91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14" name="Line 11"/>
              <p:cNvSpPr>
                <a:spLocks noChangeShapeType="1"/>
              </p:cNvSpPr>
              <p:nvPr/>
            </p:nvSpPr>
            <p:spPr bwMode="auto">
              <a:xfrm flipH="1">
                <a:off x="1338" y="3158"/>
                <a:ext cx="91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15" name="Line 12"/>
              <p:cNvSpPr>
                <a:spLocks noChangeShapeType="1"/>
              </p:cNvSpPr>
              <p:nvPr/>
            </p:nvSpPr>
            <p:spPr bwMode="auto">
              <a:xfrm flipH="1">
                <a:off x="1356" y="3186"/>
                <a:ext cx="91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16" name="Line 13"/>
              <p:cNvSpPr>
                <a:spLocks noChangeShapeType="1"/>
              </p:cNvSpPr>
              <p:nvPr/>
            </p:nvSpPr>
            <p:spPr bwMode="auto">
              <a:xfrm flipH="1">
                <a:off x="1247" y="2585"/>
                <a:ext cx="91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17" name="Line 14"/>
              <p:cNvSpPr>
                <a:spLocks noChangeShapeType="1"/>
              </p:cNvSpPr>
              <p:nvPr/>
            </p:nvSpPr>
            <p:spPr bwMode="auto">
              <a:xfrm flipH="1">
                <a:off x="1265" y="2613"/>
                <a:ext cx="91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8205" name="Line 15"/>
            <p:cNvSpPr>
              <a:spLocks noChangeShapeType="1"/>
            </p:cNvSpPr>
            <p:nvPr/>
          </p:nvSpPr>
          <p:spPr bwMode="auto">
            <a:xfrm flipH="1">
              <a:off x="1650" y="2274"/>
              <a:ext cx="657" cy="12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6" name="Line 16"/>
            <p:cNvSpPr>
              <a:spLocks noChangeShapeType="1"/>
            </p:cNvSpPr>
            <p:nvPr/>
          </p:nvSpPr>
          <p:spPr bwMode="auto">
            <a:xfrm>
              <a:off x="1650" y="3538"/>
              <a:ext cx="234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7" name="Freeform 17"/>
            <p:cNvSpPr/>
            <p:nvPr/>
          </p:nvSpPr>
          <p:spPr bwMode="auto">
            <a:xfrm>
              <a:off x="2489" y="2286"/>
              <a:ext cx="1491" cy="1246"/>
            </a:xfrm>
            <a:custGeom>
              <a:avLst/>
              <a:gdLst>
                <a:gd name="T0" fmla="*/ 8 w 1849"/>
                <a:gd name="T1" fmla="*/ 27 h 1440"/>
                <a:gd name="T2" fmla="*/ 16 w 1849"/>
                <a:gd name="T3" fmla="*/ 88 h 1440"/>
                <a:gd name="T4" fmla="*/ 42 w 1849"/>
                <a:gd name="T5" fmla="*/ 70 h 1440"/>
                <a:gd name="T6" fmla="*/ 58 w 1849"/>
                <a:gd name="T7" fmla="*/ 102 h 1440"/>
                <a:gd name="T8" fmla="*/ 82 w 1849"/>
                <a:gd name="T9" fmla="*/ 121 h 1440"/>
                <a:gd name="T10" fmla="*/ 102 w 1849"/>
                <a:gd name="T11" fmla="*/ 148 h 1440"/>
                <a:gd name="T12" fmla="*/ 80 w 1849"/>
                <a:gd name="T13" fmla="*/ 233 h 1440"/>
                <a:gd name="T14" fmla="*/ 93 w 1849"/>
                <a:gd name="T15" fmla="*/ 215 h 1440"/>
                <a:gd name="T16" fmla="*/ 99 w 1849"/>
                <a:gd name="T17" fmla="*/ 239 h 1440"/>
                <a:gd name="T18" fmla="*/ 80 w 1849"/>
                <a:gd name="T19" fmla="*/ 319 h 1440"/>
                <a:gd name="T20" fmla="*/ 72 w 1849"/>
                <a:gd name="T21" fmla="*/ 351 h 1440"/>
                <a:gd name="T22" fmla="*/ 94 w 1849"/>
                <a:gd name="T23" fmla="*/ 334 h 1440"/>
                <a:gd name="T24" fmla="*/ 109 w 1849"/>
                <a:gd name="T25" fmla="*/ 317 h 1440"/>
                <a:gd name="T26" fmla="*/ 134 w 1849"/>
                <a:gd name="T27" fmla="*/ 293 h 1440"/>
                <a:gd name="T28" fmla="*/ 140 w 1849"/>
                <a:gd name="T29" fmla="*/ 293 h 1440"/>
                <a:gd name="T30" fmla="*/ 123 w 1849"/>
                <a:gd name="T31" fmla="*/ 344 h 1440"/>
                <a:gd name="T32" fmla="*/ 107 w 1849"/>
                <a:gd name="T33" fmla="*/ 406 h 1440"/>
                <a:gd name="T34" fmla="*/ 102 w 1849"/>
                <a:gd name="T35" fmla="*/ 448 h 1440"/>
                <a:gd name="T36" fmla="*/ 130 w 1849"/>
                <a:gd name="T37" fmla="*/ 392 h 1440"/>
                <a:gd name="T38" fmla="*/ 154 w 1849"/>
                <a:gd name="T39" fmla="*/ 411 h 1440"/>
                <a:gd name="T40" fmla="*/ 166 w 1849"/>
                <a:gd name="T41" fmla="*/ 411 h 1440"/>
                <a:gd name="T42" fmla="*/ 187 w 1849"/>
                <a:gd name="T43" fmla="*/ 385 h 1440"/>
                <a:gd name="T44" fmla="*/ 196 w 1849"/>
                <a:gd name="T45" fmla="*/ 431 h 1440"/>
                <a:gd name="T46" fmla="*/ 216 w 1849"/>
                <a:gd name="T47" fmla="*/ 392 h 1440"/>
                <a:gd name="T48" fmla="*/ 256 w 1849"/>
                <a:gd name="T49" fmla="*/ 397 h 1440"/>
                <a:gd name="T50" fmla="*/ 281 w 1849"/>
                <a:gd name="T51" fmla="*/ 452 h 1440"/>
                <a:gd name="T52" fmla="*/ 309 w 1849"/>
                <a:gd name="T53" fmla="*/ 469 h 1440"/>
                <a:gd name="T54" fmla="*/ 335 w 1849"/>
                <a:gd name="T55" fmla="*/ 482 h 1440"/>
                <a:gd name="T56" fmla="*/ 356 w 1849"/>
                <a:gd name="T57" fmla="*/ 505 h 1440"/>
                <a:gd name="T58" fmla="*/ 391 w 1849"/>
                <a:gd name="T59" fmla="*/ 517 h 1440"/>
                <a:gd name="T60" fmla="*/ 404 w 1849"/>
                <a:gd name="T61" fmla="*/ 503 h 1440"/>
                <a:gd name="T62" fmla="*/ 410 w 1849"/>
                <a:gd name="T63" fmla="*/ 523 h 144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849" h="1440">
                  <a:moveTo>
                    <a:pt x="0" y="0"/>
                  </a:moveTo>
                  <a:cubicBezTo>
                    <a:pt x="12" y="25"/>
                    <a:pt x="38" y="46"/>
                    <a:pt x="37" y="74"/>
                  </a:cubicBezTo>
                  <a:cubicBezTo>
                    <a:pt x="34" y="133"/>
                    <a:pt x="15" y="193"/>
                    <a:pt x="28" y="251"/>
                  </a:cubicBezTo>
                  <a:cubicBezTo>
                    <a:pt x="31" y="266"/>
                    <a:pt x="59" y="245"/>
                    <a:pt x="74" y="241"/>
                  </a:cubicBezTo>
                  <a:cubicBezTo>
                    <a:pt x="134" y="226"/>
                    <a:pt x="69" y="241"/>
                    <a:pt x="130" y="214"/>
                  </a:cubicBezTo>
                  <a:cubicBezTo>
                    <a:pt x="148" y="206"/>
                    <a:pt x="186" y="195"/>
                    <a:pt x="186" y="195"/>
                  </a:cubicBezTo>
                  <a:cubicBezTo>
                    <a:pt x="225" y="215"/>
                    <a:pt x="227" y="209"/>
                    <a:pt x="251" y="251"/>
                  </a:cubicBezTo>
                  <a:cubicBezTo>
                    <a:pt x="256" y="260"/>
                    <a:pt x="254" y="271"/>
                    <a:pt x="260" y="279"/>
                  </a:cubicBezTo>
                  <a:cubicBezTo>
                    <a:pt x="280" y="303"/>
                    <a:pt x="319" y="302"/>
                    <a:pt x="344" y="306"/>
                  </a:cubicBezTo>
                  <a:cubicBezTo>
                    <a:pt x="353" y="315"/>
                    <a:pt x="361" y="326"/>
                    <a:pt x="372" y="334"/>
                  </a:cubicBezTo>
                  <a:cubicBezTo>
                    <a:pt x="380" y="339"/>
                    <a:pt x="392" y="338"/>
                    <a:pt x="399" y="344"/>
                  </a:cubicBezTo>
                  <a:cubicBezTo>
                    <a:pt x="421" y="363"/>
                    <a:pt x="435" y="389"/>
                    <a:pt x="455" y="409"/>
                  </a:cubicBezTo>
                  <a:cubicBezTo>
                    <a:pt x="437" y="491"/>
                    <a:pt x="426" y="535"/>
                    <a:pt x="381" y="604"/>
                  </a:cubicBezTo>
                  <a:cubicBezTo>
                    <a:pt x="373" y="616"/>
                    <a:pt x="356" y="629"/>
                    <a:pt x="362" y="641"/>
                  </a:cubicBezTo>
                  <a:cubicBezTo>
                    <a:pt x="367" y="651"/>
                    <a:pt x="381" y="629"/>
                    <a:pt x="390" y="622"/>
                  </a:cubicBezTo>
                  <a:cubicBezTo>
                    <a:pt x="400" y="614"/>
                    <a:pt x="409" y="604"/>
                    <a:pt x="418" y="594"/>
                  </a:cubicBezTo>
                  <a:cubicBezTo>
                    <a:pt x="442" y="566"/>
                    <a:pt x="466" y="547"/>
                    <a:pt x="492" y="520"/>
                  </a:cubicBezTo>
                  <a:cubicBezTo>
                    <a:pt x="483" y="569"/>
                    <a:pt x="474" y="618"/>
                    <a:pt x="446" y="660"/>
                  </a:cubicBezTo>
                  <a:cubicBezTo>
                    <a:pt x="432" y="701"/>
                    <a:pt x="423" y="736"/>
                    <a:pt x="399" y="771"/>
                  </a:cubicBezTo>
                  <a:cubicBezTo>
                    <a:pt x="388" y="805"/>
                    <a:pt x="379" y="849"/>
                    <a:pt x="362" y="882"/>
                  </a:cubicBezTo>
                  <a:cubicBezTo>
                    <a:pt x="331" y="942"/>
                    <a:pt x="354" y="878"/>
                    <a:pt x="334" y="938"/>
                  </a:cubicBezTo>
                  <a:cubicBezTo>
                    <a:pt x="331" y="947"/>
                    <a:pt x="316" y="962"/>
                    <a:pt x="325" y="966"/>
                  </a:cubicBezTo>
                  <a:cubicBezTo>
                    <a:pt x="339" y="973"/>
                    <a:pt x="356" y="960"/>
                    <a:pt x="372" y="957"/>
                  </a:cubicBezTo>
                  <a:cubicBezTo>
                    <a:pt x="454" y="872"/>
                    <a:pt x="350" y="971"/>
                    <a:pt x="427" y="920"/>
                  </a:cubicBezTo>
                  <a:cubicBezTo>
                    <a:pt x="438" y="913"/>
                    <a:pt x="444" y="900"/>
                    <a:pt x="455" y="892"/>
                  </a:cubicBezTo>
                  <a:cubicBezTo>
                    <a:pt x="466" y="884"/>
                    <a:pt x="481" y="881"/>
                    <a:pt x="492" y="873"/>
                  </a:cubicBezTo>
                  <a:cubicBezTo>
                    <a:pt x="503" y="865"/>
                    <a:pt x="510" y="853"/>
                    <a:pt x="520" y="845"/>
                  </a:cubicBezTo>
                  <a:cubicBezTo>
                    <a:pt x="544" y="826"/>
                    <a:pt x="604" y="808"/>
                    <a:pt x="604" y="808"/>
                  </a:cubicBezTo>
                  <a:cubicBezTo>
                    <a:pt x="616" y="796"/>
                    <a:pt x="624" y="771"/>
                    <a:pt x="641" y="771"/>
                  </a:cubicBezTo>
                  <a:cubicBezTo>
                    <a:pt x="654" y="771"/>
                    <a:pt x="637" y="796"/>
                    <a:pt x="632" y="808"/>
                  </a:cubicBezTo>
                  <a:cubicBezTo>
                    <a:pt x="628" y="818"/>
                    <a:pt x="619" y="827"/>
                    <a:pt x="613" y="836"/>
                  </a:cubicBezTo>
                  <a:cubicBezTo>
                    <a:pt x="601" y="875"/>
                    <a:pt x="580" y="915"/>
                    <a:pt x="557" y="948"/>
                  </a:cubicBezTo>
                  <a:cubicBezTo>
                    <a:pt x="550" y="969"/>
                    <a:pt x="547" y="992"/>
                    <a:pt x="539" y="1013"/>
                  </a:cubicBezTo>
                  <a:cubicBezTo>
                    <a:pt x="525" y="1050"/>
                    <a:pt x="498" y="1079"/>
                    <a:pt x="483" y="1115"/>
                  </a:cubicBezTo>
                  <a:cubicBezTo>
                    <a:pt x="449" y="1199"/>
                    <a:pt x="483" y="1144"/>
                    <a:pt x="446" y="1198"/>
                  </a:cubicBezTo>
                  <a:cubicBezTo>
                    <a:pt x="432" y="1242"/>
                    <a:pt x="384" y="1271"/>
                    <a:pt x="455" y="1236"/>
                  </a:cubicBezTo>
                  <a:cubicBezTo>
                    <a:pt x="499" y="1177"/>
                    <a:pt x="472" y="1209"/>
                    <a:pt x="539" y="1143"/>
                  </a:cubicBezTo>
                  <a:cubicBezTo>
                    <a:pt x="558" y="1124"/>
                    <a:pt x="566" y="1097"/>
                    <a:pt x="585" y="1078"/>
                  </a:cubicBezTo>
                  <a:cubicBezTo>
                    <a:pt x="607" y="1056"/>
                    <a:pt x="641" y="1050"/>
                    <a:pt x="669" y="1040"/>
                  </a:cubicBezTo>
                  <a:cubicBezTo>
                    <a:pt x="712" y="1069"/>
                    <a:pt x="707" y="1081"/>
                    <a:pt x="697" y="1133"/>
                  </a:cubicBezTo>
                  <a:cubicBezTo>
                    <a:pt x="703" y="1142"/>
                    <a:pt x="704" y="1161"/>
                    <a:pt x="715" y="1161"/>
                  </a:cubicBezTo>
                  <a:cubicBezTo>
                    <a:pt x="731" y="1161"/>
                    <a:pt x="741" y="1143"/>
                    <a:pt x="753" y="1133"/>
                  </a:cubicBezTo>
                  <a:cubicBezTo>
                    <a:pt x="806" y="1087"/>
                    <a:pt x="750" y="1119"/>
                    <a:pt x="818" y="1087"/>
                  </a:cubicBezTo>
                  <a:cubicBezTo>
                    <a:pt x="827" y="1078"/>
                    <a:pt x="832" y="1059"/>
                    <a:pt x="845" y="1059"/>
                  </a:cubicBezTo>
                  <a:cubicBezTo>
                    <a:pt x="858" y="1059"/>
                    <a:pt x="869" y="1074"/>
                    <a:pt x="873" y="1087"/>
                  </a:cubicBezTo>
                  <a:cubicBezTo>
                    <a:pt x="883" y="1120"/>
                    <a:pt x="880" y="1155"/>
                    <a:pt x="883" y="1189"/>
                  </a:cubicBezTo>
                  <a:cubicBezTo>
                    <a:pt x="912" y="1159"/>
                    <a:pt x="932" y="1128"/>
                    <a:pt x="966" y="1105"/>
                  </a:cubicBezTo>
                  <a:cubicBezTo>
                    <a:pt x="969" y="1096"/>
                    <a:pt x="969" y="1086"/>
                    <a:pt x="975" y="1078"/>
                  </a:cubicBezTo>
                  <a:cubicBezTo>
                    <a:pt x="1041" y="987"/>
                    <a:pt x="1022" y="1094"/>
                    <a:pt x="1031" y="1143"/>
                  </a:cubicBezTo>
                  <a:cubicBezTo>
                    <a:pt x="1074" y="1128"/>
                    <a:pt x="1107" y="1107"/>
                    <a:pt x="1152" y="1096"/>
                  </a:cubicBezTo>
                  <a:cubicBezTo>
                    <a:pt x="1200" y="1108"/>
                    <a:pt x="1229" y="1097"/>
                    <a:pt x="1282" y="1105"/>
                  </a:cubicBezTo>
                  <a:cubicBezTo>
                    <a:pt x="1270" y="1249"/>
                    <a:pt x="1286" y="1176"/>
                    <a:pt x="1263" y="1245"/>
                  </a:cubicBezTo>
                  <a:cubicBezTo>
                    <a:pt x="1257" y="1264"/>
                    <a:pt x="1245" y="1301"/>
                    <a:pt x="1245" y="1301"/>
                  </a:cubicBezTo>
                  <a:cubicBezTo>
                    <a:pt x="1297" y="1335"/>
                    <a:pt x="1341" y="1310"/>
                    <a:pt x="1394" y="1291"/>
                  </a:cubicBezTo>
                  <a:cubicBezTo>
                    <a:pt x="1425" y="1294"/>
                    <a:pt x="1457" y="1292"/>
                    <a:pt x="1486" y="1301"/>
                  </a:cubicBezTo>
                  <a:cubicBezTo>
                    <a:pt x="1498" y="1305"/>
                    <a:pt x="1503" y="1321"/>
                    <a:pt x="1514" y="1328"/>
                  </a:cubicBezTo>
                  <a:cubicBezTo>
                    <a:pt x="1580" y="1371"/>
                    <a:pt x="1503" y="1299"/>
                    <a:pt x="1570" y="1356"/>
                  </a:cubicBezTo>
                  <a:cubicBezTo>
                    <a:pt x="1583" y="1367"/>
                    <a:pt x="1593" y="1383"/>
                    <a:pt x="1607" y="1393"/>
                  </a:cubicBezTo>
                  <a:cubicBezTo>
                    <a:pt x="1633" y="1412"/>
                    <a:pt x="1678" y="1423"/>
                    <a:pt x="1709" y="1431"/>
                  </a:cubicBezTo>
                  <a:cubicBezTo>
                    <a:pt x="1728" y="1428"/>
                    <a:pt x="1748" y="1429"/>
                    <a:pt x="1765" y="1421"/>
                  </a:cubicBezTo>
                  <a:cubicBezTo>
                    <a:pt x="1777" y="1416"/>
                    <a:pt x="1782" y="1400"/>
                    <a:pt x="1793" y="1393"/>
                  </a:cubicBezTo>
                  <a:cubicBezTo>
                    <a:pt x="1801" y="1388"/>
                    <a:pt x="1812" y="1387"/>
                    <a:pt x="1821" y="1384"/>
                  </a:cubicBezTo>
                  <a:cubicBezTo>
                    <a:pt x="1824" y="1393"/>
                    <a:pt x="1826" y="1403"/>
                    <a:pt x="1830" y="1412"/>
                  </a:cubicBezTo>
                  <a:cubicBezTo>
                    <a:pt x="1835" y="1422"/>
                    <a:pt x="1849" y="1440"/>
                    <a:pt x="1849" y="144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8" name="Text Box 18"/>
            <p:cNvSpPr txBox="1">
              <a:spLocks noChangeArrowheads="1"/>
            </p:cNvSpPr>
            <p:nvPr/>
          </p:nvSpPr>
          <p:spPr bwMode="auto">
            <a:xfrm>
              <a:off x="2108" y="2151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800" b="1"/>
                <a:t>A</a:t>
              </a:r>
            </a:p>
          </p:txBody>
        </p:sp>
        <p:sp>
          <p:nvSpPr>
            <p:cNvPr id="8209" name="Text Box 19"/>
            <p:cNvSpPr txBox="1">
              <a:spLocks noChangeArrowheads="1"/>
            </p:cNvSpPr>
            <p:nvPr/>
          </p:nvSpPr>
          <p:spPr bwMode="auto">
            <a:xfrm>
              <a:off x="1491" y="3499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800" b="1"/>
                <a:t>B</a:t>
              </a:r>
            </a:p>
          </p:txBody>
        </p:sp>
        <p:sp>
          <p:nvSpPr>
            <p:cNvPr id="8210" name="Text Box 20"/>
            <p:cNvSpPr txBox="1">
              <a:spLocks noChangeArrowheads="1"/>
            </p:cNvSpPr>
            <p:nvPr/>
          </p:nvSpPr>
          <p:spPr bwMode="auto">
            <a:xfrm>
              <a:off x="3869" y="3538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800" b="1"/>
                <a:t>C</a:t>
              </a:r>
            </a:p>
          </p:txBody>
        </p:sp>
        <p:sp>
          <p:nvSpPr>
            <p:cNvPr id="8211" name="Line 21"/>
            <p:cNvSpPr>
              <a:spLocks noChangeShapeType="1"/>
            </p:cNvSpPr>
            <p:nvPr/>
          </p:nvSpPr>
          <p:spPr bwMode="auto">
            <a:xfrm>
              <a:off x="2313" y="2279"/>
              <a:ext cx="2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16758" name="Arc 22"/>
          <p:cNvSpPr/>
          <p:nvPr/>
        </p:nvSpPr>
        <p:spPr bwMode="auto">
          <a:xfrm>
            <a:off x="6845300" y="2151063"/>
            <a:ext cx="334963" cy="4445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6759" name="Arc 23"/>
          <p:cNvSpPr/>
          <p:nvPr/>
        </p:nvSpPr>
        <p:spPr bwMode="auto">
          <a:xfrm rot="12324699" flipV="1">
            <a:off x="6864350" y="2284413"/>
            <a:ext cx="708025" cy="430212"/>
          </a:xfrm>
          <a:custGeom>
            <a:avLst/>
            <a:gdLst>
              <a:gd name="T0" fmla="*/ 2147483647 w 21600"/>
              <a:gd name="T1" fmla="*/ 0 h 20983"/>
              <a:gd name="T2" fmla="*/ 2147483647 w 21600"/>
              <a:gd name="T3" fmla="*/ 2147483647 h 20983"/>
              <a:gd name="T4" fmla="*/ 0 w 21600"/>
              <a:gd name="T5" fmla="*/ 2147483647 h 2098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0983" fill="none" extrusionOk="0">
                <a:moveTo>
                  <a:pt x="5126" y="0"/>
                </a:moveTo>
                <a:cubicBezTo>
                  <a:pt x="14796" y="2363"/>
                  <a:pt x="21600" y="11028"/>
                  <a:pt x="21600" y="20983"/>
                </a:cubicBezTo>
              </a:path>
              <a:path w="21600" h="20983" stroke="0" extrusionOk="0">
                <a:moveTo>
                  <a:pt x="5126" y="0"/>
                </a:moveTo>
                <a:cubicBezTo>
                  <a:pt x="14796" y="2363"/>
                  <a:pt x="21600" y="11028"/>
                  <a:pt x="21600" y="20983"/>
                </a:cubicBezTo>
                <a:lnTo>
                  <a:pt x="0" y="20983"/>
                </a:lnTo>
                <a:lnTo>
                  <a:pt x="5126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6760" name="Text Box 24"/>
          <p:cNvSpPr txBox="1">
            <a:spLocks noChangeArrowheads="1"/>
          </p:cNvSpPr>
          <p:nvPr/>
        </p:nvSpPr>
        <p:spPr bwMode="auto">
          <a:xfrm>
            <a:off x="1581150" y="4778375"/>
            <a:ext cx="6254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solidFill>
                  <a:srgbClr val="FF0000"/>
                </a:solidFill>
                <a:latin typeface="方正流行体简体" pitchFamily="65" charset="-122"/>
                <a:ea typeface="方正流行体简体" pitchFamily="65" charset="-122"/>
              </a:rPr>
              <a:t>两组对边分别相等的四边形是平行四边形</a:t>
            </a:r>
          </a:p>
        </p:txBody>
      </p:sp>
      <p:sp>
        <p:nvSpPr>
          <p:cNvPr id="116761" name="AutoShape 25"/>
          <p:cNvSpPr>
            <a:spLocks noChangeArrowheads="1"/>
          </p:cNvSpPr>
          <p:nvPr/>
        </p:nvSpPr>
        <p:spPr bwMode="auto">
          <a:xfrm>
            <a:off x="4057650" y="5726113"/>
            <a:ext cx="1481138" cy="749300"/>
          </a:xfrm>
          <a:prstGeom prst="cloudCallout">
            <a:avLst>
              <a:gd name="adj1" fmla="val -90944"/>
              <a:gd name="adj2" fmla="val -132625"/>
            </a:avLst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CN" altLang="en-US" sz="1600" b="1">
                <a:solidFill>
                  <a:srgbClr val="339933"/>
                </a:solidFill>
              </a:rPr>
              <a:t>猜想，对吗？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67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67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6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67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67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6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6" dur="500"/>
                                        <p:tgtEl>
                                          <p:spTgt spid="116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116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16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16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6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6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animBg="1"/>
      <p:bldP spid="116740" grpId="0" animBg="1"/>
      <p:bldP spid="116741" grpId="0"/>
      <p:bldP spid="116758" grpId="0" animBg="1"/>
      <p:bldP spid="116759" grpId="0" animBg="1"/>
      <p:bldP spid="116760" grpId="0"/>
      <p:bldP spid="11676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503238" y="1633538"/>
            <a:ext cx="82486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dirty="0">
                <a:latin typeface="方正流行体简体" pitchFamily="65" charset="-122"/>
                <a:ea typeface="方正流行体简体" pitchFamily="65" charset="-122"/>
              </a:rPr>
              <a:t>   </a:t>
            </a:r>
            <a:r>
              <a:rPr lang="zh-CN" altLang="en-US" sz="2800" b="1" dirty="0">
                <a:solidFill>
                  <a:srgbClr val="FF0000"/>
                </a:solidFill>
                <a:latin typeface="方正流行体简体" pitchFamily="65" charset="-122"/>
                <a:ea typeface="方正流行体简体" pitchFamily="65" charset="-122"/>
              </a:rPr>
              <a:t>两组对边分别相等的四边形是平行四边形</a:t>
            </a:r>
          </a:p>
        </p:txBody>
      </p:sp>
      <p:sp>
        <p:nvSpPr>
          <p:cNvPr id="9219" name="AutoShape 5"/>
          <p:cNvSpPr>
            <a:spLocks noChangeArrowheads="1"/>
          </p:cNvSpPr>
          <p:nvPr/>
        </p:nvSpPr>
        <p:spPr bwMode="auto">
          <a:xfrm>
            <a:off x="6746875" y="2133600"/>
            <a:ext cx="1884363" cy="1106488"/>
          </a:xfrm>
          <a:prstGeom prst="cloudCallout">
            <a:avLst>
              <a:gd name="adj1" fmla="val -91171"/>
              <a:gd name="adj2" fmla="val -26051"/>
            </a:avLst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CN" altLang="en-US" b="1">
                <a:solidFill>
                  <a:srgbClr val="339933"/>
                </a:solidFill>
              </a:rPr>
              <a:t>这只是一个命题</a:t>
            </a: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654050" y="3240088"/>
            <a:ext cx="7329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 dirty="0"/>
              <a:t>∵</a:t>
            </a:r>
            <a:r>
              <a:rPr lang="en-US" altLang="zh-CN" sz="2400" b="1" dirty="0">
                <a:solidFill>
                  <a:srgbClr val="FF0000"/>
                </a:solidFill>
              </a:rPr>
              <a:t>AB=CD,AD=BC</a:t>
            </a:r>
            <a:r>
              <a:rPr lang="en-US" altLang="zh-CN" sz="2400" b="1" dirty="0"/>
              <a:t>∴</a:t>
            </a:r>
            <a:r>
              <a:rPr lang="zh-CN" altLang="en-US" sz="2400" b="1" dirty="0"/>
              <a:t>四边形</a:t>
            </a:r>
            <a:r>
              <a:rPr lang="en-US" altLang="zh-CN" sz="2400" b="1" dirty="0"/>
              <a:t>ABCD</a:t>
            </a:r>
            <a:r>
              <a:rPr lang="zh-CN" altLang="en-US" sz="2400" b="1" dirty="0"/>
              <a:t>是平行四边形</a:t>
            </a:r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249238" y="4135438"/>
            <a:ext cx="8382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zh-CN" altLang="en-US" b="1" dirty="0">
                <a:latin typeface="方正流行体简体" pitchFamily="65" charset="-122"/>
                <a:ea typeface="方正流行体简体" pitchFamily="65" charset="-122"/>
              </a:rPr>
              <a:t>已知：在四边形</a:t>
            </a:r>
            <a:r>
              <a:rPr kumimoji="1" lang="en-US" altLang="zh-CN" b="1" dirty="0">
                <a:latin typeface="方正流行体简体" pitchFamily="65" charset="-122"/>
                <a:ea typeface="方正流行体简体" pitchFamily="65" charset="-122"/>
              </a:rPr>
              <a:t>ABCD</a:t>
            </a:r>
            <a:r>
              <a:rPr kumimoji="1" lang="zh-CN" altLang="en-US" b="1" dirty="0">
                <a:latin typeface="方正流行体简体" pitchFamily="65" charset="-122"/>
                <a:ea typeface="方正流行体简体" pitchFamily="65" charset="-122"/>
              </a:rPr>
              <a:t>中，</a:t>
            </a:r>
            <a:r>
              <a:rPr kumimoji="1" lang="zh-CN" altLang="en-US" b="1" u="sng" dirty="0">
                <a:latin typeface="方正流行体简体" pitchFamily="65" charset="-122"/>
                <a:ea typeface="方正流行体简体" pitchFamily="65" charset="-122"/>
              </a:rPr>
              <a:t>             </a:t>
            </a:r>
            <a:r>
              <a:rPr kumimoji="1" lang="en-US" altLang="zh-CN" b="1" dirty="0">
                <a:latin typeface="方正流行体简体" pitchFamily="65" charset="-122"/>
                <a:ea typeface="方正流行体简体" pitchFamily="65" charset="-122"/>
              </a:rPr>
              <a:t>, </a:t>
            </a:r>
            <a:r>
              <a:rPr kumimoji="1" lang="en-US" altLang="zh-CN" b="1" u="sng" dirty="0">
                <a:latin typeface="方正流行体简体" pitchFamily="65" charset="-122"/>
                <a:ea typeface="方正流行体简体" pitchFamily="65" charset="-122"/>
              </a:rPr>
              <a:t>  </a:t>
            </a:r>
            <a:r>
              <a:rPr kumimoji="1" lang="en-US" altLang="zh-CN" b="1" dirty="0">
                <a:latin typeface="方正流行体简体" pitchFamily="65" charset="-122"/>
                <a:ea typeface="方正流行体简体" pitchFamily="65" charset="-122"/>
              </a:rPr>
              <a:t>        </a:t>
            </a:r>
            <a:endParaRPr kumimoji="1" lang="en-US" altLang="zh-CN" b="1" u="sng" dirty="0">
              <a:latin typeface="方正流行体简体" pitchFamily="65" charset="-122"/>
              <a:ea typeface="方正流行体简体" pitchFamily="65" charset="-122"/>
            </a:endParaRPr>
          </a:p>
          <a:p>
            <a:r>
              <a:rPr kumimoji="1" lang="zh-CN" altLang="en-US" b="1" dirty="0">
                <a:latin typeface="方正流行体简体" pitchFamily="65" charset="-122"/>
                <a:ea typeface="方正流行体简体" pitchFamily="65" charset="-122"/>
              </a:rPr>
              <a:t>求证：四边形</a:t>
            </a:r>
            <a:r>
              <a:rPr kumimoji="1" lang="en-US" altLang="zh-CN" b="1" dirty="0">
                <a:latin typeface="方正流行体简体" pitchFamily="65" charset="-122"/>
                <a:ea typeface="方正流行体简体" pitchFamily="65" charset="-122"/>
              </a:rPr>
              <a:t>ABCD</a:t>
            </a:r>
            <a:r>
              <a:rPr kumimoji="1" lang="zh-CN" altLang="en-US" b="1" dirty="0">
                <a:latin typeface="方正流行体简体" pitchFamily="65" charset="-122"/>
                <a:ea typeface="方正流行体简体" pitchFamily="65" charset="-122"/>
              </a:rPr>
              <a:t>是平行四边形</a:t>
            </a:r>
          </a:p>
        </p:txBody>
      </p:sp>
      <p:grpSp>
        <p:nvGrpSpPr>
          <p:cNvPr id="9222" name="Group 20"/>
          <p:cNvGrpSpPr/>
          <p:nvPr/>
        </p:nvGrpSpPr>
        <p:grpSpPr bwMode="auto">
          <a:xfrm>
            <a:off x="5154613" y="434975"/>
            <a:ext cx="3106737" cy="1276350"/>
            <a:chOff x="3247" y="274"/>
            <a:chExt cx="1957" cy="804"/>
          </a:xfrm>
        </p:grpSpPr>
        <p:sp>
          <p:nvSpPr>
            <p:cNvPr id="9234" name="AutoShape 15"/>
            <p:cNvSpPr>
              <a:spLocks noChangeArrowheads="1"/>
            </p:cNvSpPr>
            <p:nvPr/>
          </p:nvSpPr>
          <p:spPr bwMode="auto">
            <a:xfrm>
              <a:off x="3533" y="458"/>
              <a:ext cx="1248" cy="500"/>
            </a:xfrm>
            <a:prstGeom prst="parallelogram">
              <a:avLst>
                <a:gd name="adj" fmla="val 62400"/>
              </a:avLst>
            </a:prstGeom>
            <a:noFill/>
            <a:ln w="57150">
              <a:solidFill>
                <a:srgbClr val="0000FF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zh-CN">
                <a:solidFill>
                  <a:srgbClr val="0000FF"/>
                </a:solidFill>
              </a:endParaRPr>
            </a:p>
          </p:txBody>
        </p:sp>
        <p:sp>
          <p:nvSpPr>
            <p:cNvPr id="9235" name="Text Box 16"/>
            <p:cNvSpPr txBox="1">
              <a:spLocks noChangeArrowheads="1"/>
            </p:cNvSpPr>
            <p:nvPr/>
          </p:nvSpPr>
          <p:spPr bwMode="auto">
            <a:xfrm>
              <a:off x="3630" y="274"/>
              <a:ext cx="21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1800" b="1"/>
                <a:t>A</a:t>
              </a:r>
            </a:p>
          </p:txBody>
        </p:sp>
        <p:sp>
          <p:nvSpPr>
            <p:cNvPr id="9236" name="Text Box 17"/>
            <p:cNvSpPr txBox="1">
              <a:spLocks noChangeArrowheads="1"/>
            </p:cNvSpPr>
            <p:nvPr/>
          </p:nvSpPr>
          <p:spPr bwMode="auto">
            <a:xfrm rot="10800000" flipH="1" flipV="1">
              <a:off x="3247" y="784"/>
              <a:ext cx="3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1800" b="1"/>
                <a:t>B</a:t>
              </a:r>
            </a:p>
          </p:txBody>
        </p:sp>
        <p:sp>
          <p:nvSpPr>
            <p:cNvPr id="9237" name="Text Box 18"/>
            <p:cNvSpPr txBox="1">
              <a:spLocks noChangeArrowheads="1"/>
            </p:cNvSpPr>
            <p:nvPr/>
          </p:nvSpPr>
          <p:spPr bwMode="auto">
            <a:xfrm rot="10800000" flipH="1" flipV="1">
              <a:off x="4582" y="847"/>
              <a:ext cx="3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1800" b="1"/>
                <a:t>C</a:t>
              </a:r>
            </a:p>
          </p:txBody>
        </p:sp>
        <p:sp>
          <p:nvSpPr>
            <p:cNvPr id="9238" name="Text Box 19"/>
            <p:cNvSpPr txBox="1">
              <a:spLocks noChangeArrowheads="1"/>
            </p:cNvSpPr>
            <p:nvPr/>
          </p:nvSpPr>
          <p:spPr bwMode="auto">
            <a:xfrm rot="10800000" flipH="1" flipV="1">
              <a:off x="4829" y="344"/>
              <a:ext cx="3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1800" b="1"/>
                <a:t>D</a:t>
              </a:r>
            </a:p>
          </p:txBody>
        </p:sp>
      </p:grpSp>
      <p:sp>
        <p:nvSpPr>
          <p:cNvPr id="59413" name="Text Box 21"/>
          <p:cNvSpPr txBox="1">
            <a:spLocks noChangeArrowheads="1"/>
          </p:cNvSpPr>
          <p:nvPr/>
        </p:nvSpPr>
        <p:spPr bwMode="auto">
          <a:xfrm>
            <a:off x="482600" y="28575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1800" b="1" dirty="0">
                <a:solidFill>
                  <a:srgbClr val="339933"/>
                </a:solidFill>
              </a:rPr>
              <a:t>符号语言：</a:t>
            </a:r>
          </a:p>
        </p:txBody>
      </p:sp>
      <p:sp>
        <p:nvSpPr>
          <p:cNvPr id="59414" name="Text Box 22"/>
          <p:cNvSpPr txBox="1">
            <a:spLocks noChangeArrowheads="1"/>
          </p:cNvSpPr>
          <p:nvPr/>
        </p:nvSpPr>
        <p:spPr bwMode="auto">
          <a:xfrm>
            <a:off x="4776788" y="4211638"/>
            <a:ext cx="2698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2400" b="1" dirty="0">
                <a:solidFill>
                  <a:srgbClr val="FF0000"/>
                </a:solidFill>
              </a:rPr>
              <a:t>AB=CD</a:t>
            </a:r>
            <a:r>
              <a:rPr kumimoji="1" lang="zh-CN" altLang="en-US" sz="2400" b="1" dirty="0">
                <a:solidFill>
                  <a:srgbClr val="FF0000"/>
                </a:solidFill>
              </a:rPr>
              <a:t>，</a:t>
            </a:r>
            <a:r>
              <a:rPr kumimoji="1" lang="en-US" altLang="zh-CN" sz="2400" b="1" dirty="0">
                <a:solidFill>
                  <a:srgbClr val="FF0000"/>
                </a:solidFill>
              </a:rPr>
              <a:t>AD=BC</a:t>
            </a:r>
          </a:p>
        </p:txBody>
      </p:sp>
      <p:grpSp>
        <p:nvGrpSpPr>
          <p:cNvPr id="59417" name="Group 25"/>
          <p:cNvGrpSpPr/>
          <p:nvPr/>
        </p:nvGrpSpPr>
        <p:grpSpPr bwMode="auto">
          <a:xfrm>
            <a:off x="5849938" y="1001713"/>
            <a:ext cx="1595437" cy="101600"/>
            <a:chOff x="3685" y="631"/>
            <a:chExt cx="1005" cy="64"/>
          </a:xfrm>
        </p:grpSpPr>
        <p:sp>
          <p:nvSpPr>
            <p:cNvPr id="9232" name="Line 23"/>
            <p:cNvSpPr>
              <a:spLocks noChangeShapeType="1"/>
            </p:cNvSpPr>
            <p:nvPr/>
          </p:nvSpPr>
          <p:spPr bwMode="auto">
            <a:xfrm>
              <a:off x="3685" y="631"/>
              <a:ext cx="100" cy="4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3" name="Line 24"/>
            <p:cNvSpPr>
              <a:spLocks noChangeShapeType="1"/>
            </p:cNvSpPr>
            <p:nvPr/>
          </p:nvSpPr>
          <p:spPr bwMode="auto">
            <a:xfrm>
              <a:off x="4590" y="640"/>
              <a:ext cx="100" cy="5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9423" name="Group 31"/>
          <p:cNvGrpSpPr/>
          <p:nvPr/>
        </p:nvGrpSpPr>
        <p:grpSpPr bwMode="auto">
          <a:xfrm>
            <a:off x="6210300" y="581025"/>
            <a:ext cx="609600" cy="1089025"/>
            <a:chOff x="3940" y="375"/>
            <a:chExt cx="238" cy="659"/>
          </a:xfrm>
        </p:grpSpPr>
        <p:sp>
          <p:nvSpPr>
            <p:cNvPr id="9228" name="Line 27"/>
            <p:cNvSpPr>
              <a:spLocks noChangeShapeType="1"/>
            </p:cNvSpPr>
            <p:nvPr/>
          </p:nvSpPr>
          <p:spPr bwMode="auto">
            <a:xfrm>
              <a:off x="4096" y="375"/>
              <a:ext cx="0" cy="13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9" name="Line 28"/>
            <p:cNvSpPr>
              <a:spLocks noChangeShapeType="1"/>
            </p:cNvSpPr>
            <p:nvPr/>
          </p:nvSpPr>
          <p:spPr bwMode="auto">
            <a:xfrm>
              <a:off x="4178" y="385"/>
              <a:ext cx="0" cy="13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0" name="Line 29"/>
            <p:cNvSpPr>
              <a:spLocks noChangeShapeType="1"/>
            </p:cNvSpPr>
            <p:nvPr/>
          </p:nvSpPr>
          <p:spPr bwMode="auto">
            <a:xfrm>
              <a:off x="3940" y="888"/>
              <a:ext cx="0" cy="13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1" name="Line 30"/>
            <p:cNvSpPr>
              <a:spLocks noChangeShapeType="1"/>
            </p:cNvSpPr>
            <p:nvPr/>
          </p:nvSpPr>
          <p:spPr bwMode="auto">
            <a:xfrm>
              <a:off x="4031" y="897"/>
              <a:ext cx="0" cy="13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9227" name="Text Box 32"/>
          <p:cNvSpPr txBox="1">
            <a:spLocks noChangeArrowheads="1"/>
          </p:cNvSpPr>
          <p:nvPr/>
        </p:nvSpPr>
        <p:spPr bwMode="auto">
          <a:xfrm>
            <a:off x="339725" y="500063"/>
            <a:ext cx="27590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FF0000"/>
                </a:solidFill>
              </a:rPr>
              <a:t>二、证一证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9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9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9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59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9" grpId="0"/>
      <p:bldP spid="59400" grpId="0"/>
      <p:bldP spid="59413" grpId="0"/>
      <p:bldP spid="594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381000" y="609600"/>
            <a:ext cx="8382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zh-CN" altLang="en-US" b="1" dirty="0">
                <a:latin typeface="方正流行体简体" pitchFamily="65" charset="-122"/>
                <a:ea typeface="方正流行体简体" pitchFamily="65" charset="-122"/>
              </a:rPr>
              <a:t>已知：四边形</a:t>
            </a:r>
            <a:r>
              <a:rPr kumimoji="1" lang="en-US" altLang="zh-CN" b="1" dirty="0">
                <a:latin typeface="方正流行体简体" pitchFamily="65" charset="-122"/>
                <a:ea typeface="方正流行体简体" pitchFamily="65" charset="-122"/>
              </a:rPr>
              <a:t>ABCD,  </a:t>
            </a:r>
            <a:r>
              <a:rPr kumimoji="1" lang="en-US" altLang="zh-CN" b="1" u="sng" dirty="0">
                <a:solidFill>
                  <a:srgbClr val="FF0000"/>
                </a:solidFill>
                <a:latin typeface="方正流行体简体" pitchFamily="65" charset="-122"/>
                <a:ea typeface="方正流行体简体" pitchFamily="65" charset="-122"/>
              </a:rPr>
              <a:t>AB=CD</a:t>
            </a:r>
            <a:r>
              <a:rPr kumimoji="1" lang="zh-CN" altLang="en-US" b="1" u="sng" dirty="0">
                <a:solidFill>
                  <a:srgbClr val="FF0000"/>
                </a:solidFill>
                <a:latin typeface="方正流行体简体" pitchFamily="65" charset="-122"/>
                <a:ea typeface="方正流行体简体" pitchFamily="65" charset="-122"/>
              </a:rPr>
              <a:t>，</a:t>
            </a:r>
            <a:r>
              <a:rPr kumimoji="1" lang="en-US" altLang="zh-CN" b="1" u="sng" dirty="0">
                <a:solidFill>
                  <a:srgbClr val="FF0000"/>
                </a:solidFill>
                <a:latin typeface="方正流行体简体" pitchFamily="65" charset="-122"/>
                <a:ea typeface="方正流行体简体" pitchFamily="65" charset="-122"/>
              </a:rPr>
              <a:t>AD=BC</a:t>
            </a:r>
          </a:p>
          <a:p>
            <a:r>
              <a:rPr kumimoji="1" lang="zh-CN" altLang="en-US" b="1" dirty="0">
                <a:latin typeface="方正流行体简体" pitchFamily="65" charset="-122"/>
                <a:ea typeface="方正流行体简体" pitchFamily="65" charset="-122"/>
              </a:rPr>
              <a:t>求证：四边形</a:t>
            </a:r>
            <a:r>
              <a:rPr kumimoji="1" lang="en-US" altLang="zh-CN" b="1" dirty="0">
                <a:latin typeface="方正流行体简体" pitchFamily="65" charset="-122"/>
                <a:ea typeface="方正流行体简体" pitchFamily="65" charset="-122"/>
              </a:rPr>
              <a:t>ABCD</a:t>
            </a:r>
            <a:r>
              <a:rPr kumimoji="1" lang="zh-CN" altLang="en-US" b="1" dirty="0">
                <a:latin typeface="方正流行体简体" pitchFamily="65" charset="-122"/>
                <a:ea typeface="方正流行体简体" pitchFamily="65" charset="-122"/>
              </a:rPr>
              <a:t>是平行四边形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0" y="1757363"/>
            <a:ext cx="15430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证明：</a:t>
            </a: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1141413" y="1755775"/>
            <a:ext cx="20986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zh-CN" altLang="en-US" sz="2800" b="1" dirty="0">
                <a:solidFill>
                  <a:srgbClr val="0000CC"/>
                </a:solidFill>
              </a:rPr>
              <a:t>连结</a:t>
            </a:r>
            <a:r>
              <a:rPr kumimoji="1" lang="en-US" altLang="zh-CN" sz="2800" b="1" dirty="0">
                <a:solidFill>
                  <a:srgbClr val="0000CC"/>
                </a:solidFill>
              </a:rPr>
              <a:t>AC</a:t>
            </a: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722313" y="2284413"/>
            <a:ext cx="35131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zh-CN" altLang="en-US" sz="2800" b="1" dirty="0">
                <a:solidFill>
                  <a:srgbClr val="0000CC"/>
                </a:solidFill>
              </a:rPr>
              <a:t>在△</a:t>
            </a:r>
            <a:r>
              <a:rPr kumimoji="1" lang="en-US" altLang="zh-CN" sz="2800" b="1" dirty="0">
                <a:solidFill>
                  <a:srgbClr val="0000CC"/>
                </a:solidFill>
              </a:rPr>
              <a:t>ABC</a:t>
            </a:r>
            <a:r>
              <a:rPr kumimoji="1" lang="zh-CN" altLang="en-US" sz="2800" b="1" dirty="0">
                <a:solidFill>
                  <a:srgbClr val="0000CC"/>
                </a:solidFill>
              </a:rPr>
              <a:t>和△</a:t>
            </a:r>
            <a:r>
              <a:rPr kumimoji="1" lang="en-US" altLang="zh-CN" sz="2800" b="1" dirty="0">
                <a:solidFill>
                  <a:srgbClr val="0000CC"/>
                </a:solidFill>
              </a:rPr>
              <a:t>CDA</a:t>
            </a:r>
            <a:r>
              <a:rPr kumimoji="1" lang="zh-CN" altLang="en-US" sz="2800" b="1" dirty="0">
                <a:solidFill>
                  <a:srgbClr val="0000CC"/>
                </a:solidFill>
              </a:rPr>
              <a:t>中</a:t>
            </a:r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576263" y="4079875"/>
            <a:ext cx="5480050" cy="105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5000"/>
              </a:lnSpc>
            </a:pPr>
            <a:r>
              <a:rPr kumimoji="1" lang="en-US" altLang="zh-CN" sz="2800" b="1" dirty="0">
                <a:solidFill>
                  <a:srgbClr val="0000CC"/>
                </a:solidFill>
              </a:rPr>
              <a:t>∴△ABC≌△CDA</a:t>
            </a:r>
            <a:r>
              <a:rPr kumimoji="1" lang="zh-CN" altLang="en-US" sz="2800" b="1" dirty="0">
                <a:solidFill>
                  <a:srgbClr val="0000CC"/>
                </a:solidFill>
              </a:rPr>
              <a:t>（</a:t>
            </a:r>
            <a:r>
              <a:rPr kumimoji="1" lang="en-US" altLang="zh-CN" sz="2800" b="1" dirty="0">
                <a:solidFill>
                  <a:srgbClr val="0000CC"/>
                </a:solidFill>
              </a:rPr>
              <a:t>SSS</a:t>
            </a:r>
            <a:r>
              <a:rPr kumimoji="1" lang="zh-CN" altLang="en-US" sz="2800" b="1" dirty="0">
                <a:solidFill>
                  <a:srgbClr val="0000CC"/>
                </a:solidFill>
              </a:rPr>
              <a:t>）</a:t>
            </a:r>
          </a:p>
          <a:p>
            <a:endParaRPr lang="en-US" altLang="zh-CN" sz="2800" dirty="0"/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428625" y="4732338"/>
            <a:ext cx="8180388" cy="1052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5000"/>
              </a:lnSpc>
            </a:pPr>
            <a:r>
              <a:rPr kumimoji="1" lang="en-US" altLang="zh-CN" sz="2800" b="1" dirty="0">
                <a:solidFill>
                  <a:srgbClr val="0000CC"/>
                </a:solidFill>
              </a:rPr>
              <a:t>∴∠1=∠2</a:t>
            </a:r>
            <a:r>
              <a:rPr kumimoji="1" lang="zh-CN" altLang="en-US" sz="2800" b="1" dirty="0">
                <a:solidFill>
                  <a:srgbClr val="0000CC"/>
                </a:solidFill>
              </a:rPr>
              <a:t>，∠</a:t>
            </a:r>
            <a:r>
              <a:rPr kumimoji="1" lang="en-US" altLang="zh-CN" sz="2800" b="1" dirty="0">
                <a:solidFill>
                  <a:srgbClr val="0000CC"/>
                </a:solidFill>
              </a:rPr>
              <a:t>3=∠4</a:t>
            </a:r>
            <a:r>
              <a:rPr kumimoji="1" lang="zh-CN" altLang="en-US" sz="2800" b="1" dirty="0">
                <a:solidFill>
                  <a:srgbClr val="0000CC"/>
                </a:solidFill>
              </a:rPr>
              <a:t>（全等三角形的对应角相等）</a:t>
            </a:r>
          </a:p>
          <a:p>
            <a:endParaRPr lang="en-US" altLang="zh-CN" sz="2800" dirty="0"/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239713" y="5399088"/>
            <a:ext cx="9755187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2800" b="1" dirty="0">
                <a:solidFill>
                  <a:srgbClr val="0000CC"/>
                </a:solidFill>
              </a:rPr>
              <a:t>∴ AB∥CD</a:t>
            </a:r>
            <a:r>
              <a:rPr kumimoji="1" lang="zh-CN" altLang="en-US" sz="2800" b="1" dirty="0">
                <a:solidFill>
                  <a:srgbClr val="0000CC"/>
                </a:solidFill>
              </a:rPr>
              <a:t>，</a:t>
            </a:r>
            <a:r>
              <a:rPr kumimoji="1" lang="en-US" altLang="zh-CN" sz="2800" b="1" dirty="0">
                <a:solidFill>
                  <a:srgbClr val="0000CC"/>
                </a:solidFill>
              </a:rPr>
              <a:t>AD∥BC </a:t>
            </a:r>
            <a:r>
              <a:rPr kumimoji="1" lang="zh-CN" altLang="en-US" sz="2800" b="1" dirty="0">
                <a:solidFill>
                  <a:srgbClr val="0000CC"/>
                </a:solidFill>
              </a:rPr>
              <a:t>（内错角相等，两直线平行）</a:t>
            </a:r>
          </a:p>
          <a:p>
            <a:endParaRPr lang="en-US" altLang="zh-CN" sz="2800" dirty="0"/>
          </a:p>
        </p:txBody>
      </p:sp>
      <p:sp>
        <p:nvSpPr>
          <p:cNvPr id="10249" name="Text Box 22"/>
          <p:cNvSpPr txBox="1">
            <a:spLocks noChangeArrowheads="1"/>
          </p:cNvSpPr>
          <p:nvPr/>
        </p:nvSpPr>
        <p:spPr bwMode="auto">
          <a:xfrm>
            <a:off x="8439150" y="2138363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1800" b="1">
                <a:solidFill>
                  <a:schemeClr val="accent2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0250" name="Text Box 21"/>
          <p:cNvSpPr txBox="1">
            <a:spLocks noChangeArrowheads="1"/>
          </p:cNvSpPr>
          <p:nvPr/>
        </p:nvSpPr>
        <p:spPr bwMode="auto">
          <a:xfrm>
            <a:off x="5305425" y="3865563"/>
            <a:ext cx="4937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1800" b="1">
                <a:solidFill>
                  <a:schemeClr val="accent2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0251" name="Text Box 23"/>
          <p:cNvSpPr txBox="1">
            <a:spLocks noChangeArrowheads="1"/>
          </p:cNvSpPr>
          <p:nvPr/>
        </p:nvSpPr>
        <p:spPr bwMode="auto">
          <a:xfrm>
            <a:off x="5991225" y="2189163"/>
            <a:ext cx="4937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1800" b="1">
                <a:solidFill>
                  <a:schemeClr val="accent2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0252" name="Text Box 24"/>
          <p:cNvSpPr txBox="1">
            <a:spLocks noChangeArrowheads="1"/>
          </p:cNvSpPr>
          <p:nvPr/>
        </p:nvSpPr>
        <p:spPr bwMode="auto">
          <a:xfrm>
            <a:off x="7585075" y="4013200"/>
            <a:ext cx="4937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1800" b="1">
                <a:solidFill>
                  <a:schemeClr val="accent2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0253" name="AutoShape 25"/>
          <p:cNvSpPr>
            <a:spLocks noChangeArrowheads="1"/>
          </p:cNvSpPr>
          <p:nvPr/>
        </p:nvSpPr>
        <p:spPr bwMode="auto">
          <a:xfrm>
            <a:off x="5534025" y="2570163"/>
            <a:ext cx="2895600" cy="1295400"/>
          </a:xfrm>
          <a:prstGeom prst="parallelogram">
            <a:avLst>
              <a:gd name="adj" fmla="val 55882"/>
            </a:avLst>
          </a:prstGeom>
          <a:noFill/>
          <a:ln w="57150">
            <a:solidFill>
              <a:srgbClr val="9966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7914" name="Line 26"/>
          <p:cNvSpPr>
            <a:spLocks noChangeShapeType="1"/>
          </p:cNvSpPr>
          <p:nvPr/>
        </p:nvSpPr>
        <p:spPr bwMode="auto">
          <a:xfrm>
            <a:off x="6219825" y="2570163"/>
            <a:ext cx="1524000" cy="1295400"/>
          </a:xfrm>
          <a:prstGeom prst="line">
            <a:avLst/>
          </a:prstGeom>
          <a:noFill/>
          <a:ln w="38100">
            <a:solidFill>
              <a:srgbClr val="9966FF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915" name="Text Box 27"/>
          <p:cNvSpPr txBox="1">
            <a:spLocks noChangeArrowheads="1"/>
          </p:cNvSpPr>
          <p:nvPr/>
        </p:nvSpPr>
        <p:spPr bwMode="auto">
          <a:xfrm>
            <a:off x="7515225" y="3332163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2400" b="1">
                <a:solidFill>
                  <a:schemeClr val="accent1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37916" name="Text Box 28"/>
          <p:cNvSpPr txBox="1">
            <a:spLocks noChangeArrowheads="1"/>
          </p:cNvSpPr>
          <p:nvPr/>
        </p:nvSpPr>
        <p:spPr bwMode="auto">
          <a:xfrm>
            <a:off x="6143625" y="2646363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2400" b="1">
                <a:solidFill>
                  <a:schemeClr val="accent1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37917" name="Text Box 29"/>
          <p:cNvSpPr txBox="1">
            <a:spLocks noChangeArrowheads="1"/>
          </p:cNvSpPr>
          <p:nvPr/>
        </p:nvSpPr>
        <p:spPr bwMode="auto">
          <a:xfrm>
            <a:off x="7210425" y="3484563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2400" b="1">
                <a:solidFill>
                  <a:srgbClr val="CC00CC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37918" name="Text Box 30"/>
          <p:cNvSpPr txBox="1">
            <a:spLocks noChangeArrowheads="1"/>
          </p:cNvSpPr>
          <p:nvPr/>
        </p:nvSpPr>
        <p:spPr bwMode="auto">
          <a:xfrm>
            <a:off x="6448425" y="2493963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2400" b="1">
                <a:solidFill>
                  <a:srgbClr val="CC00CC"/>
                </a:solidFill>
                <a:latin typeface="Times New Roman" panose="02020603050405020304" pitchFamily="18" charset="0"/>
              </a:rPr>
              <a:t>4</a:t>
            </a:r>
          </a:p>
        </p:txBody>
      </p:sp>
      <p:grpSp>
        <p:nvGrpSpPr>
          <p:cNvPr id="37920" name="Group 32"/>
          <p:cNvGrpSpPr/>
          <p:nvPr/>
        </p:nvGrpSpPr>
        <p:grpSpPr bwMode="auto">
          <a:xfrm>
            <a:off x="1120775" y="2795588"/>
            <a:ext cx="3570288" cy="1373187"/>
            <a:chOff x="868" y="1545"/>
            <a:chExt cx="2148" cy="865"/>
          </a:xfrm>
        </p:grpSpPr>
        <p:sp>
          <p:nvSpPr>
            <p:cNvPr id="10261" name="Text Box 8"/>
            <p:cNvSpPr txBox="1">
              <a:spLocks noChangeArrowheads="1"/>
            </p:cNvSpPr>
            <p:nvPr/>
          </p:nvSpPr>
          <p:spPr bwMode="auto">
            <a:xfrm>
              <a:off x="939" y="1545"/>
              <a:ext cx="2077" cy="8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kumimoji="1" lang="en-US" altLang="zh-CN" sz="2800" b="1" dirty="0">
                  <a:solidFill>
                    <a:srgbClr val="0000CC"/>
                  </a:solidFill>
                </a:rPr>
                <a:t>AB=CD</a:t>
              </a:r>
              <a:r>
                <a:rPr kumimoji="1" lang="zh-CN" altLang="en-US" sz="2800" b="1" dirty="0">
                  <a:solidFill>
                    <a:srgbClr val="0000CC"/>
                  </a:solidFill>
                </a:rPr>
                <a:t>（已知）</a:t>
              </a:r>
            </a:p>
            <a:p>
              <a:r>
                <a:rPr kumimoji="1" lang="en-US" altLang="zh-CN" sz="2800" b="1" dirty="0">
                  <a:solidFill>
                    <a:srgbClr val="0000CC"/>
                  </a:solidFill>
                </a:rPr>
                <a:t>AD=CB </a:t>
              </a:r>
              <a:r>
                <a:rPr kumimoji="1" lang="zh-CN" altLang="en-US" sz="2800" b="1" dirty="0">
                  <a:solidFill>
                    <a:srgbClr val="0000CC"/>
                  </a:solidFill>
                </a:rPr>
                <a:t>（已知）</a:t>
              </a:r>
            </a:p>
            <a:p>
              <a:r>
                <a:rPr kumimoji="1" lang="en-US" altLang="zh-CN" sz="2800" b="1" dirty="0">
                  <a:solidFill>
                    <a:srgbClr val="0000CC"/>
                  </a:solidFill>
                </a:rPr>
                <a:t>AC=CA </a:t>
              </a:r>
              <a:r>
                <a:rPr kumimoji="1" lang="zh-CN" altLang="en-US" sz="2800" b="1" dirty="0">
                  <a:solidFill>
                    <a:srgbClr val="0000CC"/>
                  </a:solidFill>
                </a:rPr>
                <a:t>（公共边）</a:t>
              </a:r>
            </a:p>
          </p:txBody>
        </p:sp>
        <p:sp>
          <p:nvSpPr>
            <p:cNvPr id="10262" name="AutoShape 31"/>
            <p:cNvSpPr/>
            <p:nvPr/>
          </p:nvSpPr>
          <p:spPr bwMode="auto">
            <a:xfrm>
              <a:off x="868" y="1700"/>
              <a:ext cx="96" cy="576"/>
            </a:xfrm>
            <a:prstGeom prst="leftBrace">
              <a:avLst>
                <a:gd name="adj1" fmla="val 50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37922" name="Text Box 34"/>
          <p:cNvSpPr txBox="1">
            <a:spLocks noChangeArrowheads="1"/>
          </p:cNvSpPr>
          <p:nvPr/>
        </p:nvSpPr>
        <p:spPr bwMode="auto">
          <a:xfrm>
            <a:off x="227013" y="5911850"/>
            <a:ext cx="85344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2800" b="1" dirty="0">
                <a:solidFill>
                  <a:srgbClr val="0000CC"/>
                </a:solidFill>
              </a:rPr>
              <a:t>∴</a:t>
            </a:r>
            <a:r>
              <a:rPr kumimoji="1" lang="zh-CN" altLang="en-US" sz="2800" b="1" dirty="0">
                <a:solidFill>
                  <a:srgbClr val="0000CC"/>
                </a:solidFill>
              </a:rPr>
              <a:t>四边形</a:t>
            </a:r>
            <a:r>
              <a:rPr kumimoji="1" lang="en-US" altLang="zh-CN" sz="2800" b="1" dirty="0">
                <a:solidFill>
                  <a:srgbClr val="0000CC"/>
                </a:solidFill>
              </a:rPr>
              <a:t>ABCD</a:t>
            </a:r>
            <a:r>
              <a:rPr kumimoji="1" lang="zh-CN" altLang="en-US" sz="2800" b="1" dirty="0">
                <a:solidFill>
                  <a:srgbClr val="0000CC"/>
                </a:solidFill>
              </a:rPr>
              <a:t>是平行四边形</a:t>
            </a:r>
            <a:r>
              <a:rPr kumimoji="1" lang="en-US" altLang="zh-CN" sz="2400" b="1" dirty="0">
                <a:solidFill>
                  <a:srgbClr val="FF0000"/>
                </a:solidFill>
              </a:rPr>
              <a:t>(</a:t>
            </a:r>
            <a:r>
              <a:rPr kumimoji="1" lang="zh-CN" altLang="en-US" sz="2400" b="1" dirty="0">
                <a:solidFill>
                  <a:srgbClr val="FF0000"/>
                </a:solidFill>
              </a:rPr>
              <a:t>两组对边分别平行的四边形是平行四边形</a:t>
            </a:r>
            <a:r>
              <a:rPr kumimoji="1" lang="en-US" altLang="zh-CN" sz="2400" b="1" dirty="0" smtClean="0">
                <a:solidFill>
                  <a:srgbClr val="FF0000"/>
                </a:solidFill>
              </a:rPr>
              <a:t>)</a:t>
            </a:r>
            <a:endParaRPr kumimoji="1" lang="en-US" altLang="zh-CN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37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2000"/>
                                        <p:tgtEl>
                                          <p:spTgt spid="37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2000"/>
                                        <p:tgtEl>
                                          <p:spTgt spid="37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2000"/>
                                        <p:tgtEl>
                                          <p:spTgt spid="37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37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20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2000"/>
                                        <p:tgtEl>
                                          <p:spTgt spid="37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20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20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20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2000"/>
                                        <p:tgtEl>
                                          <p:spTgt spid="37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3" grpId="0"/>
      <p:bldP spid="37894" grpId="0"/>
      <p:bldP spid="37895" grpId="0"/>
      <p:bldP spid="37897" grpId="0"/>
      <p:bldP spid="37898" grpId="0"/>
      <p:bldP spid="37899" grpId="0"/>
      <p:bldP spid="37914" grpId="0" animBg="1"/>
      <p:bldP spid="37915" grpId="0"/>
      <p:bldP spid="37916" grpId="0"/>
      <p:bldP spid="37917" grpId="0"/>
      <p:bldP spid="37918" grpId="0"/>
      <p:bldP spid="379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496888" y="1919966"/>
            <a:ext cx="82486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b="1" dirty="0" smtClean="0">
                <a:solidFill>
                  <a:srgbClr val="FF0000"/>
                </a:solidFill>
                <a:latin typeface="方正流行体简体" pitchFamily="65" charset="-122"/>
                <a:ea typeface="方正流行体简体" pitchFamily="65" charset="-122"/>
              </a:rPr>
              <a:t>两</a:t>
            </a:r>
            <a:r>
              <a:rPr lang="zh-CN" altLang="en-US" b="1" dirty="0">
                <a:solidFill>
                  <a:srgbClr val="FF0000"/>
                </a:solidFill>
                <a:latin typeface="方正流行体简体" pitchFamily="65" charset="-122"/>
                <a:ea typeface="方正流行体简体" pitchFamily="65" charset="-122"/>
              </a:rPr>
              <a:t>组对边分别相等的四边形是平行四边形</a:t>
            </a:r>
          </a:p>
        </p:txBody>
      </p:sp>
      <p:sp>
        <p:nvSpPr>
          <p:cNvPr id="103429" name="Text Box 5"/>
          <p:cNvSpPr txBox="1">
            <a:spLocks noChangeArrowheads="1"/>
          </p:cNvSpPr>
          <p:nvPr/>
        </p:nvSpPr>
        <p:spPr bwMode="auto">
          <a:xfrm>
            <a:off x="1147763" y="3311525"/>
            <a:ext cx="7329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 dirty="0"/>
              <a:t>∵</a:t>
            </a:r>
            <a:r>
              <a:rPr lang="en-US" altLang="zh-CN" sz="2400" b="1" dirty="0">
                <a:solidFill>
                  <a:srgbClr val="FF0000"/>
                </a:solidFill>
              </a:rPr>
              <a:t>AB=CD,AD=BC</a:t>
            </a:r>
            <a:r>
              <a:rPr lang="en-US" altLang="zh-CN" sz="2400" b="1" dirty="0"/>
              <a:t>∴</a:t>
            </a:r>
            <a:r>
              <a:rPr lang="zh-CN" altLang="en-US" sz="2400" b="1" dirty="0"/>
              <a:t>四边形</a:t>
            </a:r>
            <a:r>
              <a:rPr lang="en-US" altLang="zh-CN" sz="2400" b="1" dirty="0"/>
              <a:t>ABCD</a:t>
            </a:r>
            <a:r>
              <a:rPr lang="zh-CN" altLang="en-US" sz="2400" b="1" dirty="0"/>
              <a:t>是平行四边形</a:t>
            </a:r>
          </a:p>
        </p:txBody>
      </p:sp>
      <p:sp>
        <p:nvSpPr>
          <p:cNvPr id="103432" name="Text Box 8"/>
          <p:cNvSpPr txBox="1">
            <a:spLocks noChangeArrowheads="1"/>
          </p:cNvSpPr>
          <p:nvPr/>
        </p:nvSpPr>
        <p:spPr bwMode="auto">
          <a:xfrm>
            <a:off x="350838" y="4208463"/>
            <a:ext cx="22336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</a:rPr>
              <a:t>性质定理</a:t>
            </a:r>
            <a:r>
              <a:rPr lang="en-US" altLang="zh-CN" sz="2800" b="1">
                <a:solidFill>
                  <a:srgbClr val="FF0000"/>
                </a:solidFill>
              </a:rPr>
              <a:t>:</a:t>
            </a:r>
          </a:p>
        </p:txBody>
      </p:sp>
      <p:grpSp>
        <p:nvGrpSpPr>
          <p:cNvPr id="11269" name="Group 10"/>
          <p:cNvGrpSpPr/>
          <p:nvPr/>
        </p:nvGrpSpPr>
        <p:grpSpPr bwMode="auto">
          <a:xfrm>
            <a:off x="5154613" y="434975"/>
            <a:ext cx="3106737" cy="1276350"/>
            <a:chOff x="3247" y="274"/>
            <a:chExt cx="1957" cy="804"/>
          </a:xfrm>
        </p:grpSpPr>
        <p:sp>
          <p:nvSpPr>
            <p:cNvPr id="11273" name="AutoShape 11"/>
            <p:cNvSpPr>
              <a:spLocks noChangeArrowheads="1"/>
            </p:cNvSpPr>
            <p:nvPr/>
          </p:nvSpPr>
          <p:spPr bwMode="auto">
            <a:xfrm>
              <a:off x="3533" y="458"/>
              <a:ext cx="1248" cy="500"/>
            </a:xfrm>
            <a:prstGeom prst="parallelogram">
              <a:avLst>
                <a:gd name="adj" fmla="val 62400"/>
              </a:avLst>
            </a:prstGeom>
            <a:noFill/>
            <a:ln w="57150">
              <a:solidFill>
                <a:srgbClr val="0000FF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zh-CN">
                <a:solidFill>
                  <a:srgbClr val="0000FF"/>
                </a:solidFill>
              </a:endParaRPr>
            </a:p>
          </p:txBody>
        </p:sp>
        <p:sp>
          <p:nvSpPr>
            <p:cNvPr id="11274" name="Text Box 12"/>
            <p:cNvSpPr txBox="1">
              <a:spLocks noChangeArrowheads="1"/>
            </p:cNvSpPr>
            <p:nvPr/>
          </p:nvSpPr>
          <p:spPr bwMode="auto">
            <a:xfrm>
              <a:off x="3630" y="274"/>
              <a:ext cx="21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1800" b="1"/>
                <a:t>A</a:t>
              </a:r>
            </a:p>
          </p:txBody>
        </p:sp>
        <p:sp>
          <p:nvSpPr>
            <p:cNvPr id="11275" name="Text Box 13"/>
            <p:cNvSpPr txBox="1">
              <a:spLocks noChangeArrowheads="1"/>
            </p:cNvSpPr>
            <p:nvPr/>
          </p:nvSpPr>
          <p:spPr bwMode="auto">
            <a:xfrm rot="10800000" flipH="1" flipV="1">
              <a:off x="3247" y="784"/>
              <a:ext cx="3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1800" b="1"/>
                <a:t>B</a:t>
              </a:r>
            </a:p>
          </p:txBody>
        </p:sp>
        <p:sp>
          <p:nvSpPr>
            <p:cNvPr id="11276" name="Text Box 14"/>
            <p:cNvSpPr txBox="1">
              <a:spLocks noChangeArrowheads="1"/>
            </p:cNvSpPr>
            <p:nvPr/>
          </p:nvSpPr>
          <p:spPr bwMode="auto">
            <a:xfrm rot="10800000" flipH="1" flipV="1">
              <a:off x="4582" y="847"/>
              <a:ext cx="3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1800" b="1"/>
                <a:t>C</a:t>
              </a:r>
            </a:p>
          </p:txBody>
        </p:sp>
        <p:sp>
          <p:nvSpPr>
            <p:cNvPr id="11277" name="Text Box 15"/>
            <p:cNvSpPr txBox="1">
              <a:spLocks noChangeArrowheads="1"/>
            </p:cNvSpPr>
            <p:nvPr/>
          </p:nvSpPr>
          <p:spPr bwMode="auto">
            <a:xfrm rot="10800000" flipH="1" flipV="1">
              <a:off x="4829" y="344"/>
              <a:ext cx="3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1800" b="1"/>
                <a:t>D</a:t>
              </a:r>
            </a:p>
          </p:txBody>
        </p:sp>
      </p:grpSp>
      <p:sp>
        <p:nvSpPr>
          <p:cNvPr id="11270" name="Text Box 16"/>
          <p:cNvSpPr txBox="1">
            <a:spLocks noChangeArrowheads="1"/>
          </p:cNvSpPr>
          <p:nvPr/>
        </p:nvSpPr>
        <p:spPr bwMode="auto">
          <a:xfrm>
            <a:off x="496888" y="2727325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1800" b="1" dirty="0">
                <a:solidFill>
                  <a:srgbClr val="339933"/>
                </a:solidFill>
              </a:rPr>
              <a:t>符号语言：</a:t>
            </a:r>
          </a:p>
        </p:txBody>
      </p:sp>
      <p:sp>
        <p:nvSpPr>
          <p:cNvPr id="103441" name="Text Box 17"/>
          <p:cNvSpPr txBox="1">
            <a:spLocks noChangeArrowheads="1"/>
          </p:cNvSpPr>
          <p:nvPr/>
        </p:nvSpPr>
        <p:spPr bwMode="auto">
          <a:xfrm>
            <a:off x="1804987" y="4232633"/>
            <a:ext cx="563350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dirty="0">
                <a:latin typeface="方正流行体简体" pitchFamily="65" charset="-122"/>
                <a:ea typeface="方正流行体简体" pitchFamily="65" charset="-122"/>
              </a:rPr>
              <a:t>   </a:t>
            </a:r>
            <a:r>
              <a:rPr lang="zh-CN" altLang="en-US" sz="2800" b="1" dirty="0">
                <a:latin typeface="方正流行体简体" pitchFamily="65" charset="-122"/>
                <a:ea typeface="方正流行体简体" pitchFamily="65" charset="-122"/>
              </a:rPr>
              <a:t>平行四边形的两组对边分别相等</a:t>
            </a:r>
          </a:p>
        </p:txBody>
      </p:sp>
      <p:sp>
        <p:nvSpPr>
          <p:cNvPr id="11272" name="AutoShape 21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56575" y="6267450"/>
            <a:ext cx="471488" cy="325438"/>
          </a:xfrm>
          <a:prstGeom prst="actionButtonBeginning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3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3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3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9" grpId="0"/>
      <p:bldP spid="103432" grpId="0"/>
      <p:bldP spid="10344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2"/>
          <p:cNvSpPr>
            <a:spLocks noChangeArrowheads="1" noChangeShapeType="1" noTextEdit="1"/>
          </p:cNvSpPr>
          <p:nvPr/>
        </p:nvSpPr>
        <p:spPr bwMode="auto">
          <a:xfrm>
            <a:off x="304800" y="581025"/>
            <a:ext cx="2835275" cy="703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12700">
                  <a:solidFill>
                    <a:srgbClr val="3333CC"/>
                  </a:solidFill>
                  <a:rou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方法（三）</a:t>
            </a:r>
          </a:p>
        </p:txBody>
      </p:sp>
      <p:sp>
        <p:nvSpPr>
          <p:cNvPr id="111619" name="Line 3"/>
          <p:cNvSpPr>
            <a:spLocks noChangeShapeType="1"/>
          </p:cNvSpPr>
          <p:nvPr/>
        </p:nvSpPr>
        <p:spPr bwMode="auto">
          <a:xfrm flipH="1">
            <a:off x="6094413" y="2392363"/>
            <a:ext cx="1028700" cy="19748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1620" name="Line 4"/>
          <p:cNvSpPr>
            <a:spLocks noChangeShapeType="1"/>
          </p:cNvSpPr>
          <p:nvPr/>
        </p:nvSpPr>
        <p:spPr bwMode="auto">
          <a:xfrm>
            <a:off x="3468688" y="2351088"/>
            <a:ext cx="3657600" cy="15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1621" name="Text Box 5"/>
          <p:cNvSpPr txBox="1">
            <a:spLocks noChangeArrowheads="1"/>
          </p:cNvSpPr>
          <p:nvPr/>
        </p:nvSpPr>
        <p:spPr bwMode="auto">
          <a:xfrm>
            <a:off x="7583488" y="2103438"/>
            <a:ext cx="908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000" b="1"/>
              <a:t>D</a:t>
            </a:r>
          </a:p>
        </p:txBody>
      </p:sp>
      <p:sp>
        <p:nvSpPr>
          <p:cNvPr id="12294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956425" y="6034088"/>
            <a:ext cx="547688" cy="395287"/>
          </a:xfrm>
          <a:prstGeom prst="actionButtonBeginning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12295" name="Group 8"/>
          <p:cNvGrpSpPr/>
          <p:nvPr/>
        </p:nvGrpSpPr>
        <p:grpSpPr bwMode="auto">
          <a:xfrm>
            <a:off x="2125663" y="2151063"/>
            <a:ext cx="4124325" cy="2568575"/>
            <a:chOff x="1491" y="2151"/>
            <a:chExt cx="2598" cy="1618"/>
          </a:xfrm>
        </p:grpSpPr>
        <p:grpSp>
          <p:nvGrpSpPr>
            <p:cNvPr id="12297" name="Group 9"/>
            <p:cNvGrpSpPr/>
            <p:nvPr/>
          </p:nvGrpSpPr>
          <p:grpSpPr bwMode="auto">
            <a:xfrm>
              <a:off x="2181" y="2739"/>
              <a:ext cx="472" cy="692"/>
              <a:chOff x="975" y="2585"/>
              <a:chExt cx="472" cy="692"/>
            </a:xfrm>
          </p:grpSpPr>
          <p:sp>
            <p:nvSpPr>
              <p:cNvPr id="12305" name="Line 10"/>
              <p:cNvSpPr>
                <a:spLocks noChangeShapeType="1"/>
              </p:cNvSpPr>
              <p:nvPr/>
            </p:nvSpPr>
            <p:spPr bwMode="auto">
              <a:xfrm flipH="1">
                <a:off x="975" y="2976"/>
                <a:ext cx="91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06" name="Line 11"/>
              <p:cNvSpPr>
                <a:spLocks noChangeShapeType="1"/>
              </p:cNvSpPr>
              <p:nvPr/>
            </p:nvSpPr>
            <p:spPr bwMode="auto">
              <a:xfrm flipH="1">
                <a:off x="993" y="3004"/>
                <a:ext cx="91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07" name="Line 12"/>
              <p:cNvSpPr>
                <a:spLocks noChangeShapeType="1"/>
              </p:cNvSpPr>
              <p:nvPr/>
            </p:nvSpPr>
            <p:spPr bwMode="auto">
              <a:xfrm flipH="1">
                <a:off x="1338" y="3158"/>
                <a:ext cx="91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08" name="Line 13"/>
              <p:cNvSpPr>
                <a:spLocks noChangeShapeType="1"/>
              </p:cNvSpPr>
              <p:nvPr/>
            </p:nvSpPr>
            <p:spPr bwMode="auto">
              <a:xfrm flipH="1">
                <a:off x="1356" y="3186"/>
                <a:ext cx="91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09" name="Line 14"/>
              <p:cNvSpPr>
                <a:spLocks noChangeShapeType="1"/>
              </p:cNvSpPr>
              <p:nvPr/>
            </p:nvSpPr>
            <p:spPr bwMode="auto">
              <a:xfrm flipH="1">
                <a:off x="1247" y="2585"/>
                <a:ext cx="91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10" name="Line 15"/>
              <p:cNvSpPr>
                <a:spLocks noChangeShapeType="1"/>
              </p:cNvSpPr>
              <p:nvPr/>
            </p:nvSpPr>
            <p:spPr bwMode="auto">
              <a:xfrm flipH="1">
                <a:off x="1265" y="2613"/>
                <a:ext cx="91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2298" name="Line 16"/>
            <p:cNvSpPr>
              <a:spLocks noChangeShapeType="1"/>
            </p:cNvSpPr>
            <p:nvPr/>
          </p:nvSpPr>
          <p:spPr bwMode="auto">
            <a:xfrm flipH="1">
              <a:off x="1650" y="2274"/>
              <a:ext cx="657" cy="12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99" name="Line 17"/>
            <p:cNvSpPr>
              <a:spLocks noChangeShapeType="1"/>
            </p:cNvSpPr>
            <p:nvPr/>
          </p:nvSpPr>
          <p:spPr bwMode="auto">
            <a:xfrm>
              <a:off x="1650" y="3538"/>
              <a:ext cx="234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00" name="Freeform 18"/>
            <p:cNvSpPr/>
            <p:nvPr/>
          </p:nvSpPr>
          <p:spPr bwMode="auto">
            <a:xfrm>
              <a:off x="2489" y="2286"/>
              <a:ext cx="1491" cy="1246"/>
            </a:xfrm>
            <a:custGeom>
              <a:avLst/>
              <a:gdLst>
                <a:gd name="T0" fmla="*/ 8 w 1849"/>
                <a:gd name="T1" fmla="*/ 27 h 1440"/>
                <a:gd name="T2" fmla="*/ 16 w 1849"/>
                <a:gd name="T3" fmla="*/ 88 h 1440"/>
                <a:gd name="T4" fmla="*/ 42 w 1849"/>
                <a:gd name="T5" fmla="*/ 70 h 1440"/>
                <a:gd name="T6" fmla="*/ 58 w 1849"/>
                <a:gd name="T7" fmla="*/ 102 h 1440"/>
                <a:gd name="T8" fmla="*/ 82 w 1849"/>
                <a:gd name="T9" fmla="*/ 121 h 1440"/>
                <a:gd name="T10" fmla="*/ 102 w 1849"/>
                <a:gd name="T11" fmla="*/ 148 h 1440"/>
                <a:gd name="T12" fmla="*/ 80 w 1849"/>
                <a:gd name="T13" fmla="*/ 233 h 1440"/>
                <a:gd name="T14" fmla="*/ 93 w 1849"/>
                <a:gd name="T15" fmla="*/ 215 h 1440"/>
                <a:gd name="T16" fmla="*/ 99 w 1849"/>
                <a:gd name="T17" fmla="*/ 239 h 1440"/>
                <a:gd name="T18" fmla="*/ 80 w 1849"/>
                <a:gd name="T19" fmla="*/ 319 h 1440"/>
                <a:gd name="T20" fmla="*/ 72 w 1849"/>
                <a:gd name="T21" fmla="*/ 351 h 1440"/>
                <a:gd name="T22" fmla="*/ 94 w 1849"/>
                <a:gd name="T23" fmla="*/ 334 h 1440"/>
                <a:gd name="T24" fmla="*/ 109 w 1849"/>
                <a:gd name="T25" fmla="*/ 317 h 1440"/>
                <a:gd name="T26" fmla="*/ 134 w 1849"/>
                <a:gd name="T27" fmla="*/ 293 h 1440"/>
                <a:gd name="T28" fmla="*/ 140 w 1849"/>
                <a:gd name="T29" fmla="*/ 293 h 1440"/>
                <a:gd name="T30" fmla="*/ 123 w 1849"/>
                <a:gd name="T31" fmla="*/ 344 h 1440"/>
                <a:gd name="T32" fmla="*/ 107 w 1849"/>
                <a:gd name="T33" fmla="*/ 406 h 1440"/>
                <a:gd name="T34" fmla="*/ 102 w 1849"/>
                <a:gd name="T35" fmla="*/ 448 h 1440"/>
                <a:gd name="T36" fmla="*/ 130 w 1849"/>
                <a:gd name="T37" fmla="*/ 392 h 1440"/>
                <a:gd name="T38" fmla="*/ 154 w 1849"/>
                <a:gd name="T39" fmla="*/ 411 h 1440"/>
                <a:gd name="T40" fmla="*/ 166 w 1849"/>
                <a:gd name="T41" fmla="*/ 411 h 1440"/>
                <a:gd name="T42" fmla="*/ 187 w 1849"/>
                <a:gd name="T43" fmla="*/ 385 h 1440"/>
                <a:gd name="T44" fmla="*/ 196 w 1849"/>
                <a:gd name="T45" fmla="*/ 431 h 1440"/>
                <a:gd name="T46" fmla="*/ 216 w 1849"/>
                <a:gd name="T47" fmla="*/ 392 h 1440"/>
                <a:gd name="T48" fmla="*/ 256 w 1849"/>
                <a:gd name="T49" fmla="*/ 397 h 1440"/>
                <a:gd name="T50" fmla="*/ 281 w 1849"/>
                <a:gd name="T51" fmla="*/ 452 h 1440"/>
                <a:gd name="T52" fmla="*/ 309 w 1849"/>
                <a:gd name="T53" fmla="*/ 469 h 1440"/>
                <a:gd name="T54" fmla="*/ 335 w 1849"/>
                <a:gd name="T55" fmla="*/ 482 h 1440"/>
                <a:gd name="T56" fmla="*/ 356 w 1849"/>
                <a:gd name="T57" fmla="*/ 505 h 1440"/>
                <a:gd name="T58" fmla="*/ 391 w 1849"/>
                <a:gd name="T59" fmla="*/ 517 h 1440"/>
                <a:gd name="T60" fmla="*/ 404 w 1849"/>
                <a:gd name="T61" fmla="*/ 503 h 1440"/>
                <a:gd name="T62" fmla="*/ 410 w 1849"/>
                <a:gd name="T63" fmla="*/ 523 h 144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849" h="1440">
                  <a:moveTo>
                    <a:pt x="0" y="0"/>
                  </a:moveTo>
                  <a:cubicBezTo>
                    <a:pt x="12" y="25"/>
                    <a:pt x="38" y="46"/>
                    <a:pt x="37" y="74"/>
                  </a:cubicBezTo>
                  <a:cubicBezTo>
                    <a:pt x="34" y="133"/>
                    <a:pt x="15" y="193"/>
                    <a:pt x="28" y="251"/>
                  </a:cubicBezTo>
                  <a:cubicBezTo>
                    <a:pt x="31" y="266"/>
                    <a:pt x="59" y="245"/>
                    <a:pt x="74" y="241"/>
                  </a:cubicBezTo>
                  <a:cubicBezTo>
                    <a:pt x="134" y="226"/>
                    <a:pt x="69" y="241"/>
                    <a:pt x="130" y="214"/>
                  </a:cubicBezTo>
                  <a:cubicBezTo>
                    <a:pt x="148" y="206"/>
                    <a:pt x="186" y="195"/>
                    <a:pt x="186" y="195"/>
                  </a:cubicBezTo>
                  <a:cubicBezTo>
                    <a:pt x="225" y="215"/>
                    <a:pt x="227" y="209"/>
                    <a:pt x="251" y="251"/>
                  </a:cubicBezTo>
                  <a:cubicBezTo>
                    <a:pt x="256" y="260"/>
                    <a:pt x="254" y="271"/>
                    <a:pt x="260" y="279"/>
                  </a:cubicBezTo>
                  <a:cubicBezTo>
                    <a:pt x="280" y="303"/>
                    <a:pt x="319" y="302"/>
                    <a:pt x="344" y="306"/>
                  </a:cubicBezTo>
                  <a:cubicBezTo>
                    <a:pt x="353" y="315"/>
                    <a:pt x="361" y="326"/>
                    <a:pt x="372" y="334"/>
                  </a:cubicBezTo>
                  <a:cubicBezTo>
                    <a:pt x="380" y="339"/>
                    <a:pt x="392" y="338"/>
                    <a:pt x="399" y="344"/>
                  </a:cubicBezTo>
                  <a:cubicBezTo>
                    <a:pt x="421" y="363"/>
                    <a:pt x="435" y="389"/>
                    <a:pt x="455" y="409"/>
                  </a:cubicBezTo>
                  <a:cubicBezTo>
                    <a:pt x="437" y="491"/>
                    <a:pt x="426" y="535"/>
                    <a:pt x="381" y="604"/>
                  </a:cubicBezTo>
                  <a:cubicBezTo>
                    <a:pt x="373" y="616"/>
                    <a:pt x="356" y="629"/>
                    <a:pt x="362" y="641"/>
                  </a:cubicBezTo>
                  <a:cubicBezTo>
                    <a:pt x="367" y="651"/>
                    <a:pt x="381" y="629"/>
                    <a:pt x="390" y="622"/>
                  </a:cubicBezTo>
                  <a:cubicBezTo>
                    <a:pt x="400" y="614"/>
                    <a:pt x="409" y="604"/>
                    <a:pt x="418" y="594"/>
                  </a:cubicBezTo>
                  <a:cubicBezTo>
                    <a:pt x="442" y="566"/>
                    <a:pt x="466" y="547"/>
                    <a:pt x="492" y="520"/>
                  </a:cubicBezTo>
                  <a:cubicBezTo>
                    <a:pt x="483" y="569"/>
                    <a:pt x="474" y="618"/>
                    <a:pt x="446" y="660"/>
                  </a:cubicBezTo>
                  <a:cubicBezTo>
                    <a:pt x="432" y="701"/>
                    <a:pt x="423" y="736"/>
                    <a:pt x="399" y="771"/>
                  </a:cubicBezTo>
                  <a:cubicBezTo>
                    <a:pt x="388" y="805"/>
                    <a:pt x="379" y="849"/>
                    <a:pt x="362" y="882"/>
                  </a:cubicBezTo>
                  <a:cubicBezTo>
                    <a:pt x="331" y="942"/>
                    <a:pt x="354" y="878"/>
                    <a:pt x="334" y="938"/>
                  </a:cubicBezTo>
                  <a:cubicBezTo>
                    <a:pt x="331" y="947"/>
                    <a:pt x="316" y="962"/>
                    <a:pt x="325" y="966"/>
                  </a:cubicBezTo>
                  <a:cubicBezTo>
                    <a:pt x="339" y="973"/>
                    <a:pt x="356" y="960"/>
                    <a:pt x="372" y="957"/>
                  </a:cubicBezTo>
                  <a:cubicBezTo>
                    <a:pt x="454" y="872"/>
                    <a:pt x="350" y="971"/>
                    <a:pt x="427" y="920"/>
                  </a:cubicBezTo>
                  <a:cubicBezTo>
                    <a:pt x="438" y="913"/>
                    <a:pt x="444" y="900"/>
                    <a:pt x="455" y="892"/>
                  </a:cubicBezTo>
                  <a:cubicBezTo>
                    <a:pt x="466" y="884"/>
                    <a:pt x="481" y="881"/>
                    <a:pt x="492" y="873"/>
                  </a:cubicBezTo>
                  <a:cubicBezTo>
                    <a:pt x="503" y="865"/>
                    <a:pt x="510" y="853"/>
                    <a:pt x="520" y="845"/>
                  </a:cubicBezTo>
                  <a:cubicBezTo>
                    <a:pt x="544" y="826"/>
                    <a:pt x="604" y="808"/>
                    <a:pt x="604" y="808"/>
                  </a:cubicBezTo>
                  <a:cubicBezTo>
                    <a:pt x="616" y="796"/>
                    <a:pt x="624" y="771"/>
                    <a:pt x="641" y="771"/>
                  </a:cubicBezTo>
                  <a:cubicBezTo>
                    <a:pt x="654" y="771"/>
                    <a:pt x="637" y="796"/>
                    <a:pt x="632" y="808"/>
                  </a:cubicBezTo>
                  <a:cubicBezTo>
                    <a:pt x="628" y="818"/>
                    <a:pt x="619" y="827"/>
                    <a:pt x="613" y="836"/>
                  </a:cubicBezTo>
                  <a:cubicBezTo>
                    <a:pt x="601" y="875"/>
                    <a:pt x="580" y="915"/>
                    <a:pt x="557" y="948"/>
                  </a:cubicBezTo>
                  <a:cubicBezTo>
                    <a:pt x="550" y="969"/>
                    <a:pt x="547" y="992"/>
                    <a:pt x="539" y="1013"/>
                  </a:cubicBezTo>
                  <a:cubicBezTo>
                    <a:pt x="525" y="1050"/>
                    <a:pt x="498" y="1079"/>
                    <a:pt x="483" y="1115"/>
                  </a:cubicBezTo>
                  <a:cubicBezTo>
                    <a:pt x="449" y="1199"/>
                    <a:pt x="483" y="1144"/>
                    <a:pt x="446" y="1198"/>
                  </a:cubicBezTo>
                  <a:cubicBezTo>
                    <a:pt x="432" y="1242"/>
                    <a:pt x="384" y="1271"/>
                    <a:pt x="455" y="1236"/>
                  </a:cubicBezTo>
                  <a:cubicBezTo>
                    <a:pt x="499" y="1177"/>
                    <a:pt x="472" y="1209"/>
                    <a:pt x="539" y="1143"/>
                  </a:cubicBezTo>
                  <a:cubicBezTo>
                    <a:pt x="558" y="1124"/>
                    <a:pt x="566" y="1097"/>
                    <a:pt x="585" y="1078"/>
                  </a:cubicBezTo>
                  <a:cubicBezTo>
                    <a:pt x="607" y="1056"/>
                    <a:pt x="641" y="1050"/>
                    <a:pt x="669" y="1040"/>
                  </a:cubicBezTo>
                  <a:cubicBezTo>
                    <a:pt x="712" y="1069"/>
                    <a:pt x="707" y="1081"/>
                    <a:pt x="697" y="1133"/>
                  </a:cubicBezTo>
                  <a:cubicBezTo>
                    <a:pt x="703" y="1142"/>
                    <a:pt x="704" y="1161"/>
                    <a:pt x="715" y="1161"/>
                  </a:cubicBezTo>
                  <a:cubicBezTo>
                    <a:pt x="731" y="1161"/>
                    <a:pt x="741" y="1143"/>
                    <a:pt x="753" y="1133"/>
                  </a:cubicBezTo>
                  <a:cubicBezTo>
                    <a:pt x="806" y="1087"/>
                    <a:pt x="750" y="1119"/>
                    <a:pt x="818" y="1087"/>
                  </a:cubicBezTo>
                  <a:cubicBezTo>
                    <a:pt x="827" y="1078"/>
                    <a:pt x="832" y="1059"/>
                    <a:pt x="845" y="1059"/>
                  </a:cubicBezTo>
                  <a:cubicBezTo>
                    <a:pt x="858" y="1059"/>
                    <a:pt x="869" y="1074"/>
                    <a:pt x="873" y="1087"/>
                  </a:cubicBezTo>
                  <a:cubicBezTo>
                    <a:pt x="883" y="1120"/>
                    <a:pt x="880" y="1155"/>
                    <a:pt x="883" y="1189"/>
                  </a:cubicBezTo>
                  <a:cubicBezTo>
                    <a:pt x="912" y="1159"/>
                    <a:pt x="932" y="1128"/>
                    <a:pt x="966" y="1105"/>
                  </a:cubicBezTo>
                  <a:cubicBezTo>
                    <a:pt x="969" y="1096"/>
                    <a:pt x="969" y="1086"/>
                    <a:pt x="975" y="1078"/>
                  </a:cubicBezTo>
                  <a:cubicBezTo>
                    <a:pt x="1041" y="987"/>
                    <a:pt x="1022" y="1094"/>
                    <a:pt x="1031" y="1143"/>
                  </a:cubicBezTo>
                  <a:cubicBezTo>
                    <a:pt x="1074" y="1128"/>
                    <a:pt x="1107" y="1107"/>
                    <a:pt x="1152" y="1096"/>
                  </a:cubicBezTo>
                  <a:cubicBezTo>
                    <a:pt x="1200" y="1108"/>
                    <a:pt x="1229" y="1097"/>
                    <a:pt x="1282" y="1105"/>
                  </a:cubicBezTo>
                  <a:cubicBezTo>
                    <a:pt x="1270" y="1249"/>
                    <a:pt x="1286" y="1176"/>
                    <a:pt x="1263" y="1245"/>
                  </a:cubicBezTo>
                  <a:cubicBezTo>
                    <a:pt x="1257" y="1264"/>
                    <a:pt x="1245" y="1301"/>
                    <a:pt x="1245" y="1301"/>
                  </a:cubicBezTo>
                  <a:cubicBezTo>
                    <a:pt x="1297" y="1335"/>
                    <a:pt x="1341" y="1310"/>
                    <a:pt x="1394" y="1291"/>
                  </a:cubicBezTo>
                  <a:cubicBezTo>
                    <a:pt x="1425" y="1294"/>
                    <a:pt x="1457" y="1292"/>
                    <a:pt x="1486" y="1301"/>
                  </a:cubicBezTo>
                  <a:cubicBezTo>
                    <a:pt x="1498" y="1305"/>
                    <a:pt x="1503" y="1321"/>
                    <a:pt x="1514" y="1328"/>
                  </a:cubicBezTo>
                  <a:cubicBezTo>
                    <a:pt x="1580" y="1371"/>
                    <a:pt x="1503" y="1299"/>
                    <a:pt x="1570" y="1356"/>
                  </a:cubicBezTo>
                  <a:cubicBezTo>
                    <a:pt x="1583" y="1367"/>
                    <a:pt x="1593" y="1383"/>
                    <a:pt x="1607" y="1393"/>
                  </a:cubicBezTo>
                  <a:cubicBezTo>
                    <a:pt x="1633" y="1412"/>
                    <a:pt x="1678" y="1423"/>
                    <a:pt x="1709" y="1431"/>
                  </a:cubicBezTo>
                  <a:cubicBezTo>
                    <a:pt x="1728" y="1428"/>
                    <a:pt x="1748" y="1429"/>
                    <a:pt x="1765" y="1421"/>
                  </a:cubicBezTo>
                  <a:cubicBezTo>
                    <a:pt x="1777" y="1416"/>
                    <a:pt x="1782" y="1400"/>
                    <a:pt x="1793" y="1393"/>
                  </a:cubicBezTo>
                  <a:cubicBezTo>
                    <a:pt x="1801" y="1388"/>
                    <a:pt x="1812" y="1387"/>
                    <a:pt x="1821" y="1384"/>
                  </a:cubicBezTo>
                  <a:cubicBezTo>
                    <a:pt x="1824" y="1393"/>
                    <a:pt x="1826" y="1403"/>
                    <a:pt x="1830" y="1412"/>
                  </a:cubicBezTo>
                  <a:cubicBezTo>
                    <a:pt x="1835" y="1422"/>
                    <a:pt x="1849" y="1440"/>
                    <a:pt x="1849" y="144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01" name="Text Box 19"/>
            <p:cNvSpPr txBox="1">
              <a:spLocks noChangeArrowheads="1"/>
            </p:cNvSpPr>
            <p:nvPr/>
          </p:nvSpPr>
          <p:spPr bwMode="auto">
            <a:xfrm>
              <a:off x="2108" y="2151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800" b="1"/>
                <a:t>A</a:t>
              </a:r>
            </a:p>
          </p:txBody>
        </p:sp>
        <p:sp>
          <p:nvSpPr>
            <p:cNvPr id="12302" name="Text Box 20"/>
            <p:cNvSpPr txBox="1">
              <a:spLocks noChangeArrowheads="1"/>
            </p:cNvSpPr>
            <p:nvPr/>
          </p:nvSpPr>
          <p:spPr bwMode="auto">
            <a:xfrm>
              <a:off x="1491" y="3499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800" b="1"/>
                <a:t>B</a:t>
              </a:r>
            </a:p>
          </p:txBody>
        </p:sp>
        <p:sp>
          <p:nvSpPr>
            <p:cNvPr id="12303" name="Text Box 21"/>
            <p:cNvSpPr txBox="1">
              <a:spLocks noChangeArrowheads="1"/>
            </p:cNvSpPr>
            <p:nvPr/>
          </p:nvSpPr>
          <p:spPr bwMode="auto">
            <a:xfrm>
              <a:off x="3869" y="3538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800" b="1"/>
                <a:t>C</a:t>
              </a:r>
            </a:p>
          </p:txBody>
        </p:sp>
        <p:sp>
          <p:nvSpPr>
            <p:cNvPr id="12304" name="Line 22"/>
            <p:cNvSpPr>
              <a:spLocks noChangeShapeType="1"/>
            </p:cNvSpPr>
            <p:nvPr/>
          </p:nvSpPr>
          <p:spPr bwMode="auto">
            <a:xfrm>
              <a:off x="2313" y="2279"/>
              <a:ext cx="2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11639" name="Line 23"/>
          <p:cNvSpPr>
            <a:spLocks noChangeShapeType="1"/>
          </p:cNvSpPr>
          <p:nvPr/>
        </p:nvSpPr>
        <p:spPr bwMode="auto">
          <a:xfrm flipH="1">
            <a:off x="7137400" y="2274888"/>
            <a:ext cx="15875" cy="1619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11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1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1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11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animBg="1"/>
      <p:bldP spid="111620" grpId="0" animBg="1"/>
      <p:bldP spid="111621" grpId="0"/>
      <p:bldP spid="111639" grpId="0" animBg="1"/>
    </p:bldLst>
  </p:timing>
</p:sld>
</file>

<file path=ppt/theme/theme1.xml><?xml version="1.0" encoding="utf-8"?>
<a:theme xmlns:a="http://schemas.openxmlformats.org/drawingml/2006/main" name="WWW.2PPT.COM">
  <a:themeElements>
    <a:clrScheme name="夕阳无限好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夕阳无限好">
      <a:majorFont>
        <a:latin typeface="Impact"/>
        <a:ea typeface="微软雅黑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夕阳无限好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主题14</Template>
  <TotalTime>0</TotalTime>
  <Words>1968</Words>
  <Application>Microsoft Office PowerPoint</Application>
  <PresentationFormat>全屏显示(4:3)</PresentationFormat>
  <Paragraphs>385</Paragraphs>
  <Slides>31</Slides>
  <Notes>10</Notes>
  <HiddenSlides>0</HiddenSlides>
  <MMClips>0</MMClips>
  <ScaleCrop>false</ScaleCrop>
  <HeadingPairs>
    <vt:vector size="8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31</vt:i4>
      </vt:variant>
    </vt:vector>
  </HeadingPairs>
  <TitlesOfParts>
    <vt:vector size="48" baseType="lpstr">
      <vt:lpstr>方正流行体简体</vt:lpstr>
      <vt:lpstr>华康海报体W12(P)</vt:lpstr>
      <vt:lpstr>华文行楷</vt:lpstr>
      <vt:lpstr>华文新魏</vt:lpstr>
      <vt:lpstr>楷体_GB2312</vt:lpstr>
      <vt:lpstr>隶书</vt:lpstr>
      <vt:lpstr>宋体</vt:lpstr>
      <vt:lpstr>微软雅黑</vt:lpstr>
      <vt:lpstr>Arial</vt:lpstr>
      <vt:lpstr>Impact</vt:lpstr>
      <vt:lpstr>Tahoma</vt:lpstr>
      <vt:lpstr>Times New Roman</vt:lpstr>
      <vt:lpstr>Wingdings</vt:lpstr>
      <vt:lpstr>WWW.2PPT.COM</vt:lpstr>
      <vt:lpstr>公式</vt:lpstr>
      <vt:lpstr>位图图像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三、猜一猜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2022-01-05T01:12:23Z</dcterms:created>
  <dcterms:modified xsi:type="dcterms:W3CDTF">2023-01-16T19:41:12Z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B303EB60C89E423687E66E3C56021CA3</vt:lpwstr>
  </property>
  <property fmtid="{D5CDD505-2E9C-101B-9397-08002B2CF9AE}" pid="4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