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256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305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2C2AA7E-45B6-4A1E-BCD8-D6A87A74A52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D63BEE1-FC8A-44D4-97E6-0D0EF972D63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3BEE1-FC8A-44D4-97E6-0D0EF972D6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3BEE1-FC8A-44D4-97E6-0D0EF972D6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42384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3C3C3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3C3C3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3C3C3C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322229"/>
            <a:ext cx="6434537" cy="2106771"/>
            <a:chOff x="4429633" y="2292995"/>
            <a:chExt cx="6434537" cy="2106771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292995"/>
              <a:ext cx="6279219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8000" spc="600" dirty="0">
                  <a:solidFill>
                    <a:srgbClr val="3C3C3C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古人谈读书</a:t>
              </a:r>
              <a:endParaRPr lang="en-US" altLang="zh-CN" sz="8000" spc="600" dirty="0">
                <a:solidFill>
                  <a:srgbClr val="3C3C3C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3C3C3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C3C3C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3" name="矩形 2"/>
          <p:cNvSpPr/>
          <p:nvPr/>
        </p:nvSpPr>
        <p:spPr>
          <a:xfrm>
            <a:off x="1139093" y="1843950"/>
            <a:ext cx="6756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余尝谓，读书有三到，谓心到，眼到，口到。心不在此，则眼不看仔细，心眼既不专一，却只漫浪诵读，决不能记，记亦不能久也。三到之中，心到最急。心既到矣，眼口岂不到乎？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117312" y="3326159"/>
            <a:ext cx="460707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1"/>
          <p:cNvSpPr txBox="1"/>
          <p:nvPr/>
        </p:nvSpPr>
        <p:spPr>
          <a:xfrm>
            <a:off x="8556183" y="2551977"/>
            <a:ext cx="186980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心要悟到</a:t>
            </a:r>
          </a:p>
        </p:txBody>
      </p:sp>
      <p:sp>
        <p:nvSpPr>
          <p:cNvPr id="8" name="TextBox 53"/>
          <p:cNvSpPr txBox="1"/>
          <p:nvPr/>
        </p:nvSpPr>
        <p:spPr>
          <a:xfrm>
            <a:off x="8584045" y="3435229"/>
            <a:ext cx="1869802" cy="523220"/>
          </a:xfrm>
          <a:prstGeom prst="rect">
            <a:avLst/>
          </a:prstGeom>
          <a:solidFill>
            <a:srgbClr val="4697B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眼要看到</a:t>
            </a:r>
          </a:p>
        </p:txBody>
      </p:sp>
      <p:sp>
        <p:nvSpPr>
          <p:cNvPr id="9" name="TextBox 54"/>
          <p:cNvSpPr txBox="1"/>
          <p:nvPr/>
        </p:nvSpPr>
        <p:spPr>
          <a:xfrm>
            <a:off x="8549797" y="4388933"/>
            <a:ext cx="186980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口要读到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pic>
        <p:nvPicPr>
          <p:cNvPr id="3" name="矩形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436"/>
            <a:ext cx="12056378" cy="36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965702" y="2844347"/>
            <a:ext cx="826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曾国藩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1811——1872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），字涤生，号伯涵，谥文正。中国近代政治家、文学家，湘军的创立者和统帅。与胡林翼并称“曾胡”，与李鸿章、左宗棠、张之洞并称“晚清中兴四大名臣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5852698" y="175324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曾国藩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7" name="矩形 6"/>
          <p:cNvSpPr/>
          <p:nvPr/>
        </p:nvSpPr>
        <p:spPr>
          <a:xfrm>
            <a:off x="554087" y="1589660"/>
            <a:ext cx="54073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盖士人读书，第一要有志，第二要有识，第三要有恒。有志则不甘为下流；有识则知学问无尽，不敢以一得自足，如河伯之观海，如井蛙之窥天，皆无识者也；有恒则断无不成之事。此三者缺一不可。”</a:t>
            </a:r>
          </a:p>
        </p:txBody>
      </p:sp>
      <p:sp>
        <p:nvSpPr>
          <p:cNvPr id="8" name="矩形 7"/>
          <p:cNvSpPr/>
          <p:nvPr/>
        </p:nvSpPr>
        <p:spPr>
          <a:xfrm>
            <a:off x="1185893" y="2580285"/>
            <a:ext cx="414398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5"/>
          <p:cNvSpPr/>
          <p:nvPr/>
        </p:nvSpPr>
        <p:spPr>
          <a:xfrm>
            <a:off x="6633281" y="1291355"/>
            <a:ext cx="4357325" cy="514985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6731145" y="1318660"/>
            <a:ext cx="430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盖：发语词，没有实际意义。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609019" y="2045594"/>
            <a:ext cx="4017010" cy="460375"/>
            <a:chOff x="11769" y="2422"/>
            <a:chExt cx="4622" cy="725"/>
          </a:xfrm>
        </p:grpSpPr>
        <p:sp>
          <p:nvSpPr>
            <p:cNvPr id="12" name="圆角矩形 10"/>
            <p:cNvSpPr/>
            <p:nvPr/>
          </p:nvSpPr>
          <p:spPr>
            <a:xfrm>
              <a:off x="11769" y="2422"/>
              <a:ext cx="4622" cy="72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66"/>
            <p:cNvSpPr txBox="1"/>
            <p:nvPr/>
          </p:nvSpPr>
          <p:spPr>
            <a:xfrm>
              <a:off x="11769" y="2422"/>
              <a:ext cx="4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志：志向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4331997" y="2633716"/>
            <a:ext cx="409856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61989" y="3162703"/>
            <a:ext cx="36199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609018" y="2734853"/>
            <a:ext cx="4591377" cy="496589"/>
            <a:chOff x="11769" y="2409"/>
            <a:chExt cx="4622" cy="2016"/>
          </a:xfrm>
        </p:grpSpPr>
        <p:sp>
          <p:nvSpPr>
            <p:cNvPr id="17" name="圆角矩形 6"/>
            <p:cNvSpPr/>
            <p:nvPr/>
          </p:nvSpPr>
          <p:spPr>
            <a:xfrm>
              <a:off x="11769" y="2422"/>
              <a:ext cx="4622" cy="2003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11878" y="2409"/>
              <a:ext cx="4460" cy="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识：见识。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902779" y="3096927"/>
            <a:ext cx="525674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56018" y="3484453"/>
            <a:ext cx="4351967" cy="500503"/>
            <a:chOff x="11769" y="2422"/>
            <a:chExt cx="3756" cy="595"/>
          </a:xfrm>
        </p:grpSpPr>
        <p:sp>
          <p:nvSpPr>
            <p:cNvPr id="21" name="圆角矩形 39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66"/>
            <p:cNvSpPr txBox="1"/>
            <p:nvPr/>
          </p:nvSpPr>
          <p:spPr>
            <a:xfrm>
              <a:off x="11892" y="2468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则：就。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4016350" y="4211131"/>
            <a:ext cx="37381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56023" y="4813898"/>
            <a:ext cx="3618082" cy="527421"/>
            <a:chOff x="11769" y="2422"/>
            <a:chExt cx="3750" cy="627"/>
          </a:xfrm>
        </p:grpSpPr>
        <p:sp>
          <p:nvSpPr>
            <p:cNvPr id="25" name="圆角矩形 43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66"/>
            <p:cNvSpPr txBox="1"/>
            <p:nvPr/>
          </p:nvSpPr>
          <p:spPr>
            <a:xfrm>
              <a:off x="11886" y="2500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断：一定。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2488558" y="4780791"/>
            <a:ext cx="37381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24770" y="4141846"/>
            <a:ext cx="5716492" cy="521532"/>
            <a:chOff x="11607" y="3046"/>
            <a:chExt cx="4652" cy="620"/>
          </a:xfrm>
        </p:grpSpPr>
        <p:sp>
          <p:nvSpPr>
            <p:cNvPr id="29" name="圆角矩形 50"/>
            <p:cNvSpPr/>
            <p:nvPr/>
          </p:nvSpPr>
          <p:spPr>
            <a:xfrm>
              <a:off x="11607" y="3046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66"/>
            <p:cNvSpPr txBox="1"/>
            <p:nvPr/>
          </p:nvSpPr>
          <p:spPr>
            <a:xfrm>
              <a:off x="11698" y="3117"/>
              <a:ext cx="4561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窥：从小孔、缝隙或隐蔽处偷看。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animBg="1"/>
      <p:bldP spid="10" grpId="0"/>
      <p:bldP spid="14" grpId="0" bldLvl="0" animBg="1"/>
      <p:bldP spid="15" grpId="0" bldLvl="0" animBg="1"/>
      <p:bldP spid="19" grpId="0" bldLvl="0" animBg="1"/>
      <p:bldP spid="23" grpId="0" bldLvl="0" animBg="1"/>
      <p:bldP spid="2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1" name="TextBox 66"/>
          <p:cNvSpPr txBox="1"/>
          <p:nvPr/>
        </p:nvSpPr>
        <p:spPr>
          <a:xfrm>
            <a:off x="876735" y="1425264"/>
            <a:ext cx="8688376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译文：读书人读书，第一要有志向，第二要有见识，第三要有恒心。有了志向就一定不会甘心做一个地位微贱的人；有了见识就能明白学无止境，不敢稍有所得就自满自足，像观海的河伯，像观天的井蛙，这都是没有见识的人；有恒心的人就一定没有做不成的事情。这三件缺一不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9337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字词理解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933700"/>
            <a:ext cx="2667000" cy="3581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64679" y="1513020"/>
            <a:ext cx="5654625" cy="427809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盖士人读书，第一要有志，第二要有识，第三要有恒。有志则不甘为下流；有识则知学问无尽，不敢以一得自足，如河伯之观海，如井蛙之窥天，皆无识者也；有恒则断无不成之事。此三者缺一不可。”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422605" y="2930256"/>
            <a:ext cx="287541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90192" y="3472697"/>
            <a:ext cx="244870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3"/>
          <p:cNvSpPr txBox="1"/>
          <p:nvPr/>
        </p:nvSpPr>
        <p:spPr>
          <a:xfrm>
            <a:off x="7486288" y="1892601"/>
            <a:ext cx="186980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有志</a:t>
            </a:r>
          </a:p>
        </p:txBody>
      </p:sp>
      <p:sp>
        <p:nvSpPr>
          <p:cNvPr id="10" name="TextBox 54"/>
          <p:cNvSpPr txBox="1"/>
          <p:nvPr/>
        </p:nvSpPr>
        <p:spPr>
          <a:xfrm>
            <a:off x="7514150" y="2775853"/>
            <a:ext cx="1869802" cy="523220"/>
          </a:xfrm>
          <a:prstGeom prst="rect">
            <a:avLst/>
          </a:prstGeom>
          <a:solidFill>
            <a:srgbClr val="4697B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有识</a:t>
            </a:r>
          </a:p>
        </p:txBody>
      </p:sp>
      <p:sp>
        <p:nvSpPr>
          <p:cNvPr id="11" name="TextBox 55"/>
          <p:cNvSpPr txBox="1"/>
          <p:nvPr/>
        </p:nvSpPr>
        <p:spPr>
          <a:xfrm>
            <a:off x="7479902" y="3729557"/>
            <a:ext cx="186980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933700"/>
            <a:ext cx="2667000" cy="3581400"/>
          </a:xfrm>
          <a:prstGeom prst="rect">
            <a:avLst/>
          </a:prstGeom>
        </p:spPr>
      </p:pic>
      <p:sp>
        <p:nvSpPr>
          <p:cNvPr id="12" name="矩形 1"/>
          <p:cNvSpPr/>
          <p:nvPr/>
        </p:nvSpPr>
        <p:spPr>
          <a:xfrm>
            <a:off x="695755" y="1006205"/>
            <a:ext cx="2865120" cy="727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一、解释句子。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89" y="1837202"/>
            <a:ext cx="9282311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敏而好学，不耻下问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___________________________________________</a:t>
            </a:r>
            <a:endParaRPr kumimoji="0" lang="zh-CN" altLang="zh-CN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知之为之，不知为不知，是知也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       ________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余尝谓：读书有三到，谓心到，眼到，口到。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___________________________________________</a:t>
            </a:r>
            <a:endParaRPr kumimoji="0" lang="zh-CN" altLang="zh-CN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0140" y="2439832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勤勉而爱好学习，不以向不如自己的人问问题为耻。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29970" y="3535642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知道就是知道，不知道就是不知道，这才是智慧呀。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9970" y="4624192"/>
            <a:ext cx="757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我曾经说过：读书要有三到，就是心到，眼到，口到。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8573" y="1668927"/>
            <a:ext cx="8652004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57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二、根据课文内容，填空。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257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论语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这三则，让我们明白了读书要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三个方面；朱熹告诉我们，读书要有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；曾国藩告诉我们，读书人要有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圆角矩形 30"/>
          <p:cNvSpPr/>
          <p:nvPr/>
        </p:nvSpPr>
        <p:spPr>
          <a:xfrm>
            <a:off x="674489" y="1345762"/>
            <a:ext cx="9206098" cy="4166475"/>
          </a:xfrm>
          <a:prstGeom prst="roundRect">
            <a:avLst/>
          </a:prstGeom>
          <a:noFill/>
          <a:ln w="38100">
            <a:solidFill>
              <a:srgbClr val="FF99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40"/>
          <p:cNvSpPr txBox="1"/>
          <p:nvPr/>
        </p:nvSpPr>
        <p:spPr>
          <a:xfrm>
            <a:off x="8228008" y="243495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谦虚</a:t>
            </a:r>
          </a:p>
        </p:txBody>
      </p:sp>
      <p:sp>
        <p:nvSpPr>
          <p:cNvPr id="8" name="TextBox 41"/>
          <p:cNvSpPr txBox="1"/>
          <p:nvPr/>
        </p:nvSpPr>
        <p:spPr>
          <a:xfrm>
            <a:off x="3398737" y="30148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勤奋</a:t>
            </a:r>
          </a:p>
        </p:txBody>
      </p:sp>
      <p:sp>
        <p:nvSpPr>
          <p:cNvPr id="9" name="TextBox 42"/>
          <p:cNvSpPr txBox="1"/>
          <p:nvPr/>
        </p:nvSpPr>
        <p:spPr>
          <a:xfrm>
            <a:off x="1457247" y="3021035"/>
            <a:ext cx="109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求实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3050839" y="374229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三到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1649535" y="431152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9337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42384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3C3C3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3C3C3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3C3C3C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322229"/>
            <a:ext cx="5628988" cy="2106771"/>
            <a:chOff x="4429633" y="2292995"/>
            <a:chExt cx="5628988" cy="2106771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292995"/>
              <a:ext cx="4920319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spc="600" dirty="0">
                  <a:solidFill>
                    <a:srgbClr val="3C3C3C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000" spc="600" dirty="0">
                <a:solidFill>
                  <a:srgbClr val="3C3C3C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3C3C3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C3C3C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Text Box 11"/>
          <p:cNvSpPr txBox="1"/>
          <p:nvPr/>
        </p:nvSpPr>
        <p:spPr>
          <a:xfrm>
            <a:off x="674489" y="3181979"/>
            <a:ext cx="73697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读书之法，在循序而渐进，熟读而精思。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朱熹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682539" y="2105959"/>
            <a:ext cx="275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古人谈读书</a:t>
            </a:r>
          </a:p>
        </p:txBody>
      </p:sp>
      <p:sp>
        <p:nvSpPr>
          <p:cNvPr id="6" name="Text Box 11"/>
          <p:cNvSpPr txBox="1"/>
          <p:nvPr/>
        </p:nvSpPr>
        <p:spPr>
          <a:xfrm>
            <a:off x="684880" y="3873534"/>
            <a:ext cx="577849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读书破万卷，下笔如有神。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杜甫</a:t>
            </a:r>
          </a:p>
        </p:txBody>
      </p:sp>
      <p:sp>
        <p:nvSpPr>
          <p:cNvPr id="7" name="Text Box 11"/>
          <p:cNvSpPr txBox="1"/>
          <p:nvPr/>
        </p:nvSpPr>
        <p:spPr>
          <a:xfrm>
            <a:off x="718246" y="4566322"/>
            <a:ext cx="68765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旧书不厌百回读，熟读精思子自知。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苏轼 </a:t>
            </a:r>
          </a:p>
        </p:txBody>
      </p:sp>
      <p:pic>
        <p:nvPicPr>
          <p:cNvPr id="8" name="Picture 2" descr="http://img.mp.itc.cn/upload/20170503/5e52e3794c0a400d81fdb4dcbe4d7f95_t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88" y="2000250"/>
            <a:ext cx="28670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9" name="矩形 8"/>
          <p:cNvSpPr/>
          <p:nvPr/>
        </p:nvSpPr>
        <p:spPr>
          <a:xfrm>
            <a:off x="5017329" y="144579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论语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矩形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5842"/>
            <a:ext cx="11655614" cy="38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621861" y="2749942"/>
            <a:ext cx="83810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论语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儒家学派经典著作之一，由孔子弟子及其再传弟子编撰而成。它以语录体和对话文体为主，记录了孔子及其弟子的言行，共二十篇。与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孟子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合称“四书”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pic>
        <p:nvPicPr>
          <p:cNvPr id="12" name="矩形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036"/>
            <a:ext cx="9227282" cy="36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485672" y="2696003"/>
            <a:ext cx="64158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孔子（公元前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551——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479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）春秋末期的思想家、教育家、儒家的创始者。名丘，字仲尼。鲁国陬邑（今山东曲阜东南）人。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120736" y="17278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孔子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9591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7" name="矩形 6"/>
          <p:cNvSpPr/>
          <p:nvPr/>
        </p:nvSpPr>
        <p:spPr>
          <a:xfrm>
            <a:off x="853968" y="1869613"/>
            <a:ext cx="5691550" cy="340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敏而好学，不耻下问。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知之为知之，不知为不知，是知也。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默而识之，学而不厌，诲人不倦。</a:t>
            </a:r>
          </a:p>
        </p:txBody>
      </p:sp>
      <p:sp>
        <p:nvSpPr>
          <p:cNvPr id="8" name="矩形 7"/>
          <p:cNvSpPr/>
          <p:nvPr/>
        </p:nvSpPr>
        <p:spPr>
          <a:xfrm>
            <a:off x="1624118" y="3077753"/>
            <a:ext cx="828796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5"/>
          <p:cNvSpPr/>
          <p:nvPr/>
        </p:nvSpPr>
        <p:spPr>
          <a:xfrm>
            <a:off x="6569782" y="1634255"/>
            <a:ext cx="3433312" cy="514985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6667645" y="1661560"/>
            <a:ext cx="354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好学：喜好学习。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545519" y="2388494"/>
            <a:ext cx="4017010" cy="460375"/>
            <a:chOff x="11769" y="2422"/>
            <a:chExt cx="4622" cy="725"/>
          </a:xfrm>
        </p:grpSpPr>
        <p:sp>
          <p:nvSpPr>
            <p:cNvPr id="15" name="圆角矩形 10"/>
            <p:cNvSpPr/>
            <p:nvPr/>
          </p:nvSpPr>
          <p:spPr>
            <a:xfrm>
              <a:off x="11769" y="2422"/>
              <a:ext cx="4622" cy="72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66"/>
            <p:cNvSpPr txBox="1"/>
            <p:nvPr/>
          </p:nvSpPr>
          <p:spPr>
            <a:xfrm>
              <a:off x="11769" y="2422"/>
              <a:ext cx="4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耻 ：以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为耻。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117976" y="3086008"/>
            <a:ext cx="409856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35944" y="3931761"/>
            <a:ext cx="36199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45518" y="3077753"/>
            <a:ext cx="4591377" cy="496589"/>
            <a:chOff x="11769" y="2409"/>
            <a:chExt cx="4622" cy="2016"/>
          </a:xfrm>
        </p:grpSpPr>
        <p:sp>
          <p:nvSpPr>
            <p:cNvPr id="20" name="圆角矩形 6"/>
            <p:cNvSpPr/>
            <p:nvPr/>
          </p:nvSpPr>
          <p:spPr>
            <a:xfrm>
              <a:off x="11769" y="2422"/>
              <a:ext cx="4622" cy="2003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66"/>
            <p:cNvSpPr txBox="1"/>
            <p:nvPr/>
          </p:nvSpPr>
          <p:spPr>
            <a:xfrm>
              <a:off x="11910" y="2409"/>
              <a:ext cx="4460" cy="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知：知道，了解。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882212" y="3931761"/>
            <a:ext cx="525674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92520" y="3827353"/>
            <a:ext cx="4382093" cy="500503"/>
            <a:chOff x="11769" y="2422"/>
            <a:chExt cx="3782" cy="595"/>
          </a:xfrm>
        </p:grpSpPr>
        <p:sp>
          <p:nvSpPr>
            <p:cNvPr id="24" name="圆角矩形 39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66"/>
            <p:cNvSpPr txBox="1"/>
            <p:nvPr/>
          </p:nvSpPr>
          <p:spPr>
            <a:xfrm>
              <a:off x="11918" y="2468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知：同“智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，智慧。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895327" y="4790574"/>
            <a:ext cx="37381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92520" y="4452830"/>
            <a:ext cx="3648956" cy="527421"/>
            <a:chOff x="11769" y="2422"/>
            <a:chExt cx="3782" cy="627"/>
          </a:xfrm>
        </p:grpSpPr>
        <p:sp>
          <p:nvSpPr>
            <p:cNvPr id="28" name="圆角矩形 43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66"/>
            <p:cNvSpPr txBox="1"/>
            <p:nvPr/>
          </p:nvSpPr>
          <p:spPr>
            <a:xfrm>
              <a:off x="11918" y="2500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默：不语，不说话。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650762" y="4791575"/>
            <a:ext cx="37381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25897" y="5173669"/>
            <a:ext cx="3715526" cy="549291"/>
            <a:chOff x="11542" y="3046"/>
            <a:chExt cx="3851" cy="653"/>
          </a:xfrm>
        </p:grpSpPr>
        <p:sp>
          <p:nvSpPr>
            <p:cNvPr id="32" name="圆角矩形 50"/>
            <p:cNvSpPr/>
            <p:nvPr/>
          </p:nvSpPr>
          <p:spPr>
            <a:xfrm>
              <a:off x="11542" y="3046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66"/>
            <p:cNvSpPr txBox="1"/>
            <p:nvPr/>
          </p:nvSpPr>
          <p:spPr>
            <a:xfrm>
              <a:off x="11760" y="3150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倦：疲倦、倦怠。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animBg="1"/>
      <p:bldP spid="10" grpId="0"/>
      <p:bldP spid="17" grpId="0" bldLvl="0" animBg="1"/>
      <p:bldP spid="18" grpId="0" bldLvl="0" animBg="1"/>
      <p:bldP spid="22" grpId="0" bldLvl="0" animBg="1"/>
      <p:bldP spid="26" grpId="0" bldLvl="0" animBg="1"/>
      <p:bldP spid="3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4" name="矩形 33"/>
          <p:cNvSpPr/>
          <p:nvPr/>
        </p:nvSpPr>
        <p:spPr>
          <a:xfrm>
            <a:off x="674489" y="1913850"/>
            <a:ext cx="4884629" cy="219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敏而好学，不耻下问。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知之为知之，不知为不知，是知也。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默而识之，学而不厌，诲人不倦。</a:t>
            </a:r>
          </a:p>
        </p:txBody>
      </p:sp>
      <p:sp>
        <p:nvSpPr>
          <p:cNvPr id="35" name="TextBox 66"/>
          <p:cNvSpPr txBox="1"/>
          <p:nvPr/>
        </p:nvSpPr>
        <p:spPr>
          <a:xfrm>
            <a:off x="5933993" y="1313685"/>
            <a:ext cx="5714463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译文：勤勉而又喜好学习的人，不以向比自己地位低或不如自己的人请教为耻。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5559119" y="1924745"/>
            <a:ext cx="0" cy="339220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5"/>
          <p:cNvSpPr txBox="1"/>
          <p:nvPr/>
        </p:nvSpPr>
        <p:spPr>
          <a:xfrm>
            <a:off x="5881605" y="2680571"/>
            <a:ext cx="5766851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译文：知道就是知道，不知道就是不知道，这才是真正的智慧。</a:t>
            </a:r>
          </a:p>
        </p:txBody>
      </p:sp>
      <p:sp>
        <p:nvSpPr>
          <p:cNvPr id="38" name="TextBox 22"/>
          <p:cNvSpPr txBox="1"/>
          <p:nvPr/>
        </p:nvSpPr>
        <p:spPr>
          <a:xfrm>
            <a:off x="5878546" y="4116620"/>
            <a:ext cx="5766851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译文：把所学的知识默默地记在心中，勤奋学习则不满足，教导别人而不倦怠。</a:t>
            </a:r>
          </a:p>
        </p:txBody>
      </p:sp>
      <p:sp>
        <p:nvSpPr>
          <p:cNvPr id="39" name="矩形 38"/>
          <p:cNvSpPr/>
          <p:nvPr/>
        </p:nvSpPr>
        <p:spPr>
          <a:xfrm>
            <a:off x="1145584" y="4312154"/>
            <a:ext cx="3102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谦虚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 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求实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 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勤奋</a:t>
            </a:r>
          </a:p>
        </p:txBody>
      </p:sp>
      <p:sp>
        <p:nvSpPr>
          <p:cNvPr id="40" name="TextBox 2"/>
          <p:cNvSpPr txBox="1"/>
          <p:nvPr/>
        </p:nvSpPr>
        <p:spPr>
          <a:xfrm>
            <a:off x="816846" y="5462089"/>
            <a:ext cx="186980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读书态度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3116803" y="5441412"/>
            <a:ext cx="1869802" cy="523220"/>
          </a:xfrm>
          <a:prstGeom prst="rect">
            <a:avLst/>
          </a:prstGeom>
          <a:solidFill>
            <a:srgbClr val="4697B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读书方法</a:t>
            </a:r>
          </a:p>
        </p:txBody>
      </p:sp>
      <p:sp>
        <p:nvSpPr>
          <p:cNvPr id="42" name="TextBox 27"/>
          <p:cNvSpPr txBox="1"/>
          <p:nvPr/>
        </p:nvSpPr>
        <p:spPr>
          <a:xfrm>
            <a:off x="5467404" y="5426896"/>
            <a:ext cx="186980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读书目的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816846" y="2608001"/>
            <a:ext cx="287541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16845" y="3388648"/>
            <a:ext cx="465055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327040" y="4116620"/>
            <a:ext cx="124496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4395" y="4111193"/>
            <a:ext cx="117931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897977" y="4088480"/>
            <a:ext cx="1285306" cy="0"/>
          </a:xfrm>
          <a:prstGeom prst="line">
            <a:avLst/>
          </a:prstGeom>
          <a:ln w="28575">
            <a:solidFill>
              <a:srgbClr val="E5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pic>
        <p:nvPicPr>
          <p:cNvPr id="17" name="矩形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436"/>
            <a:ext cx="12056378" cy="36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965702" y="2873803"/>
            <a:ext cx="826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朱熹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1130——1200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），字元晦，号晦庵，徽州婺源人（今属江西），南宋著名的理学家、思想家、哲学家、教育家、诗人。世尊称为朱子，是孔子、孟子以来最杰出的弘扬儒学的大师。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852698" y="17532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朱熹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6" name="矩形 5"/>
          <p:cNvSpPr/>
          <p:nvPr/>
        </p:nvSpPr>
        <p:spPr>
          <a:xfrm>
            <a:off x="688653" y="1818260"/>
            <a:ext cx="540734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余尝谓，读书有三到，谓心到，眼到，口到。心不在此，则眼不看仔细，心眼既不专一，却只漫浪诵读，决不能记，记亦不能久也。三到之中，心到最急。心既到矣，眼口岂不到乎？ </a:t>
            </a:r>
          </a:p>
        </p:txBody>
      </p:sp>
      <p:sp>
        <p:nvSpPr>
          <p:cNvPr id="7" name="矩形 6"/>
          <p:cNvSpPr/>
          <p:nvPr/>
        </p:nvSpPr>
        <p:spPr>
          <a:xfrm>
            <a:off x="1320459" y="2808885"/>
            <a:ext cx="414398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6767848" y="1519955"/>
            <a:ext cx="3433312" cy="514985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66"/>
          <p:cNvSpPr txBox="1"/>
          <p:nvPr/>
        </p:nvSpPr>
        <p:spPr>
          <a:xfrm>
            <a:off x="6865711" y="1547260"/>
            <a:ext cx="354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余：我，指朱熹本人。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743585" y="2274194"/>
            <a:ext cx="4017010" cy="460375"/>
            <a:chOff x="11769" y="2422"/>
            <a:chExt cx="4622" cy="725"/>
          </a:xfrm>
        </p:grpSpPr>
        <p:sp>
          <p:nvSpPr>
            <p:cNvPr id="11" name="圆角矩形 10"/>
            <p:cNvSpPr/>
            <p:nvPr/>
          </p:nvSpPr>
          <p:spPr>
            <a:xfrm>
              <a:off x="11769" y="2422"/>
              <a:ext cx="4622" cy="72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66"/>
            <p:cNvSpPr txBox="1"/>
            <p:nvPr/>
          </p:nvSpPr>
          <p:spPr>
            <a:xfrm>
              <a:off x="11769" y="2422"/>
              <a:ext cx="4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尝：曾经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754360" y="2808885"/>
            <a:ext cx="409856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2144" y="5042498"/>
            <a:ext cx="36199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43584" y="2963453"/>
            <a:ext cx="4591377" cy="496589"/>
            <a:chOff x="11769" y="2409"/>
            <a:chExt cx="4622" cy="2016"/>
          </a:xfrm>
        </p:grpSpPr>
        <p:sp>
          <p:nvSpPr>
            <p:cNvPr id="16" name="圆角矩形 6"/>
            <p:cNvSpPr/>
            <p:nvPr/>
          </p:nvSpPr>
          <p:spPr>
            <a:xfrm>
              <a:off x="11769" y="2422"/>
              <a:ext cx="4622" cy="2003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66"/>
            <p:cNvSpPr txBox="1"/>
            <p:nvPr/>
          </p:nvSpPr>
          <p:spPr>
            <a:xfrm>
              <a:off x="11910" y="2409"/>
              <a:ext cx="4460" cy="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此：这里，指书本。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183340" y="3325527"/>
            <a:ext cx="525674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90586" y="3713053"/>
            <a:ext cx="4382093" cy="500503"/>
            <a:chOff x="11769" y="2422"/>
            <a:chExt cx="3782" cy="595"/>
          </a:xfrm>
        </p:grpSpPr>
        <p:sp>
          <p:nvSpPr>
            <p:cNvPr id="23" name="圆角矩形 39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66"/>
            <p:cNvSpPr txBox="1"/>
            <p:nvPr/>
          </p:nvSpPr>
          <p:spPr>
            <a:xfrm>
              <a:off x="11918" y="2468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急：重要。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2302262" y="5042498"/>
            <a:ext cx="37381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790586" y="4338530"/>
            <a:ext cx="3648956" cy="527421"/>
            <a:chOff x="11769" y="2422"/>
            <a:chExt cx="3782" cy="627"/>
          </a:xfrm>
        </p:grpSpPr>
        <p:sp>
          <p:nvSpPr>
            <p:cNvPr id="27" name="圆角矩形 43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66"/>
            <p:cNvSpPr txBox="1"/>
            <p:nvPr/>
          </p:nvSpPr>
          <p:spPr>
            <a:xfrm>
              <a:off x="11918" y="2500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矣：了。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3537525" y="4982532"/>
            <a:ext cx="373810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723963" y="5059369"/>
            <a:ext cx="3715526" cy="549291"/>
            <a:chOff x="11542" y="3046"/>
            <a:chExt cx="3851" cy="653"/>
          </a:xfrm>
        </p:grpSpPr>
        <p:sp>
          <p:nvSpPr>
            <p:cNvPr id="31" name="圆角矩形 50"/>
            <p:cNvSpPr/>
            <p:nvPr/>
          </p:nvSpPr>
          <p:spPr>
            <a:xfrm>
              <a:off x="11542" y="3046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66"/>
            <p:cNvSpPr txBox="1"/>
            <p:nvPr/>
          </p:nvSpPr>
          <p:spPr>
            <a:xfrm>
              <a:off x="11760" y="3150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岂：难道。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animBg="1"/>
      <p:bldP spid="9" grpId="0"/>
      <p:bldP spid="13" grpId="0" bldLvl="0" animBg="1"/>
      <p:bldP spid="14" grpId="0" bldLvl="0" animBg="1"/>
      <p:bldP spid="21" grpId="0" bldLvl="0" animBg="1"/>
      <p:bldP spid="25" grpId="0" bldLvl="0" animBg="1"/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3" name="TextBox 66"/>
          <p:cNvSpPr txBox="1"/>
          <p:nvPr/>
        </p:nvSpPr>
        <p:spPr>
          <a:xfrm>
            <a:off x="674489" y="3425249"/>
            <a:ext cx="1053316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译文：我曾经说过：读书有三到，叫作心到，眼到，口到。心思不在书本上，那么眼睛就不会仔细看，心和眼既然不专一，却只是随意地诵读，就一定不能记住，即使记住了也不能长久。三到之中，心到最重要 。心既然已经到了，眼和口难道会不到吗？ </a:t>
            </a:r>
          </a:p>
        </p:txBody>
      </p:sp>
      <p:sp>
        <p:nvSpPr>
          <p:cNvPr id="34" name="矩形 33"/>
          <p:cNvSpPr/>
          <p:nvPr/>
        </p:nvSpPr>
        <p:spPr>
          <a:xfrm>
            <a:off x="806659" y="1674674"/>
            <a:ext cx="10299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余尝谓，读书有三到，谓心到，眼到，口到。心不在此，则眼不看仔细，心眼既不专一，却只漫浪诵读，决不能记，记亦不能久也。三到之中，心到最急。心既到矣，眼口岂不到乎？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Office PowerPoint</Application>
  <PresentationFormat>宽屏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微软雅黑</vt:lpstr>
      <vt:lpstr>宋体</vt:lpstr>
      <vt:lpstr>阿里巴巴普惠体 M</vt:lpstr>
      <vt:lpstr>演示斜黑体</vt:lpstr>
      <vt:lpstr>思源黑体 CN Regular</vt:lpstr>
      <vt:lpstr>Calibri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2020-10-09T06:10:00Z</dcterms:created>
  <dcterms:modified xsi:type="dcterms:W3CDTF">2023-01-10T11:26:07Z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E5C4CFD89B854982BF380B25998E97B8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