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2" r:id="rId2"/>
    <p:sldId id="259" r:id="rId3"/>
    <p:sldId id="329" r:id="rId4"/>
    <p:sldId id="326" r:id="rId5"/>
    <p:sldId id="343" r:id="rId6"/>
    <p:sldId id="327" r:id="rId7"/>
    <p:sldId id="258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21" r:id="rId2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374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3495-FAC8-495D-88CA-FE401868649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E1F89-2656-46C2-8233-996BD46809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3B393-BFBE-46D9-BA09-CC476929B5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3B393-BFBE-46D9-BA09-CC476929B55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3B393-BFBE-46D9-BA09-CC476929B55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13B393-BFBE-46D9-BA09-CC476929B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877-6913-478C-BEF0-2B71CA201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78745-481F-4A2C-9596-7643959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image" Target="../media/image11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4.png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2985" y="1570477"/>
            <a:ext cx="6933765" cy="18697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Unit1</a:t>
            </a:r>
          </a:p>
          <a:p>
            <a:pPr algn="ctr">
              <a:lnSpc>
                <a:spcPct val="130000"/>
              </a:lnSpc>
            </a:pPr>
            <a:r>
              <a:rPr lang="en-US" altLang="zh-CN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I go to school at 8:00.</a:t>
            </a:r>
          </a:p>
        </p:txBody>
      </p:sp>
      <p:sp>
        <p:nvSpPr>
          <p:cNvPr id="4" name="矩形 3"/>
          <p:cNvSpPr/>
          <p:nvPr/>
        </p:nvSpPr>
        <p:spPr>
          <a:xfrm>
            <a:off x="1788650" y="293589"/>
            <a:ext cx="2753398" cy="36933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b="1" dirty="0">
                <a:latin typeface="+mn-ea"/>
              </a:rPr>
              <a:t>精通版六年级</a:t>
            </a:r>
            <a:r>
              <a:rPr lang="en-US" altLang="zh-CN" sz="1500" b="1" dirty="0">
                <a:latin typeface="+mn-ea"/>
              </a:rPr>
              <a:t>-</a:t>
            </a:r>
            <a:r>
              <a:rPr lang="zh-CN" altLang="zh-CN" sz="1500" b="1" dirty="0">
                <a:latin typeface="+mn-ea"/>
              </a:rPr>
              <a:t>上</a:t>
            </a:r>
            <a:r>
              <a:rPr lang="zh-CN" altLang="en-US" sz="1500" b="1" dirty="0">
                <a:latin typeface="+mn-ea"/>
              </a:rPr>
              <a:t>册</a:t>
            </a:r>
            <a:r>
              <a:rPr lang="en-US" altLang="zh-CN" sz="1500" b="1" dirty="0">
                <a:latin typeface="+mn-ea"/>
              </a:rPr>
              <a:t>-</a:t>
            </a:r>
            <a:r>
              <a:rPr lang="zh-CN" altLang="en-US" sz="1500" b="1" dirty="0">
                <a:latin typeface="+mn-ea"/>
              </a:rPr>
              <a:t>第一单元 </a:t>
            </a:r>
            <a:endParaRPr lang="en-US" altLang="zh-CN" sz="1500" b="1" dirty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29902" y="380152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38049" y="554957"/>
            <a:ext cx="7267903" cy="4033587"/>
            <a:chOff x="1250732" y="739942"/>
            <a:chExt cx="9690537" cy="5378116"/>
          </a:xfrm>
        </p:grpSpPr>
        <p:sp>
          <p:nvSpPr>
            <p:cNvPr id="16" name="椭圆 15"/>
            <p:cNvSpPr/>
            <p:nvPr/>
          </p:nvSpPr>
          <p:spPr>
            <a:xfrm>
              <a:off x="1250732" y="739942"/>
              <a:ext cx="9690537" cy="5378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63458" y="891603"/>
              <a:ext cx="9265085" cy="5074794"/>
            </a:xfrm>
            <a:prstGeom prst="ellipse">
              <a:avLst/>
            </a:prstGeom>
            <a:noFill/>
            <a:ln w="38100" cap="rnd">
              <a:solidFill>
                <a:srgbClr val="66B0E7"/>
              </a:solidFill>
              <a:prstDash val="dash"/>
            </a:ln>
            <a:effectLst>
              <a:outerShdw blurRad="381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88408" y="1569046"/>
            <a:ext cx="5741675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500" dirty="0">
                <a:solidFill>
                  <a:prstClr val="black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动词第三人称单数的变化规律有哪些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6077" y="1861274"/>
            <a:ext cx="3361042" cy="3361042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4373255" y="926757"/>
            <a:ext cx="0" cy="4216743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29614" y="0"/>
            <a:ext cx="8287281" cy="133401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68805" y="417812"/>
            <a:ext cx="440889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zh-CN" altLang="en-US" sz="1800" kern="100" dirty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一般情况下，大多数实义动词在词尾加</a:t>
            </a:r>
            <a:r>
              <a:rPr lang="en-US" altLang="zh-CN" sz="1800" kern="100" dirty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-s;</a:t>
            </a:r>
            <a:endParaRPr lang="zh-CN" altLang="en-US" sz="1500" kern="100" dirty="0">
              <a:solidFill>
                <a:schemeClr val="bg1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496" y="1215904"/>
            <a:ext cx="161967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 err="1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read→read</a:t>
            </a:r>
            <a:r>
              <a:rPr lang="en-US" altLang="zh-CN" sz="2100" kern="100" dirty="0" err="1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s</a:t>
            </a:r>
            <a:endParaRPr lang="en-US" altLang="zh-CN" sz="1800" kern="100" dirty="0">
              <a:solidFill>
                <a:srgbClr val="FF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9614" y="1903972"/>
            <a:ext cx="39421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My sister usually read</a:t>
            </a: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s</a:t>
            </a: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English in the morning.</a:t>
            </a:r>
            <a:endParaRPr lang="en-US" altLang="zh-CN" sz="1500" kern="100" dirty="0"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9614" y="2560595"/>
            <a:ext cx="26776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我妹妹通常早晨读英语。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93170" y="2640746"/>
            <a:ext cx="2581570" cy="258157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813158" y="1215904"/>
            <a:ext cx="161967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 err="1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come→come</a:t>
            </a:r>
            <a:r>
              <a:rPr lang="en-US" altLang="zh-CN" sz="2100" kern="100" dirty="0" err="1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s</a:t>
            </a:r>
            <a:endParaRPr lang="en-US" altLang="zh-CN" sz="1800" kern="100" dirty="0">
              <a:solidFill>
                <a:srgbClr val="FF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0163" y="1861274"/>
            <a:ext cx="39421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Bob come</a:t>
            </a: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s</a:t>
            </a: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from England.</a:t>
            </a:r>
            <a:endParaRPr lang="en-US" altLang="zh-CN" sz="1500" kern="100" dirty="0"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41865" y="2223231"/>
            <a:ext cx="26776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鲍勃来自英国。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95502" y="2906843"/>
            <a:ext cx="2099145" cy="2099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1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4373255" y="926757"/>
            <a:ext cx="0" cy="4216743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9144000" cy="133401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21675" y="411553"/>
            <a:ext cx="57938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just"/>
            <a:r>
              <a:rPr lang="zh-CN" altLang="en-US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以辅音字母加</a:t>
            </a:r>
            <a:r>
              <a:rPr lang="en-US" altLang="zh-CN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y</a:t>
            </a:r>
            <a:r>
              <a:rPr lang="zh-CN" altLang="en-US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结尾的动词，要先将</a:t>
            </a:r>
            <a:r>
              <a:rPr lang="en-US" altLang="zh-CN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y</a:t>
            </a:r>
            <a:r>
              <a:rPr lang="zh-CN" altLang="en-US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变为</a:t>
            </a:r>
            <a:r>
              <a:rPr lang="en-US" altLang="zh-CN" sz="1800" kern="1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i</a:t>
            </a:r>
            <a:r>
              <a:rPr lang="zh-CN" altLang="en-US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然后再加</a:t>
            </a:r>
            <a:r>
              <a:rPr lang="en-US" altLang="zh-CN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-</a:t>
            </a:r>
            <a:r>
              <a:rPr lang="en-US" altLang="zh-CN" sz="1800" kern="1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r>
              <a:rPr lang="en-US" altLang="zh-CN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;</a:t>
            </a:r>
            <a:endParaRPr lang="zh-CN" altLang="en-US" sz="1500" kern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6502" y="1226578"/>
            <a:ext cx="202363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defRPr/>
            </a:pPr>
            <a:r>
              <a:rPr lang="en-US" altLang="zh-CN" sz="2100" kern="100" dirty="0" err="1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stud</a:t>
            </a:r>
            <a:r>
              <a:rPr lang="en-US" altLang="zh-CN" sz="2100" kern="100" dirty="0" err="1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y</a:t>
            </a:r>
            <a:r>
              <a:rPr lang="en-US" altLang="zh-CN" sz="2100" kern="100" dirty="0" err="1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→stud</a:t>
            </a:r>
            <a:r>
              <a:rPr lang="en-US" altLang="zh-CN" sz="2100" kern="100" dirty="0" err="1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ies</a:t>
            </a:r>
            <a:endParaRPr lang="en-US" altLang="zh-CN" sz="1800" kern="100" dirty="0">
              <a:solidFill>
                <a:srgbClr val="FF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9614" y="1903972"/>
            <a:ext cx="39421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Li Lei stud</a:t>
            </a: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ies</a:t>
            </a: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late every day. </a:t>
            </a:r>
            <a:endParaRPr lang="en-US" altLang="zh-CN" sz="1500" kern="100" dirty="0">
              <a:solidFill>
                <a:prstClr val="black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7913" y="2246106"/>
            <a:ext cx="26776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zh-CN" altLang="en-US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李雷每天都学习得很晚。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52332" y="2419231"/>
            <a:ext cx="2632477" cy="329012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533629" y="1209674"/>
            <a:ext cx="148502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 err="1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fl</a:t>
            </a:r>
            <a:r>
              <a:rPr lang="en-US" altLang="zh-CN" sz="2100" kern="100" dirty="0" err="1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y</a:t>
            </a:r>
            <a:r>
              <a:rPr lang="en-US" altLang="zh-CN" sz="2100" kern="100" dirty="0" err="1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→fl</a:t>
            </a:r>
            <a:r>
              <a:rPr lang="en-US" altLang="zh-CN" sz="2100" kern="100" dirty="0" err="1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ies</a:t>
            </a:r>
            <a:endParaRPr lang="en-US" altLang="zh-CN" sz="2100" kern="100" dirty="0">
              <a:solidFill>
                <a:srgbClr val="FF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0163" y="1861274"/>
            <a:ext cx="39421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Lucy fl</a:t>
            </a: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ies</a:t>
            </a: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a kite on weekends.</a:t>
            </a:r>
            <a:endParaRPr lang="en-US" altLang="zh-CN" sz="1500" kern="100" dirty="0">
              <a:solidFill>
                <a:prstClr val="black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41865" y="2223231"/>
            <a:ext cx="26776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zh-CN" altLang="en-US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露西在周末放风筝。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17226" y="2250221"/>
            <a:ext cx="2926774" cy="2926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90287" y="1715571"/>
            <a:ext cx="3434435" cy="3434435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4373255" y="926757"/>
            <a:ext cx="0" cy="4216743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133401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41047" y="411553"/>
            <a:ext cx="47551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just"/>
            <a:r>
              <a:rPr lang="zh-CN" altLang="en-US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以</a:t>
            </a:r>
            <a:r>
              <a:rPr lang="en-US" altLang="zh-CN" sz="1800" kern="1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s,x,ch,sh</a:t>
            </a:r>
            <a:r>
              <a:rPr lang="zh-CN" altLang="en-US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或字母</a:t>
            </a:r>
            <a:r>
              <a:rPr lang="en-US" altLang="zh-CN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o</a:t>
            </a:r>
            <a:r>
              <a:rPr lang="zh-CN" altLang="en-US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结尾的动词在词尾加</a:t>
            </a:r>
            <a:r>
              <a:rPr lang="en-US" altLang="zh-CN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-</a:t>
            </a:r>
            <a:r>
              <a:rPr lang="en-US" altLang="zh-CN" sz="1800" kern="1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r>
              <a:rPr lang="en-US" altLang="zh-CN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;</a:t>
            </a:r>
            <a:endParaRPr lang="zh-CN" altLang="en-US" sz="1500" kern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7424" y="1201439"/>
            <a:ext cx="202363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 err="1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tea</a:t>
            </a:r>
            <a:r>
              <a:rPr lang="en-US" altLang="zh-CN" sz="2100" kern="100" dirty="0" err="1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ch</a:t>
            </a:r>
            <a:r>
              <a:rPr lang="en-US" altLang="zh-CN" sz="2100" kern="100" dirty="0" err="1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→teach</a:t>
            </a:r>
            <a:r>
              <a:rPr lang="en-US" altLang="zh-CN" sz="2100" kern="100" dirty="0" err="1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endParaRPr lang="en-US" altLang="zh-CN" sz="2100" kern="100" dirty="0">
              <a:solidFill>
                <a:srgbClr val="FF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9614" y="1903972"/>
            <a:ext cx="39421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Miss Wang teach</a:t>
            </a: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us Chinese. </a:t>
            </a:r>
            <a:endParaRPr lang="en-US" altLang="zh-CN" sz="1500" kern="100" dirty="0">
              <a:solidFill>
                <a:prstClr val="black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7913" y="2246106"/>
            <a:ext cx="26776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zh-CN" altLang="en-US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王老师教我们语文。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1152" y="2133618"/>
            <a:ext cx="3401333" cy="340133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658653" y="1201439"/>
            <a:ext cx="202363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 err="1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brush→brush</a:t>
            </a:r>
            <a:r>
              <a:rPr lang="en-US" altLang="zh-CN" sz="2100" kern="100" dirty="0" err="1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endParaRPr lang="en-US" altLang="zh-CN" sz="2100" kern="100" dirty="0">
              <a:solidFill>
                <a:srgbClr val="FF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0163" y="1861274"/>
            <a:ext cx="39421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Lily brush</a:t>
            </a: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her teeth every day.</a:t>
            </a:r>
            <a:endParaRPr lang="en-US" altLang="zh-CN" sz="1500" kern="100" dirty="0">
              <a:solidFill>
                <a:prstClr val="black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41865" y="2223231"/>
            <a:ext cx="26776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zh-CN" altLang="en-US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莉莉每天刷牙。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1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4373255" y="926757"/>
            <a:ext cx="0" cy="4216743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133401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41047" y="411553"/>
            <a:ext cx="47551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defRPr/>
            </a:pPr>
            <a:r>
              <a:rPr lang="zh-CN" altLang="en-US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以</a:t>
            </a:r>
            <a:r>
              <a:rPr lang="en-US" altLang="zh-CN" sz="1800" kern="1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s,x,ch,sh</a:t>
            </a:r>
            <a:r>
              <a:rPr lang="zh-CN" altLang="en-US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或字母</a:t>
            </a:r>
            <a:r>
              <a:rPr lang="en-US" altLang="zh-CN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o</a:t>
            </a:r>
            <a:r>
              <a:rPr lang="zh-CN" altLang="en-US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结尾的动词在词尾加</a:t>
            </a:r>
            <a:r>
              <a:rPr lang="en-US" altLang="zh-CN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-</a:t>
            </a:r>
            <a:r>
              <a:rPr lang="en-US" altLang="zh-CN" sz="1800" kern="1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r>
              <a:rPr lang="en-US" altLang="zh-CN" sz="1800" kern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;</a:t>
            </a:r>
            <a:endParaRPr lang="zh-CN" altLang="en-US" sz="1500" kern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9446" y="1193880"/>
            <a:ext cx="121571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 err="1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go→go</a:t>
            </a:r>
            <a:r>
              <a:rPr lang="en-US" altLang="zh-CN" sz="2100" kern="100" dirty="0" err="1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endParaRPr lang="en-US" altLang="zh-CN" sz="2100" kern="100" dirty="0">
              <a:solidFill>
                <a:srgbClr val="FF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7913" y="1838836"/>
            <a:ext cx="39421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The little mouse often go</a:t>
            </a: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to the kitchen  at night.</a:t>
            </a:r>
            <a:endParaRPr lang="en-US" altLang="zh-CN" sz="1500" kern="100" dirty="0">
              <a:solidFill>
                <a:prstClr val="black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7913" y="2462084"/>
            <a:ext cx="33401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zh-CN" altLang="en-US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这只小老鼠晚上经常去厨房。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03587" y="2808332"/>
            <a:ext cx="2568047" cy="256804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691851" y="1222286"/>
            <a:ext cx="13503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do →do</a:t>
            </a:r>
            <a:r>
              <a:rPr lang="en-US" altLang="zh-CN" sz="21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</a:p>
        </p:txBody>
      </p:sp>
      <p:sp>
        <p:nvSpPr>
          <p:cNvPr id="24" name="矩形 23"/>
          <p:cNvSpPr/>
          <p:nvPr/>
        </p:nvSpPr>
        <p:spPr>
          <a:xfrm>
            <a:off x="4653379" y="1861173"/>
            <a:ext cx="39421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Gao Wei do</a:t>
            </a: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his homework every day.</a:t>
            </a:r>
            <a:endParaRPr lang="en-US" altLang="zh-CN" sz="1500" kern="100" dirty="0">
              <a:solidFill>
                <a:prstClr val="black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53379" y="2519727"/>
            <a:ext cx="26776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zh-CN" altLang="en-US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高伟每天做作业。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49778" y="2657093"/>
            <a:ext cx="3035930" cy="2276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1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132848"/>
            <a:ext cx="9144000" cy="10106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55382"/>
            <a:ext cx="9144000" cy="177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00108">
            <a:off x="1200551" y="-209708"/>
            <a:ext cx="3656245" cy="33297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24123" y="1916034"/>
            <a:ext cx="2310063" cy="23100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88644" y="1218197"/>
            <a:ext cx="1917533" cy="38350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45874" y="1005043"/>
            <a:ext cx="191455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be</a:t>
            </a:r>
            <a:r>
              <a:rPr lang="zh-CN" altLang="en-US" sz="1800" kern="100" dirty="0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的三单是</a:t>
            </a: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is</a:t>
            </a:r>
            <a:endParaRPr lang="zh-CN" altLang="en-US" sz="1500" kern="100" dirty="0">
              <a:solidFill>
                <a:srgbClr val="FF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8593" y="1475744"/>
            <a:ext cx="227498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have</a:t>
            </a:r>
            <a:r>
              <a:rPr lang="zh-CN" altLang="en-US" sz="1800" kern="100" dirty="0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的三单是</a:t>
            </a:r>
            <a:r>
              <a:rPr lang="en-US" altLang="zh-CN" sz="18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has</a:t>
            </a:r>
            <a:endParaRPr lang="zh-CN" altLang="en-US" sz="1500" kern="100" dirty="0">
              <a:solidFill>
                <a:srgbClr val="FF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4795" y="2579081"/>
            <a:ext cx="3959021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kern="100" dirty="0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She often </a:t>
            </a:r>
            <a:r>
              <a:rPr lang="en-US" altLang="zh-CN" sz="21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has</a:t>
            </a:r>
            <a:r>
              <a:rPr lang="en-US" altLang="zh-CN" sz="2100" kern="100" dirty="0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dinner at 7:00.</a:t>
            </a:r>
          </a:p>
        </p:txBody>
      </p:sp>
      <p:sp>
        <p:nvSpPr>
          <p:cNvPr id="10" name="矩形 9"/>
          <p:cNvSpPr/>
          <p:nvPr/>
        </p:nvSpPr>
        <p:spPr>
          <a:xfrm>
            <a:off x="1474795" y="3002569"/>
            <a:ext cx="3346109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kern="100" dirty="0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她经常在七点吃晚餐。</a:t>
            </a:r>
            <a:endParaRPr lang="en-US" altLang="zh-CN" sz="1800" kern="100" dirty="0"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79449"/>
            <a:ext cx="9144000" cy="10640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60" y="-667264"/>
            <a:ext cx="7979375" cy="65357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0616" y="452679"/>
            <a:ext cx="6871435" cy="3226546"/>
          </a:xfrm>
          <a:prstGeom prst="rect">
            <a:avLst/>
          </a:prstGeom>
          <a:solidFill>
            <a:srgbClr val="F0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29604" y="3177991"/>
            <a:ext cx="1965509" cy="19655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4596" y="842141"/>
            <a:ext cx="4114808" cy="2512319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79449"/>
            <a:ext cx="9144000" cy="10640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60" y="-935915"/>
            <a:ext cx="7979375" cy="68044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0616" y="258184"/>
            <a:ext cx="6871435" cy="3421040"/>
          </a:xfrm>
          <a:prstGeom prst="rect">
            <a:avLst/>
          </a:prstGeom>
          <a:solidFill>
            <a:srgbClr val="ED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29604" y="3177991"/>
            <a:ext cx="1965509" cy="196550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299379" y="704793"/>
            <a:ext cx="1605238" cy="1605238"/>
            <a:chOff x="1732505" y="939724"/>
            <a:chExt cx="2140317" cy="214031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732505" y="939724"/>
              <a:ext cx="2140317" cy="214031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矩形 14"/>
            <p:cNvSpPr/>
            <p:nvPr/>
          </p:nvSpPr>
          <p:spPr>
            <a:xfrm>
              <a:off x="2408292" y="1486663"/>
              <a:ext cx="791243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100" b="1" kern="1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eat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32477" y="406845"/>
            <a:ext cx="1605238" cy="1605238"/>
            <a:chOff x="3509969" y="542459"/>
            <a:chExt cx="2140317" cy="214031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09969" y="542459"/>
              <a:ext cx="2140317" cy="214031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3821088" y="987354"/>
              <a:ext cx="133626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100" b="1" kern="1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 play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69091" y="600116"/>
            <a:ext cx="1605238" cy="1605238"/>
            <a:chOff x="5692121" y="800154"/>
            <a:chExt cx="2140317" cy="214031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692121" y="800154"/>
              <a:ext cx="2140317" cy="214031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矩形 16"/>
            <p:cNvSpPr/>
            <p:nvPr/>
          </p:nvSpPr>
          <p:spPr>
            <a:xfrm>
              <a:off x="5807340" y="1316955"/>
              <a:ext cx="1881285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100" b="1" kern="1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 stud</a:t>
              </a:r>
              <a:r>
                <a:rPr lang="en-US" altLang="zh-CN" sz="2100" b="1" kern="100" dirty="0">
                  <a:solidFill>
                    <a:srgbClr val="FF0000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ies</a:t>
              </a:r>
              <a:r>
                <a:rPr lang="en-US" altLang="zh-CN" sz="2100" b="1" kern="1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 </a:t>
              </a:r>
              <a:endParaRPr lang="en-US" altLang="zh-CN" sz="1800" b="1" kern="100" dirty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37081" y="577513"/>
            <a:ext cx="1605238" cy="1605238"/>
            <a:chOff x="7916108" y="770017"/>
            <a:chExt cx="2140317" cy="214031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916108" y="770017"/>
              <a:ext cx="2140317" cy="214031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矩形 17"/>
            <p:cNvSpPr/>
            <p:nvPr/>
          </p:nvSpPr>
          <p:spPr>
            <a:xfrm>
              <a:off x="8499808" y="1280272"/>
              <a:ext cx="972916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100" b="1" kern="1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sing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32393" y="1207148"/>
            <a:ext cx="1987901" cy="2293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79449"/>
            <a:ext cx="9144000" cy="10640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60" y="-935915"/>
            <a:ext cx="7979375" cy="68044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0616" y="258184"/>
            <a:ext cx="6871435" cy="3421040"/>
          </a:xfrm>
          <a:prstGeom prst="rect">
            <a:avLst/>
          </a:prstGeom>
          <a:solidFill>
            <a:srgbClr val="ED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61877" y="3177991"/>
            <a:ext cx="1965509" cy="196550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78970" y="935382"/>
            <a:ext cx="1605238" cy="1605238"/>
            <a:chOff x="1838626" y="1247175"/>
            <a:chExt cx="2140317" cy="214031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5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838626" y="1247175"/>
              <a:ext cx="2140317" cy="214031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矩形 18"/>
            <p:cNvSpPr/>
            <p:nvPr/>
          </p:nvSpPr>
          <p:spPr>
            <a:xfrm>
              <a:off x="2405346" y="1764922"/>
              <a:ext cx="972916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n-US" altLang="zh-CN" sz="2100" b="1" kern="100" dirty="0">
                  <a:solidFill>
                    <a:prstClr val="white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go</a:t>
              </a:r>
              <a:r>
                <a:rPr lang="en-US" altLang="zh-CN" sz="2100" b="1" kern="100" dirty="0">
                  <a:solidFill>
                    <a:srgbClr val="FF0000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es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97919" y="1471481"/>
            <a:ext cx="1605238" cy="1605238"/>
            <a:chOff x="3997225" y="1961974"/>
            <a:chExt cx="2140317" cy="214031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rgbClr val="7984F1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997225" y="1961974"/>
              <a:ext cx="2140317" cy="214031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矩形 19"/>
            <p:cNvSpPr/>
            <p:nvPr/>
          </p:nvSpPr>
          <p:spPr>
            <a:xfrm>
              <a:off x="4580924" y="2438175"/>
              <a:ext cx="972916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n-US" altLang="zh-CN" sz="2100" b="1" kern="100" dirty="0">
                  <a:solidFill>
                    <a:prstClr val="white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do</a:t>
              </a:r>
              <a:r>
                <a:rPr lang="en-US" altLang="zh-CN" sz="2100" b="1" kern="100" dirty="0">
                  <a:solidFill>
                    <a:srgbClr val="FF0000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es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80684" y="937290"/>
            <a:ext cx="1605238" cy="1605238"/>
            <a:chOff x="6240911" y="1249720"/>
            <a:chExt cx="2140317" cy="214031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rgbClr val="EE7CC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240911" y="1249720"/>
              <a:ext cx="2140317" cy="214031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矩形 20"/>
            <p:cNvSpPr/>
            <p:nvPr/>
          </p:nvSpPr>
          <p:spPr>
            <a:xfrm>
              <a:off x="6861387" y="1718519"/>
              <a:ext cx="791243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n-US" altLang="zh-CN" sz="2100" b="1" kern="100" dirty="0">
                  <a:solidFill>
                    <a:srgbClr val="FF0000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has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21942" y="1418427"/>
            <a:ext cx="1605238" cy="1605238"/>
            <a:chOff x="8295922" y="1891236"/>
            <a:chExt cx="2140317" cy="214031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295922" y="1891236"/>
              <a:ext cx="2140317" cy="214031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矩形 22"/>
            <p:cNvSpPr/>
            <p:nvPr/>
          </p:nvSpPr>
          <p:spPr>
            <a:xfrm>
              <a:off x="8705778" y="2367439"/>
              <a:ext cx="1154590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n-US" altLang="zh-CN" sz="2100" b="1" kern="100" dirty="0">
                  <a:solidFill>
                    <a:prstClr val="white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  <a:cs typeface="宋体" panose="02010600030101010101" pitchFamily="2" charset="-122"/>
                </a:rPr>
                <a:t>watch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89520" y="2037583"/>
            <a:ext cx="1472247" cy="1698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132848"/>
            <a:ext cx="9144000" cy="10106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55382"/>
            <a:ext cx="9144000" cy="177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1139100" y="-1472409"/>
            <a:ext cx="6865801" cy="68658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835268" y="2198423"/>
            <a:ext cx="2310063" cy="231006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0064" y="1"/>
            <a:ext cx="131710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000" b="1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Test</a:t>
            </a:r>
            <a:endParaRPr lang="zh-CN" altLang="en-US" sz="2700" b="1" kern="1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汉真广标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8362" y="475658"/>
            <a:ext cx="5401685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1.My father often ________(draw)in the park.</a:t>
            </a:r>
            <a:endParaRPr lang="zh-CN" altLang="en-US" sz="1500" kern="100" dirty="0">
              <a:solidFill>
                <a:schemeClr val="bg1"/>
              </a:solidFill>
              <a:latin typeface="Times New Roman" panose="02020603050405020304" pitchFamily="18" charset="0"/>
              <a:ea typeface="方正汉真广标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98362" y="1014468"/>
            <a:ext cx="5401685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2.We usually_______( watch) TV on weekends.</a:t>
            </a:r>
          </a:p>
        </p:txBody>
      </p:sp>
      <p:sp>
        <p:nvSpPr>
          <p:cNvPr id="12" name="矩形 11"/>
          <p:cNvSpPr/>
          <p:nvPr/>
        </p:nvSpPr>
        <p:spPr>
          <a:xfrm>
            <a:off x="1698362" y="1587903"/>
            <a:ext cx="5270915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3.Nick _______(go) to the bookshop every week.</a:t>
            </a:r>
          </a:p>
        </p:txBody>
      </p:sp>
      <p:sp>
        <p:nvSpPr>
          <p:cNvPr id="13" name="矩形 12"/>
          <p:cNvSpPr/>
          <p:nvPr/>
        </p:nvSpPr>
        <p:spPr>
          <a:xfrm>
            <a:off x="1698363" y="2161338"/>
            <a:ext cx="560153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4.He often ________(have) some fruits after dinner.</a:t>
            </a:r>
          </a:p>
        </p:txBody>
      </p:sp>
      <p:sp>
        <p:nvSpPr>
          <p:cNvPr id="14" name="矩形 13"/>
          <p:cNvSpPr/>
          <p:nvPr/>
        </p:nvSpPr>
        <p:spPr>
          <a:xfrm>
            <a:off x="1698363" y="2734773"/>
            <a:ext cx="3858268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5.The sun _______(rise) in the east.</a:t>
            </a:r>
          </a:p>
        </p:txBody>
      </p:sp>
      <p:sp>
        <p:nvSpPr>
          <p:cNvPr id="16" name="矩形 15"/>
          <p:cNvSpPr/>
          <p:nvPr/>
        </p:nvSpPr>
        <p:spPr>
          <a:xfrm>
            <a:off x="3743147" y="441033"/>
            <a:ext cx="8288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draw</a:t>
            </a:r>
            <a:r>
              <a:rPr lang="en-US" altLang="zh-CN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s</a:t>
            </a:r>
            <a:endParaRPr lang="zh-CN" altLang="en-US" sz="1500" kern="100" dirty="0">
              <a:solidFill>
                <a:srgbClr val="FF0000"/>
              </a:solidFill>
              <a:latin typeface="Times New Roman" panose="02020603050405020304" pitchFamily="18" charset="0"/>
              <a:ea typeface="方正汉真广标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31306" y="975353"/>
            <a:ext cx="8288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watch</a:t>
            </a:r>
            <a:endParaRPr lang="zh-CN" altLang="en-US" sz="1500" kern="100" dirty="0">
              <a:solidFill>
                <a:srgbClr val="FF0000"/>
              </a:solidFill>
              <a:latin typeface="Times New Roman" panose="02020603050405020304" pitchFamily="18" charset="0"/>
              <a:ea typeface="方正汉真广标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47681" y="1558305"/>
            <a:ext cx="8288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go</a:t>
            </a:r>
            <a:r>
              <a:rPr lang="en-US" altLang="zh-CN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es </a:t>
            </a:r>
            <a:endParaRPr lang="zh-CN" altLang="en-US" sz="1500" kern="100" dirty="0">
              <a:solidFill>
                <a:srgbClr val="FF0000"/>
              </a:solidFill>
              <a:latin typeface="Times New Roman" panose="02020603050405020304" pitchFamily="18" charset="0"/>
              <a:ea typeface="方正汉真广标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34736" y="2126297"/>
            <a:ext cx="8288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has </a:t>
            </a:r>
            <a:endParaRPr lang="zh-CN" altLang="en-US" sz="1500" kern="100" dirty="0">
              <a:solidFill>
                <a:srgbClr val="FF0000"/>
              </a:solidFill>
              <a:latin typeface="Times New Roman" panose="02020603050405020304" pitchFamily="18" charset="0"/>
              <a:ea typeface="方正汉真广标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62108" y="2719290"/>
            <a:ext cx="8288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rise</a:t>
            </a:r>
            <a:r>
              <a:rPr lang="en-US" altLang="zh-CN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s</a:t>
            </a:r>
            <a:endParaRPr lang="zh-CN" altLang="en-US" sz="1500" kern="100" dirty="0">
              <a:solidFill>
                <a:srgbClr val="FF0000"/>
              </a:solidFill>
              <a:latin typeface="Times New Roman" panose="02020603050405020304" pitchFamily="18" charset="0"/>
              <a:ea typeface="方正汉真广标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79449"/>
            <a:ext cx="9144000" cy="10640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9800" y="480767"/>
            <a:ext cx="4372859" cy="43728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24086" y="1279690"/>
            <a:ext cx="3457281" cy="2014979"/>
          </a:xfrm>
          <a:prstGeom prst="rect">
            <a:avLst/>
          </a:prstGeom>
          <a:solidFill>
            <a:srgbClr val="F9D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62778" y="1340667"/>
            <a:ext cx="1969614" cy="19696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91373" y="2126048"/>
            <a:ext cx="2823618" cy="2823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132848"/>
            <a:ext cx="9144000" cy="10106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55382"/>
            <a:ext cx="9144000" cy="177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434095" y="-1464340"/>
            <a:ext cx="6865801" cy="68658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42406" y="2197699"/>
            <a:ext cx="2310063" cy="231006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90175" y="679225"/>
            <a:ext cx="5401685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动词三单现在时，一般词尾加</a:t>
            </a:r>
            <a:r>
              <a:rPr lang="en-US" altLang="zh-CN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S</a:t>
            </a: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；</a:t>
            </a:r>
            <a:endParaRPr lang="zh-CN" altLang="en-US" sz="1500" kern="100" dirty="0">
              <a:solidFill>
                <a:prstClr val="white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90176" y="1109791"/>
            <a:ext cx="482848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 kern="100" dirty="0" err="1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s,x,ch,sh</a:t>
            </a: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在词尾，直接加上</a:t>
            </a:r>
            <a:r>
              <a:rPr lang="en-US" altLang="zh-CN" sz="1800" kern="100" dirty="0" err="1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；</a:t>
            </a:r>
            <a:endParaRPr lang="en-US" altLang="zh-CN" sz="1800" kern="100" dirty="0">
              <a:solidFill>
                <a:prstClr val="white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90175" y="1570110"/>
            <a:ext cx="5270915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词尾若是字母</a:t>
            </a:r>
            <a:r>
              <a:rPr lang="en-US" altLang="zh-CN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O</a:t>
            </a: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，加上</a:t>
            </a:r>
            <a:r>
              <a:rPr lang="en-US" altLang="zh-CN" sz="1800" kern="100" dirty="0" err="1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es</a:t>
            </a: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不用愁；</a:t>
            </a:r>
            <a:endParaRPr lang="en-US" altLang="zh-CN" sz="1800" kern="100" dirty="0">
              <a:solidFill>
                <a:prstClr val="white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90176" y="2031600"/>
            <a:ext cx="560153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词尾若是辅</a:t>
            </a:r>
            <a:r>
              <a:rPr lang="en-US" altLang="zh-CN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+y</a:t>
            </a: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，变</a:t>
            </a:r>
            <a:r>
              <a:rPr lang="en-US" altLang="zh-CN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y</a:t>
            </a: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1800" kern="100" dirty="0" err="1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i</a:t>
            </a: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是正规；</a:t>
            </a:r>
            <a:endParaRPr lang="en-US" altLang="zh-CN" sz="1800" kern="100" dirty="0">
              <a:solidFill>
                <a:prstClr val="white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90176" y="2472362"/>
            <a:ext cx="4477300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have, be</a:t>
            </a: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三单很特殊，</a:t>
            </a:r>
            <a:r>
              <a:rPr lang="en-US" altLang="zh-CN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has, is</a:t>
            </a:r>
            <a:r>
              <a:rPr lang="zh-CN" altLang="en-US" sz="1800" kern="100" dirty="0">
                <a:solidFill>
                  <a:prstClr val="whit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要记熟！</a:t>
            </a:r>
            <a:endParaRPr lang="en-US" altLang="zh-CN" sz="1800" kern="100" dirty="0">
              <a:solidFill>
                <a:prstClr val="white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51725" y="1004952"/>
            <a:ext cx="1917533" cy="3835066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21193284">
            <a:off x="1307305" y="2045770"/>
            <a:ext cx="6884195" cy="13965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8600" b="1" dirty="0">
                <a:solidFill>
                  <a:srgbClr val="00A08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Thank</a:t>
            </a:r>
            <a:r>
              <a:rPr lang="en-US" altLang="zh-CN" sz="8600" b="1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600" b="1" dirty="0">
                <a:solidFill>
                  <a:srgbClr val="EE7CC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you</a:t>
            </a:r>
            <a:endParaRPr lang="zh-CN" altLang="en-US" sz="8600" b="1" dirty="0">
              <a:solidFill>
                <a:srgbClr val="EE7CC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汉真广标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79449"/>
            <a:ext cx="9144000" cy="10640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9800" y="480767"/>
            <a:ext cx="4372859" cy="43728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24086" y="1279690"/>
            <a:ext cx="3457281" cy="2014979"/>
          </a:xfrm>
          <a:prstGeom prst="rect">
            <a:avLst/>
          </a:prstGeom>
          <a:solidFill>
            <a:srgbClr val="F9D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62778" y="1340667"/>
            <a:ext cx="1969614" cy="19696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91373" y="2126048"/>
            <a:ext cx="2823618" cy="2823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6708262" y="2751226"/>
            <a:ext cx="2392274" cy="2392274"/>
          </a:xfrm>
          <a:prstGeom prst="rect">
            <a:avLst/>
          </a:prstGeom>
        </p:spPr>
      </p:pic>
      <p:pic>
        <p:nvPicPr>
          <p:cNvPr id="12" name="PA-图片 1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8" cstate="screen"/>
          <a:srcRect/>
          <a:stretch>
            <a:fillRect/>
          </a:stretch>
        </p:blipFill>
        <p:spPr>
          <a:xfrm>
            <a:off x="91317" y="3274830"/>
            <a:ext cx="2599717" cy="13702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00300"/>
            <a:ext cx="9144000" cy="135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6200000">
            <a:off x="3246078" y="1226719"/>
            <a:ext cx="2549154" cy="6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9" name="PA-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 cstate="screen"/>
          <a:srcRect/>
          <a:stretch>
            <a:fillRect/>
          </a:stretch>
        </p:blipFill>
        <p:spPr>
          <a:xfrm>
            <a:off x="5168246" y="-144704"/>
            <a:ext cx="2586695" cy="2277062"/>
          </a:xfrm>
          <a:prstGeom prst="rect">
            <a:avLst/>
          </a:prstGeom>
        </p:spPr>
      </p:pic>
      <p:sp>
        <p:nvSpPr>
          <p:cNvPr id="4" name="PA-矩形 3"/>
          <p:cNvSpPr/>
          <p:nvPr>
            <p:custDataLst>
              <p:tags r:id="rId3"/>
            </p:custDataLst>
          </p:nvPr>
        </p:nvSpPr>
        <p:spPr>
          <a:xfrm>
            <a:off x="4632693" y="152734"/>
            <a:ext cx="4266292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5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goes to school at half past seven. </a:t>
            </a:r>
            <a:endParaRPr lang="en-US" altLang="zh-CN" b="1" kern="100" dirty="0">
              <a:effectLst/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PA-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screen"/>
          <a:stretch>
            <a:fillRect/>
          </a:stretch>
        </p:blipFill>
        <p:spPr>
          <a:xfrm flipH="1">
            <a:off x="1782241" y="-56027"/>
            <a:ext cx="2456327" cy="2456327"/>
          </a:xfrm>
          <a:prstGeom prst="rect">
            <a:avLst/>
          </a:prstGeom>
        </p:spPr>
      </p:pic>
      <p:sp>
        <p:nvSpPr>
          <p:cNvPr id="11" name="PA-矩形 10"/>
          <p:cNvSpPr/>
          <p:nvPr>
            <p:custDataLst>
              <p:tags r:id="rId5"/>
            </p:custDataLst>
          </p:nvPr>
        </p:nvSpPr>
        <p:spPr>
          <a:xfrm>
            <a:off x="47207" y="198209"/>
            <a:ext cx="4466607" cy="3000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15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gets up at seven o'clock every morning.</a:t>
            </a:r>
            <a:endParaRPr lang="en-US" altLang="zh-CN" kern="100" dirty="0">
              <a:effectLst/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PA-矩形 12"/>
          <p:cNvSpPr/>
          <p:nvPr>
            <p:custDataLst>
              <p:tags r:id="rId6"/>
            </p:custDataLst>
          </p:nvPr>
        </p:nvSpPr>
        <p:spPr>
          <a:xfrm>
            <a:off x="140752" y="2584213"/>
            <a:ext cx="2810159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has lunch at school every day. </a:t>
            </a:r>
            <a:endParaRPr lang="en-US" altLang="zh-CN" kern="100" dirty="0">
              <a:effectLst/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pic>
        <p:nvPicPr>
          <p:cNvPr id="14" name="PA-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screen"/>
          <a:stretch>
            <a:fillRect/>
          </a:stretch>
        </p:blipFill>
        <p:spPr>
          <a:xfrm>
            <a:off x="362084" y="566876"/>
            <a:ext cx="1848215" cy="1848215"/>
          </a:xfrm>
          <a:prstGeom prst="rect">
            <a:avLst/>
          </a:prstGeom>
        </p:spPr>
      </p:pic>
      <p:pic>
        <p:nvPicPr>
          <p:cNvPr id="17" name="PA-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screen"/>
          <a:stretch>
            <a:fillRect/>
          </a:stretch>
        </p:blipFill>
        <p:spPr>
          <a:xfrm>
            <a:off x="3803910" y="2998132"/>
            <a:ext cx="1986326" cy="1986326"/>
          </a:xfrm>
          <a:prstGeom prst="rect">
            <a:avLst/>
          </a:prstGeom>
        </p:spPr>
      </p:pic>
      <p:sp>
        <p:nvSpPr>
          <p:cNvPr id="18" name="PA-矩形 17"/>
          <p:cNvSpPr/>
          <p:nvPr>
            <p:custDataLst>
              <p:tags r:id="rId9"/>
            </p:custDataLst>
          </p:nvPr>
        </p:nvSpPr>
        <p:spPr>
          <a:xfrm flipH="1">
            <a:off x="6334654" y="2606601"/>
            <a:ext cx="280934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often visits her grandparents.</a:t>
            </a:r>
            <a:endParaRPr lang="en-US" altLang="zh-CN" kern="100" dirty="0">
              <a:effectLst/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pic>
        <p:nvPicPr>
          <p:cNvPr id="16" name="PA-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screen"/>
          <a:stretch>
            <a:fillRect/>
          </a:stretch>
        </p:blipFill>
        <p:spPr>
          <a:xfrm>
            <a:off x="7297071" y="632508"/>
            <a:ext cx="1706151" cy="1706151"/>
          </a:xfrm>
          <a:prstGeom prst="rect">
            <a:avLst/>
          </a:prstGeom>
        </p:spPr>
      </p:pic>
      <p:pic>
        <p:nvPicPr>
          <p:cNvPr id="19" name="PA-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screen"/>
          <a:stretch>
            <a:fillRect/>
          </a:stretch>
        </p:blipFill>
        <p:spPr>
          <a:xfrm>
            <a:off x="1570387" y="3219257"/>
            <a:ext cx="1664783" cy="166478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16200000">
            <a:off x="1600910" y="3813572"/>
            <a:ext cx="2700000" cy="6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6200000">
            <a:off x="4853084" y="3804270"/>
            <a:ext cx="2673000" cy="6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PA-矩形 17"/>
          <p:cNvSpPr/>
          <p:nvPr>
            <p:custDataLst>
              <p:tags r:id="rId12"/>
            </p:custDataLst>
          </p:nvPr>
        </p:nvSpPr>
        <p:spPr>
          <a:xfrm>
            <a:off x="3098048" y="2567636"/>
            <a:ext cx="3162661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often plays the piano after school. </a:t>
            </a:r>
            <a:endParaRPr lang="en-US" altLang="zh-CN" kern="100" dirty="0">
              <a:effectLst/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pic>
        <p:nvPicPr>
          <p:cNvPr id="23" name="PA-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screen"/>
          <a:stretch>
            <a:fillRect/>
          </a:stretch>
        </p:blipFill>
        <p:spPr>
          <a:xfrm>
            <a:off x="3059819" y="3168327"/>
            <a:ext cx="1674624" cy="1674624"/>
          </a:xfrm>
          <a:prstGeom prst="rect">
            <a:avLst/>
          </a:prstGeom>
        </p:spPr>
      </p:pic>
      <p:pic>
        <p:nvPicPr>
          <p:cNvPr id="24" name="PA-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screen"/>
          <a:stretch>
            <a:fillRect/>
          </a:stretch>
        </p:blipFill>
        <p:spPr>
          <a:xfrm>
            <a:off x="5870949" y="3282140"/>
            <a:ext cx="1674624" cy="1674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11" grpId="0"/>
      <p:bldP spid="13" grpId="0"/>
      <p:bldP spid="18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132848"/>
            <a:ext cx="9144000" cy="10106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55382"/>
            <a:ext cx="9144000" cy="177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79780" y="1822785"/>
            <a:ext cx="2310063" cy="231006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7089" y="441187"/>
            <a:ext cx="5864136" cy="21467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gets up at seven o'clock every morning.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goes to school at half past seven.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has lunch at school every day.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often plays the piano after school. 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On Saturdays, Alice often visits her grandparents. </a:t>
            </a:r>
            <a:endParaRPr lang="en-US" altLang="zh-CN" sz="1800" kern="100" dirty="0">
              <a:solidFill>
                <a:prstClr val="black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132848"/>
            <a:ext cx="9144000" cy="10106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55382"/>
            <a:ext cx="9144000" cy="177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24123" y="1916034"/>
            <a:ext cx="2310063" cy="23100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88644" y="1218197"/>
            <a:ext cx="1917533" cy="383506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7089" y="441187"/>
            <a:ext cx="5600700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gets up at seven o'clock every morning. 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goes to school at half past seven. 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has lunch at school every day. 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often plays the piano after school. 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On Saturdays, Alice often visits her grandparents. </a:t>
            </a:r>
            <a:endParaRPr lang="en-US" altLang="zh-CN" sz="1800" kern="100" dirty="0"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2046" y="518170"/>
            <a:ext cx="667001" cy="460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32045" y="955824"/>
            <a:ext cx="667001" cy="40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29239" y="1344020"/>
            <a:ext cx="667001" cy="395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360907" y="1739461"/>
            <a:ext cx="667001" cy="398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65418" y="3135729"/>
            <a:ext cx="3524042" cy="5770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zh-CN" altLang="en-US" sz="3300" kern="100" dirty="0">
                <a:solidFill>
                  <a:srgbClr val="ED5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第三人称单数形式</a:t>
            </a:r>
            <a:endParaRPr lang="zh-CN" altLang="en-US" sz="3000" kern="100" dirty="0">
              <a:solidFill>
                <a:srgbClr val="ED56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971282" y="2159794"/>
            <a:ext cx="667001" cy="398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38049" y="554957"/>
            <a:ext cx="7267903" cy="4033587"/>
            <a:chOff x="1250732" y="739942"/>
            <a:chExt cx="9690537" cy="5378116"/>
          </a:xfrm>
        </p:grpSpPr>
        <p:sp>
          <p:nvSpPr>
            <p:cNvPr id="16" name="椭圆 15"/>
            <p:cNvSpPr/>
            <p:nvPr/>
          </p:nvSpPr>
          <p:spPr>
            <a:xfrm>
              <a:off x="1250732" y="739942"/>
              <a:ext cx="9690537" cy="5378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63458" y="891603"/>
              <a:ext cx="9265085" cy="5074794"/>
            </a:xfrm>
            <a:prstGeom prst="ellipse">
              <a:avLst/>
            </a:prstGeom>
            <a:noFill/>
            <a:ln w="38100" cap="rnd">
              <a:solidFill>
                <a:srgbClr val="66B0E7"/>
              </a:solidFill>
              <a:prstDash val="dash"/>
            </a:ln>
            <a:effectLst>
              <a:outerShdw blurRad="381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3366" y="1810003"/>
            <a:ext cx="607726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5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动词第三人称单数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132848"/>
            <a:ext cx="9144000" cy="10106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55382"/>
            <a:ext cx="9144000" cy="177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00108">
            <a:off x="609222" y="-38178"/>
            <a:ext cx="5109029" cy="47313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24123" y="1916034"/>
            <a:ext cx="2310063" cy="23100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88644" y="1218197"/>
            <a:ext cx="1917533" cy="38350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20708" y="440449"/>
            <a:ext cx="4288191" cy="3393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kern="100" dirty="0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第三人称单数是语言中，对对话双方外其它某一个人指示时使用的代词。简而言之，就是除了我和你以外的某一个人。</a:t>
            </a:r>
            <a:r>
              <a:rPr lang="en-US" altLang="zh-CN" sz="1800" kern="100" dirty="0" err="1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eg:he,she,it</a:t>
            </a:r>
            <a:r>
              <a:rPr lang="en-US" altLang="zh-CN" sz="1800" kern="100" dirty="0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, Alice, Mr. Wang, my mother and so on.</a:t>
            </a:r>
          </a:p>
          <a:p>
            <a:pPr>
              <a:lnSpc>
                <a:spcPct val="150000"/>
              </a:lnSpc>
            </a:pPr>
            <a:r>
              <a:rPr lang="zh-CN" altLang="en-US" sz="1800" kern="100" dirty="0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当句子中的主语为第三人称单数时，谓语动词就要发生变化，不能使用原型</a:t>
            </a:r>
            <a:r>
              <a:rPr lang="en-US" altLang="zh-CN" sz="1800" kern="100" dirty="0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,</a:t>
            </a:r>
            <a:r>
              <a:rPr lang="zh-CN" altLang="en-US" sz="1800" kern="100" dirty="0"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必须使用动词第三人称单数形式，简称三单。</a:t>
            </a:r>
            <a:endParaRPr lang="zh-CN" altLang="en-US" sz="1500" kern="100" dirty="0"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132848"/>
            <a:ext cx="9144000" cy="10106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55382"/>
            <a:ext cx="9144000" cy="177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34289" y="1916033"/>
            <a:ext cx="2310063" cy="231006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6419" y="837867"/>
            <a:ext cx="56007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goes to school at half past seven.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330185" y="33617"/>
            <a:ext cx="2489717" cy="83887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4622271" y="720271"/>
            <a:ext cx="2675951" cy="10072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100139" y="1387601"/>
            <a:ext cx="2534876" cy="85409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4708210" y="1996497"/>
            <a:ext cx="2504072" cy="94255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751011" y="2663280"/>
            <a:ext cx="2699913" cy="9097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77657" y="325746"/>
            <a:ext cx="148502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get- gets</a:t>
            </a:r>
            <a:endParaRPr lang="en-US" altLang="zh-CN" sz="1800" kern="100" dirty="0">
              <a:solidFill>
                <a:srgbClr val="FF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83236" y="1012828"/>
            <a:ext cx="148502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go - goes</a:t>
            </a:r>
          </a:p>
        </p:txBody>
      </p:sp>
      <p:sp>
        <p:nvSpPr>
          <p:cNvPr id="24" name="矩形 23"/>
          <p:cNvSpPr/>
          <p:nvPr/>
        </p:nvSpPr>
        <p:spPr>
          <a:xfrm>
            <a:off x="5726465" y="1669886"/>
            <a:ext cx="13503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have-has</a:t>
            </a:r>
          </a:p>
        </p:txBody>
      </p:sp>
      <p:sp>
        <p:nvSpPr>
          <p:cNvPr id="25" name="矩形 24"/>
          <p:cNvSpPr/>
          <p:nvPr/>
        </p:nvSpPr>
        <p:spPr>
          <a:xfrm>
            <a:off x="5060776" y="2268322"/>
            <a:ext cx="161967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 play-plays</a:t>
            </a:r>
          </a:p>
        </p:txBody>
      </p:sp>
      <p:sp>
        <p:nvSpPr>
          <p:cNvPr id="4" name="矩形 3"/>
          <p:cNvSpPr/>
          <p:nvPr/>
        </p:nvSpPr>
        <p:spPr>
          <a:xfrm>
            <a:off x="6253964" y="3011819"/>
            <a:ext cx="175432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altLang="zh-CN" sz="2100" kern="100" dirty="0">
                <a:solidFill>
                  <a:srgbClr val="FF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visit-visits</a:t>
            </a:r>
          </a:p>
        </p:txBody>
      </p:sp>
      <p:sp>
        <p:nvSpPr>
          <p:cNvPr id="26" name="矩形 25"/>
          <p:cNvSpPr/>
          <p:nvPr/>
        </p:nvSpPr>
        <p:spPr>
          <a:xfrm>
            <a:off x="266419" y="252071"/>
            <a:ext cx="56007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gets up at seven o'clock every morning. </a:t>
            </a:r>
          </a:p>
        </p:txBody>
      </p:sp>
      <p:sp>
        <p:nvSpPr>
          <p:cNvPr id="27" name="矩形 26"/>
          <p:cNvSpPr/>
          <p:nvPr/>
        </p:nvSpPr>
        <p:spPr>
          <a:xfrm>
            <a:off x="266419" y="1497146"/>
            <a:ext cx="56007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has lunch at school every day. </a:t>
            </a:r>
          </a:p>
        </p:txBody>
      </p:sp>
      <p:sp>
        <p:nvSpPr>
          <p:cNvPr id="28" name="矩形 27"/>
          <p:cNvSpPr/>
          <p:nvPr/>
        </p:nvSpPr>
        <p:spPr>
          <a:xfrm>
            <a:off x="266419" y="2186353"/>
            <a:ext cx="56007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Alice often plays the piano after school. </a:t>
            </a:r>
          </a:p>
        </p:txBody>
      </p:sp>
      <p:sp>
        <p:nvSpPr>
          <p:cNvPr id="29" name="矩形 28"/>
          <p:cNvSpPr/>
          <p:nvPr/>
        </p:nvSpPr>
        <p:spPr>
          <a:xfrm>
            <a:off x="266419" y="2787331"/>
            <a:ext cx="5767632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800" kern="1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  <a:cs typeface="宋体" panose="02010600030101010101" pitchFamily="2" charset="-122"/>
              </a:rPr>
              <a:t>On Saturdays, Alice often visits her grandparents. </a:t>
            </a:r>
            <a:endParaRPr lang="en-US" altLang="zh-CN" sz="1800" kern="100" dirty="0">
              <a:solidFill>
                <a:prstClr val="black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23" grpId="0"/>
      <p:bldP spid="24" grpId="0"/>
      <p:bldP spid="25" grpId="0"/>
      <p:bldP spid="4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54546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  I go to school at 800.</Template>
  <TotalTime>0</TotalTime>
  <Words>661</Words>
  <Application>Microsoft Office PowerPoint</Application>
  <PresentationFormat>全屏显示(16:9)</PresentationFormat>
  <Paragraphs>112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方正汉真广标简体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2020-12-16T08:38:00Z</dcterms:created>
  <dcterms:modified xsi:type="dcterms:W3CDTF">2023-01-16T19:41:52Z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D566743D3B5746F2A09CDD91C0172829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