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7D28D3-6E64-4EC8-A1F0-A40B70A00586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2396A6-DD39-46C6-A506-B7E52F186B1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2EB539-C3A4-4DCB-B81F-60484613DBAB}" type="slidenum">
              <a:rPr lang="zh-CN" altLang="en-US">
                <a:solidFill>
                  <a:prstClr val="black"/>
                </a:solidFill>
              </a:rPr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圆角矩形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0" name="副标题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830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19" name="日期占位符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1" name="灯片编号占位符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7B5B4B-4F13-4B3E-B7F1-16A40F0A4BE5}" type="slidenum">
              <a:rPr lang="zh-CN" altLang="en-US" smtClean="0">
                <a:solidFill>
                  <a:srgbClr val="E3DED1">
                    <a:shade val="50000"/>
                  </a:srgbClr>
                </a:solidFill>
              </a:rPr>
              <a:t>‹#›</a:t>
            </a:fld>
            <a:endParaRPr lang="zh-CN" altLang="en-US">
              <a:solidFill>
                <a:srgbClr val="E3DED1">
                  <a:shade val="50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6B03E2-BCB8-401C-A698-0A5A8E18275D}" type="slidenum">
              <a:rPr lang="zh-CN" altLang="en-US" smtClean="0">
                <a:solidFill>
                  <a:srgbClr val="E3DED1">
                    <a:shade val="50000"/>
                  </a:srgbClr>
                </a:solidFill>
              </a:rPr>
              <a:t>‹#›</a:t>
            </a:fld>
            <a:endParaRPr lang="zh-CN" altLang="en-US">
              <a:solidFill>
                <a:srgbClr val="E3DED1">
                  <a:shade val="50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B40654-A1F6-45FC-AAD8-EAD9567BE525}" type="slidenum">
              <a:rPr lang="zh-CN" altLang="en-US" smtClean="0">
                <a:solidFill>
                  <a:srgbClr val="E3DED1">
                    <a:shade val="50000"/>
                  </a:srgbClr>
                </a:solidFill>
              </a:rPr>
              <a:t>‹#›</a:t>
            </a:fld>
            <a:endParaRPr lang="zh-CN" altLang="en-US">
              <a:solidFill>
                <a:srgbClr val="E3DED1">
                  <a:shade val="50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B54EE6-4C75-42B6-9306-AD7FF05C45C0}" type="slidenum">
              <a:rPr lang="zh-CN" altLang="en-US" smtClean="0">
                <a:solidFill>
                  <a:srgbClr val="E3DED1">
                    <a:shade val="50000"/>
                  </a:srgbClr>
                </a:solidFill>
              </a:rPr>
              <a:t>‹#›</a:t>
            </a:fld>
            <a:endParaRPr lang="zh-CN" altLang="en-US">
              <a:solidFill>
                <a:srgbClr val="E3DED1">
                  <a:shade val="50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圆角矩形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830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171048-0F6E-4B19-B699-60EE880D3F2D}" type="slidenum">
              <a:rPr lang="zh-CN" altLang="en-US" smtClean="0">
                <a:solidFill>
                  <a:srgbClr val="E3DED1">
                    <a:shade val="50000"/>
                  </a:srgbClr>
                </a:solidFill>
              </a:rPr>
              <a:t>‹#›</a:t>
            </a:fld>
            <a:endParaRPr lang="zh-CN" altLang="en-US">
              <a:solidFill>
                <a:srgbClr val="E3DED1">
                  <a:shade val="50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8C045B-2735-4566-A22E-D4CA592720A7}" type="slidenum">
              <a:rPr lang="zh-CN" altLang="en-US" smtClean="0">
                <a:solidFill>
                  <a:srgbClr val="E3DED1">
                    <a:shade val="50000"/>
                  </a:srgbClr>
                </a:solidFill>
              </a:rPr>
              <a:t>‹#›</a:t>
            </a:fld>
            <a:endParaRPr lang="zh-CN" altLang="en-US">
              <a:solidFill>
                <a:srgbClr val="E3DED1">
                  <a:shade val="50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D3AA5C-6B47-4AF4-920C-AFFEB4F4CF3E}" type="slidenum">
              <a:rPr lang="zh-CN" altLang="en-US" smtClean="0">
                <a:solidFill>
                  <a:srgbClr val="E3DED1">
                    <a:shade val="50000"/>
                  </a:srgbClr>
                </a:solidFill>
              </a:rPr>
              <a:t>‹#›</a:t>
            </a:fld>
            <a:endParaRPr lang="zh-CN" altLang="en-US">
              <a:solidFill>
                <a:srgbClr val="E3DED1">
                  <a:shade val="50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ABD3F7-6051-4C6F-B53A-A8B6182F05E3}" type="slidenum">
              <a:rPr lang="zh-CN" altLang="en-US" smtClean="0">
                <a:solidFill>
                  <a:srgbClr val="E3DED1">
                    <a:shade val="50000"/>
                  </a:srgbClr>
                </a:solidFill>
              </a:rPr>
              <a:t>‹#›</a:t>
            </a:fld>
            <a:endParaRPr lang="zh-CN" altLang="en-US">
              <a:solidFill>
                <a:srgbClr val="E3DED1">
                  <a:shade val="50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圆角矩形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382764-933D-42CC-93DD-DF68043FFE35}" type="slidenum">
              <a:rPr lang="zh-CN" altLang="en-US" smtClean="0">
                <a:solidFill>
                  <a:srgbClr val="E3DED1">
                    <a:shade val="50000"/>
                  </a:srgbClr>
                </a:solidFill>
              </a:rPr>
              <a:t>‹#›</a:t>
            </a:fld>
            <a:endParaRPr lang="zh-CN" altLang="en-US">
              <a:solidFill>
                <a:srgbClr val="E3DED1">
                  <a:shade val="50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415" marR="18415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38E591-4F64-4AA5-9C5B-4FFCCF4B3655}" type="slidenum">
              <a:rPr lang="zh-CN" altLang="en-US" smtClean="0">
                <a:solidFill>
                  <a:srgbClr val="E3DED1">
                    <a:shade val="50000"/>
                  </a:srgbClr>
                </a:solidFill>
              </a:rPr>
              <a:t>‹#›</a:t>
            </a:fld>
            <a:endParaRPr lang="zh-CN" altLang="en-US">
              <a:solidFill>
                <a:srgbClr val="E3DED1">
                  <a:shade val="50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圆角矩形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单圆角矩形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990F9B-D5F9-43D2-BF94-7C5072D1931A}" type="slidenum">
              <a:rPr lang="zh-CN" altLang="en-US" smtClean="0">
                <a:solidFill>
                  <a:srgbClr val="E3DED1">
                    <a:shade val="50000"/>
                  </a:srgbClr>
                </a:solidFill>
              </a:rPr>
              <a:t>‹#›</a:t>
            </a:fld>
            <a:endParaRPr lang="zh-CN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圆角矩形 6"/>
          <p:cNvSpPr/>
          <p:nvPr/>
        </p:nvSpPr>
        <p:spPr>
          <a:xfrm>
            <a:off x="306070" y="33299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标题占位符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25" name="日期占位符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E3DED1">
                  <a:shade val="50000"/>
                </a:srgbClr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" name="页脚占位符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E3DED1">
                  <a:shade val="50000"/>
                </a:srgbClr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B62268-6220-4DFC-8073-C859349DA749}" type="slidenum">
              <a:rPr lang="zh-CN" altLang="en-US" smtClean="0">
                <a:solidFill>
                  <a:srgbClr val="E3DED1">
                    <a:shade val="50000"/>
                  </a:srgbClr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‹#›</a:t>
            </a:fld>
            <a:endParaRPr lang="zh-CN" altLang="en-US">
              <a:solidFill>
                <a:srgbClr val="E3DED1">
                  <a:shade val="50000"/>
                </a:srgbClr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65430" indent="-265430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 panose="05020102010507070707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295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 panose="020B0604030504040204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130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 panose="05020102010507070707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255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 panose="020B0604030504040204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 panose="05020102010507070707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345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 panose="020B0604030504040204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53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 panose="05020102010507070707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Verdana" panose="020B0604030504040204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 panose="05020102010507070707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A47.TI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A48.TI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A49.TIF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ChangeArrowheads="1"/>
          </p:cNvSpPr>
          <p:nvPr/>
        </p:nvSpPr>
        <p:spPr bwMode="auto">
          <a:xfrm>
            <a:off x="323527" y="1644189"/>
            <a:ext cx="8512497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800" dirty="0">
                <a:solidFill>
                  <a:prstClr val="black"/>
                </a:solidFill>
                <a:latin typeface="方正美黑简体" pitchFamily="65" charset="-122"/>
                <a:ea typeface="方正美黑简体" pitchFamily="65" charset="-122"/>
              </a:rPr>
              <a:t>Unit 4</a:t>
            </a:r>
            <a:r>
              <a:rPr lang="zh-CN" altLang="en-US" sz="3800" dirty="0">
                <a:solidFill>
                  <a:prstClr val="black"/>
                </a:solidFill>
                <a:latin typeface="方正美黑简体" pitchFamily="65" charset="-122"/>
                <a:ea typeface="方正美黑简体" pitchFamily="65" charset="-122"/>
              </a:rPr>
              <a:t>  </a:t>
            </a:r>
            <a:r>
              <a:rPr lang="en-US" altLang="zh-CN" sz="3800" dirty="0">
                <a:solidFill>
                  <a:prstClr val="black"/>
                </a:solidFill>
                <a:latin typeface="方正美黑简体" pitchFamily="65" charset="-122"/>
                <a:ea typeface="方正美黑简体" pitchFamily="65" charset="-122"/>
              </a:rPr>
              <a:t>Where's my schoolbag?</a:t>
            </a:r>
          </a:p>
        </p:txBody>
      </p:sp>
      <p:sp>
        <p:nvSpPr>
          <p:cNvPr id="219139" name="Rectangle 3"/>
          <p:cNvSpPr>
            <a:spLocks noChangeArrowheads="1"/>
          </p:cNvSpPr>
          <p:nvPr/>
        </p:nvSpPr>
        <p:spPr bwMode="auto">
          <a:xfrm>
            <a:off x="1350984" y="3356992"/>
            <a:ext cx="662553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3200" dirty="0">
                <a:solidFill>
                  <a:srgbClr val="FF0000"/>
                </a:solidFill>
                <a:latin typeface="方正行楷_GBK" pitchFamily="65" charset="-122"/>
                <a:ea typeface="方正行楷_GBK" pitchFamily="65" charset="-122"/>
              </a:rPr>
              <a:t>Section A</a:t>
            </a:r>
            <a:r>
              <a:rPr lang="en-US" altLang="zh-CN" sz="3200" dirty="0">
                <a:solidFill>
                  <a:srgbClr val="FF0000"/>
                </a:solidFill>
                <a:latin typeface="方正行楷_GBK" pitchFamily="65" charset="-122"/>
                <a:ea typeface="方正行楷_GBK" pitchFamily="65" charset="-122"/>
              </a:rPr>
              <a:t> </a:t>
            </a:r>
            <a:r>
              <a:rPr lang="zh-CN" altLang="zh-CN" sz="3200" dirty="0">
                <a:solidFill>
                  <a:srgbClr val="FF0000"/>
                </a:solidFill>
                <a:latin typeface="方正行楷_GBK" pitchFamily="65" charset="-122"/>
                <a:ea typeface="方正行楷_GBK" pitchFamily="65" charset="-122"/>
              </a:rPr>
              <a:t>(Grammar Focus～3c)</a:t>
            </a:r>
            <a:endParaRPr lang="en-US" altLang="zh-CN" sz="3200" dirty="0">
              <a:solidFill>
                <a:srgbClr val="FF0000"/>
              </a:solidFill>
              <a:latin typeface="方正行楷_GBK" pitchFamily="65" charset="-122"/>
              <a:ea typeface="方正行楷_GBK" pitchFamily="65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699541" y="5301208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ChangeArrowheads="1"/>
          </p:cNvSpPr>
          <p:nvPr/>
        </p:nvSpPr>
        <p:spPr bwMode="auto">
          <a:xfrm>
            <a:off x="467544" y="392078"/>
            <a:ext cx="8229600" cy="603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单元语法精讲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一、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where</a:t>
            </a:r>
            <a:r>
              <a:rPr lang="zh-CN" altLang="en-US" sz="20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的用法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where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是疑问副词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意为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在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哪里；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在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什么地方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用来对表示地点的副词或介词短语进行提问。由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where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等疑问词引导的疑问句叫做特殊疑问句。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句型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Where is/are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＋主语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人或物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？其中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is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后接单数意义的主语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are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后接复数意义的主语。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eg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：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Where are your books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？你的书在哪里？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回答时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用句型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主语＋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is/are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＋表示地点的介词短语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。主语一般用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it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she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或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they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来代替句中的单复数主语。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eg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：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—Where is your sister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？你姐姐在哪里？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—She is in the room.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她在房间里。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【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注意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】where is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可缩写成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where's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但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where are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则不能缩写。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ChangeArrowheads="1"/>
          </p:cNvSpPr>
          <p:nvPr/>
        </p:nvSpPr>
        <p:spPr bwMode="auto">
          <a:xfrm>
            <a:off x="595783" y="476672"/>
            <a:ext cx="8229600" cy="603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二、方位介词：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on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in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under</a:t>
            </a:r>
            <a:endParaRPr lang="en-US" altLang="zh-CN" sz="2000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介词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on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在表示地点时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意为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在</a:t>
            </a: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上面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指某人或某物在另一物体上面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表面接触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上下紧贴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。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in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在表示地点时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意为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在</a:t>
            </a: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……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里面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内部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。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under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表示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在</a:t>
            </a: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……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下面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on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互为反义词。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eg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：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on the desk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在课桌上面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in the bedroom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在卧室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under the bed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在床下面</a:t>
            </a:r>
            <a:endParaRPr lang="zh-CN" altLang="en-US" sz="2000" dirty="0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三、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I don't know.</a:t>
            </a:r>
            <a:r>
              <a:rPr lang="zh-CN" altLang="en-US" sz="20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我不知道。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主要用于你无法回答他人询问的问题时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常说</a:t>
            </a:r>
            <a:r>
              <a:rPr lang="zh-CN" altLang="en-US" sz="2000" dirty="0">
                <a:solidFill>
                  <a:srgbClr val="000000"/>
                </a:solidFill>
                <a:latin typeface="Courier New" panose="02070309020205020404"/>
                <a:ea typeface="宋体" panose="02010600030101010101" pitchFamily="2" charset="-122"/>
              </a:rPr>
              <a:t>“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 don't know.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  <a:ea typeface="宋体" panose="02010600030101010101" pitchFamily="2" charset="-122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为了表示礼貌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也可以在前面加上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sorry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或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I'm sorry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。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don't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是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do not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的缩写形式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do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为助动词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无实际意义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帮助实义动词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know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构成否定句。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ChangeArrowheads="1"/>
          </p:cNvSpPr>
          <p:nvPr/>
        </p:nvSpPr>
        <p:spPr bwMode="auto">
          <a:xfrm>
            <a:off x="685800" y="1219200"/>
            <a:ext cx="82296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单元语法强化训练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一、单项选择。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1.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  <a:ea typeface="黑体" panose="02010609060101010101" charset="-122"/>
                <a:cs typeface="Times New Roman" panose="02020603050405020304" pitchFamily="18" charset="0"/>
              </a:rPr>
              <a:t>—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______ my keys?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—They're in the schoolbag.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Where's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　　　　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How are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Where are  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What are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  <a:ea typeface="宋体" panose="02010600030101010101" pitchFamily="2" charset="-122"/>
              </a:rPr>
              <a:t>—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Where is my schoolbag?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—It's ______ the desk.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in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for</a:t>
            </a:r>
            <a:endParaRPr lang="de-DE" altLang="zh-CN" sz="2000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de-DE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zh-CN" altLang="de-DE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de-DE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under  D</a:t>
            </a:r>
            <a:r>
              <a:rPr lang="zh-CN" altLang="de-DE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de-DE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at</a:t>
            </a:r>
            <a:endParaRPr lang="en-US" altLang="zh-CN" sz="2000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222211" name="Picture 3" descr="C:\Users\Administrator\Desktop\七上英语（人教）练闯考教师用书２０１５（武汉）\A47.TIF"/>
          <p:cNvPicPr>
            <a:picLocks noChangeAspect="1" noChangeArrowheads="1"/>
          </p:cNvPicPr>
          <p:nvPr/>
        </p:nvPicPr>
        <p:blipFill>
          <a:blip r:embed="rId3" r:link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81600" y="4572000"/>
            <a:ext cx="1638300" cy="138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2212" name="Text Box 4"/>
          <p:cNvSpPr txBox="1">
            <a:spLocks noChangeArrowheads="1"/>
          </p:cNvSpPr>
          <p:nvPr/>
        </p:nvSpPr>
        <p:spPr bwMode="auto">
          <a:xfrm>
            <a:off x="1447800" y="2193925"/>
            <a:ext cx="4175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</a:p>
        </p:txBody>
      </p:sp>
      <p:sp>
        <p:nvSpPr>
          <p:cNvPr id="222213" name="Text Box 5"/>
          <p:cNvSpPr txBox="1">
            <a:spLocks noChangeArrowheads="1"/>
          </p:cNvSpPr>
          <p:nvPr/>
        </p:nvSpPr>
        <p:spPr bwMode="auto">
          <a:xfrm>
            <a:off x="1676400" y="4495800"/>
            <a:ext cx="4175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2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2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2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2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2" grpId="0"/>
      <p:bldP spid="2222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ChangeArrowheads="1"/>
          </p:cNvSpPr>
          <p:nvPr/>
        </p:nvSpPr>
        <p:spPr bwMode="auto">
          <a:xfrm>
            <a:off x="685800" y="620688"/>
            <a:ext cx="7848600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  <a:ea typeface="宋体" panose="02010600030101010101" pitchFamily="2" charset="-122"/>
                <a:cs typeface="Times New Roman" panose="02020603050405020304" pitchFamily="18" charset="0"/>
              </a:rPr>
              <a:t>—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Where's the map?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—It's ______ your father's room.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in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on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under  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at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  <a:ea typeface="宋体" panose="02010600030101010101" pitchFamily="2" charset="-122"/>
              </a:rPr>
              <a:t>—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Where's my hat?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—It's ______ your head.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in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on</a:t>
            </a:r>
            <a:endParaRPr lang="de-DE" altLang="zh-CN" sz="2000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de-DE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zh-CN" altLang="de-DE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de-DE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under  D</a:t>
            </a:r>
            <a:r>
              <a:rPr lang="zh-CN" altLang="de-DE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de-DE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At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5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  <a:ea typeface="宋体" panose="02010600030101010101" pitchFamily="2" charset="-122"/>
              </a:rPr>
              <a:t>—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Where's my telephone?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—______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Is it in your bag?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It's not mine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 don't know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You're welcome  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No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it's under the chair</a:t>
            </a:r>
          </a:p>
        </p:txBody>
      </p:sp>
      <p:sp>
        <p:nvSpPr>
          <p:cNvPr id="223235" name="Text Box 3"/>
          <p:cNvSpPr txBox="1">
            <a:spLocks noChangeArrowheads="1"/>
          </p:cNvSpPr>
          <p:nvPr/>
        </p:nvSpPr>
        <p:spPr bwMode="auto">
          <a:xfrm>
            <a:off x="1905000" y="2982888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</a:p>
        </p:txBody>
      </p:sp>
      <p:sp>
        <p:nvSpPr>
          <p:cNvPr id="223236" name="Text Box 4"/>
          <p:cNvSpPr txBox="1">
            <a:spLocks noChangeArrowheads="1"/>
          </p:cNvSpPr>
          <p:nvPr/>
        </p:nvSpPr>
        <p:spPr bwMode="auto">
          <a:xfrm>
            <a:off x="1600200" y="4811688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</a:p>
        </p:txBody>
      </p:sp>
      <p:sp>
        <p:nvSpPr>
          <p:cNvPr id="223237" name="Text Box 5"/>
          <p:cNvSpPr txBox="1">
            <a:spLocks noChangeArrowheads="1"/>
          </p:cNvSpPr>
          <p:nvPr/>
        </p:nvSpPr>
        <p:spPr bwMode="auto">
          <a:xfrm>
            <a:off x="1905000" y="1154088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</a:p>
        </p:txBody>
      </p:sp>
      <p:pic>
        <p:nvPicPr>
          <p:cNvPr id="223238" name="Picture 6" descr="C:\Users\Administrator\Desktop\七上英语（人教）练闯考教师用书２０１５（武汉）\A48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00600" y="2449488"/>
            <a:ext cx="1360488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3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3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5" grpId="0"/>
      <p:bldP spid="223236" grpId="0"/>
      <p:bldP spid="2232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Text Box 2"/>
          <p:cNvSpPr txBox="1">
            <a:spLocks noChangeArrowheads="1"/>
          </p:cNvSpPr>
          <p:nvPr/>
        </p:nvSpPr>
        <p:spPr bwMode="auto">
          <a:xfrm>
            <a:off x="1676400" y="2514600"/>
            <a:ext cx="9985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Where's</a:t>
            </a:r>
          </a:p>
        </p:txBody>
      </p:sp>
      <p:sp>
        <p:nvSpPr>
          <p:cNvPr id="224259" name="Text Box 3"/>
          <p:cNvSpPr txBox="1">
            <a:spLocks noChangeArrowheads="1"/>
          </p:cNvSpPr>
          <p:nvPr/>
        </p:nvSpPr>
        <p:spPr bwMode="auto">
          <a:xfrm>
            <a:off x="1905000" y="2971800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on</a:t>
            </a:r>
          </a:p>
        </p:txBody>
      </p:sp>
      <p:sp>
        <p:nvSpPr>
          <p:cNvPr id="224260" name="Rectangle 4"/>
          <p:cNvSpPr>
            <a:spLocks noChangeArrowheads="1"/>
          </p:cNvSpPr>
          <p:nvPr/>
        </p:nvSpPr>
        <p:spPr bwMode="auto">
          <a:xfrm>
            <a:off x="838200" y="1524000"/>
            <a:ext cx="7848600" cy="420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二、根据汉语完成句子。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6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  <a:ea typeface="宋体" panose="02010600030101010101" pitchFamily="2" charset="-122"/>
                <a:cs typeface="Times New Roman" panose="02020603050405020304" pitchFamily="18" charset="0"/>
              </a:rPr>
              <a:t>—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你的电脑在哪里？　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—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在书桌上。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—__________your computer?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—It's ______the _________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7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  <a:ea typeface="宋体" panose="02010600030101010101" pitchFamily="2" charset="-122"/>
              </a:rPr>
              <a:t>—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他的书在哪里？　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  <a:ea typeface="宋体" panose="02010600030101010101" pitchFamily="2" charset="-122"/>
              </a:rPr>
              <a:t>—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在书柜里。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—____________his books?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—They're _________the bookcase.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8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我不知道。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 _____________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</a:p>
        </p:txBody>
      </p:sp>
      <p:sp>
        <p:nvSpPr>
          <p:cNvPr id="224261" name="Text Box 5"/>
          <p:cNvSpPr txBox="1">
            <a:spLocks noChangeArrowheads="1"/>
          </p:cNvSpPr>
          <p:nvPr/>
        </p:nvSpPr>
        <p:spPr bwMode="auto">
          <a:xfrm>
            <a:off x="3124200" y="2971800"/>
            <a:ext cx="635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desk</a:t>
            </a:r>
          </a:p>
        </p:txBody>
      </p:sp>
      <p:sp>
        <p:nvSpPr>
          <p:cNvPr id="224262" name="Text Box 6"/>
          <p:cNvSpPr txBox="1">
            <a:spLocks noChangeArrowheads="1"/>
          </p:cNvSpPr>
          <p:nvPr/>
        </p:nvSpPr>
        <p:spPr bwMode="auto">
          <a:xfrm>
            <a:off x="1524000" y="3886200"/>
            <a:ext cx="1311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Where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are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</a:p>
        </p:txBody>
      </p:sp>
      <p:sp>
        <p:nvSpPr>
          <p:cNvPr id="224263" name="Text Box 7"/>
          <p:cNvSpPr txBox="1">
            <a:spLocks noChangeArrowheads="1"/>
          </p:cNvSpPr>
          <p:nvPr/>
        </p:nvSpPr>
        <p:spPr bwMode="auto">
          <a:xfrm>
            <a:off x="2667000" y="434340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in</a:t>
            </a:r>
          </a:p>
        </p:txBody>
      </p:sp>
      <p:sp>
        <p:nvSpPr>
          <p:cNvPr id="224264" name="Text Box 8"/>
          <p:cNvSpPr txBox="1">
            <a:spLocks noChangeArrowheads="1"/>
          </p:cNvSpPr>
          <p:nvPr/>
        </p:nvSpPr>
        <p:spPr bwMode="auto">
          <a:xfrm>
            <a:off x="1600200" y="5257800"/>
            <a:ext cx="1289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don't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know</a:t>
            </a:r>
          </a:p>
        </p:txBody>
      </p:sp>
      <p:pic>
        <p:nvPicPr>
          <p:cNvPr id="224265" name="Picture 9" descr="C:\Users\Administrator\Desktop\七上英语（人教）练闯考教师用书２０１５（武汉）\A49.TIF"/>
          <p:cNvPicPr>
            <a:picLocks noChangeAspect="1" noChangeArrowheads="1"/>
          </p:cNvPicPr>
          <p:nvPr/>
        </p:nvPicPr>
        <p:blipFill>
          <a:blip r:embed="rId2" r:link="rId3" cstate="email"/>
          <a:srcRect/>
          <a:stretch>
            <a:fillRect/>
          </a:stretch>
        </p:blipFill>
        <p:spPr bwMode="auto">
          <a:xfrm>
            <a:off x="6156176" y="2071687"/>
            <a:ext cx="178190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4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4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4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4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4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4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8" grpId="0"/>
      <p:bldP spid="224259" grpId="0"/>
      <p:bldP spid="224261" grpId="0"/>
      <p:bldP spid="224262" grpId="0"/>
      <p:bldP spid="224263" grpId="0"/>
      <p:bldP spid="22426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ChangeArrowheads="1"/>
          </p:cNvSpPr>
          <p:nvPr/>
        </p:nvSpPr>
        <p:spPr bwMode="auto">
          <a:xfrm>
            <a:off x="685800" y="1981200"/>
            <a:ext cx="78486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9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尺子在椅子下面吗？</a:t>
            </a:r>
            <a:endParaRPr lang="zh-CN" altLang="en-US" sz="2000" i="1" u="sng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_______the ruler __________the chair?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10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帽子在床上。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The hat __________the bed.</a:t>
            </a:r>
          </a:p>
        </p:txBody>
      </p:sp>
      <p:sp>
        <p:nvSpPr>
          <p:cNvPr id="225283" name="Text Box 3"/>
          <p:cNvSpPr txBox="1">
            <a:spLocks noChangeArrowheads="1"/>
          </p:cNvSpPr>
          <p:nvPr/>
        </p:nvSpPr>
        <p:spPr bwMode="auto">
          <a:xfrm>
            <a:off x="1295400" y="2514600"/>
            <a:ext cx="4302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Is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</a:p>
        </p:txBody>
      </p:sp>
      <p:sp>
        <p:nvSpPr>
          <p:cNvPr id="225284" name="Text Box 4"/>
          <p:cNvSpPr txBox="1">
            <a:spLocks noChangeArrowheads="1"/>
          </p:cNvSpPr>
          <p:nvPr/>
        </p:nvSpPr>
        <p:spPr bwMode="auto">
          <a:xfrm>
            <a:off x="3048000" y="2514600"/>
            <a:ext cx="776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under</a:t>
            </a:r>
          </a:p>
        </p:txBody>
      </p:sp>
      <p:sp>
        <p:nvSpPr>
          <p:cNvPr id="225285" name="Text Box 5"/>
          <p:cNvSpPr txBox="1">
            <a:spLocks noChangeArrowheads="1"/>
          </p:cNvSpPr>
          <p:nvPr/>
        </p:nvSpPr>
        <p:spPr bwMode="auto">
          <a:xfrm>
            <a:off x="2133600" y="3429000"/>
            <a:ext cx="733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is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on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3" grpId="0"/>
      <p:bldP spid="225284" grpId="0"/>
      <p:bldP spid="22528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ChangeArrowheads="1"/>
          </p:cNvSpPr>
          <p:nvPr/>
        </p:nvSpPr>
        <p:spPr bwMode="auto">
          <a:xfrm>
            <a:off x="685800" y="1447800"/>
            <a:ext cx="8077200" cy="420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三、按要求完成句子。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11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Her ruler is in the pencil box.(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变为否定句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Her ruler ________________in the pencil box.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12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The watch is </a:t>
            </a:r>
            <a:r>
              <a:rPr lang="en-US" altLang="zh-CN" sz="2000" u="sng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under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</a:t>
            </a:r>
            <a:r>
              <a:rPr lang="en-US" altLang="zh-CN" sz="2000" u="sng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the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</a:t>
            </a:r>
            <a:r>
              <a:rPr lang="en-US" altLang="zh-CN" sz="2000" u="sng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chair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对画线部分提问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endParaRPr lang="en-US" altLang="zh-CN" sz="2000" i="1" u="sng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_______________the watch?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13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The keys are </a:t>
            </a:r>
            <a:r>
              <a:rPr lang="en-US" altLang="zh-CN" sz="2000" u="sng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on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</a:t>
            </a:r>
            <a:r>
              <a:rPr lang="en-US" altLang="zh-CN" sz="2000" u="sng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the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</a:t>
            </a:r>
            <a:r>
              <a:rPr lang="en-US" altLang="zh-CN" sz="2000" u="sng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table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对画线部分提问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endParaRPr lang="en-US" altLang="zh-CN" sz="2000" i="1" u="sng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________________the keys?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14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His pencil box is in his schoolbag.(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变一般疑问句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endParaRPr lang="en-US" altLang="zh-CN" sz="2000" i="1" u="sng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____________________________________ </a:t>
            </a:r>
          </a:p>
        </p:txBody>
      </p:sp>
      <p:sp>
        <p:nvSpPr>
          <p:cNvPr id="226307" name="Text Box 3"/>
          <p:cNvSpPr txBox="1">
            <a:spLocks noChangeArrowheads="1"/>
          </p:cNvSpPr>
          <p:nvPr/>
        </p:nvSpPr>
        <p:spPr bwMode="auto">
          <a:xfrm>
            <a:off x="2438400" y="2438400"/>
            <a:ext cx="803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is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not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</a:p>
        </p:txBody>
      </p:sp>
      <p:sp>
        <p:nvSpPr>
          <p:cNvPr id="226308" name="Text Box 4"/>
          <p:cNvSpPr txBox="1">
            <a:spLocks noChangeArrowheads="1"/>
          </p:cNvSpPr>
          <p:nvPr/>
        </p:nvSpPr>
        <p:spPr bwMode="auto">
          <a:xfrm>
            <a:off x="1295400" y="3352800"/>
            <a:ext cx="10620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Where's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</a:p>
        </p:txBody>
      </p:sp>
      <p:sp>
        <p:nvSpPr>
          <p:cNvPr id="226309" name="Text Box 5"/>
          <p:cNvSpPr txBox="1">
            <a:spLocks noChangeArrowheads="1"/>
          </p:cNvSpPr>
          <p:nvPr/>
        </p:nvSpPr>
        <p:spPr bwMode="auto">
          <a:xfrm>
            <a:off x="1143000" y="4267200"/>
            <a:ext cx="1311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Where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are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</a:p>
        </p:txBody>
      </p:sp>
      <p:sp>
        <p:nvSpPr>
          <p:cNvPr id="226310" name="Text Box 6"/>
          <p:cNvSpPr txBox="1">
            <a:spLocks noChangeArrowheads="1"/>
          </p:cNvSpPr>
          <p:nvPr/>
        </p:nvSpPr>
        <p:spPr bwMode="auto">
          <a:xfrm>
            <a:off x="1371600" y="5181600"/>
            <a:ext cx="40719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Is  his  pencil  box  in  his  schoolbag?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6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6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6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6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7" grpId="0"/>
      <p:bldP spid="226308" grpId="0"/>
      <p:bldP spid="226309" grpId="0"/>
      <p:bldP spid="22631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WW.2PPT.COM">
  <a:themeElements>
    <a:clrScheme name="视点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视点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视点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609</Words>
  <Application>Microsoft Office PowerPoint</Application>
  <PresentationFormat>全屏显示(4:3)</PresentationFormat>
  <Paragraphs>85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21" baseType="lpstr">
      <vt:lpstr>MingLiU_HKSCS</vt:lpstr>
      <vt:lpstr>方正行楷_GBK</vt:lpstr>
      <vt:lpstr>方正美黑简体</vt:lpstr>
      <vt:lpstr>黑体</vt:lpstr>
      <vt:lpstr>宋体</vt:lpstr>
      <vt:lpstr>微软雅黑</vt:lpstr>
      <vt:lpstr>Arial</vt:lpstr>
      <vt:lpstr>Calibri</vt:lpstr>
      <vt:lpstr>Courier New</vt:lpstr>
      <vt:lpstr>Times New Roman</vt:lpstr>
      <vt:lpstr>Verdana</vt:lpstr>
      <vt:lpstr>Wingdings 2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2017-10-11T03:04:00Z</dcterms:created>
  <dcterms:modified xsi:type="dcterms:W3CDTF">2023-01-16T19:42:03Z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5BC028B204A94D8C9C9C566D0C63B272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