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327" r:id="rId3"/>
    <p:sldId id="330" r:id="rId4"/>
    <p:sldId id="328" r:id="rId5"/>
    <p:sldId id="329" r:id="rId6"/>
    <p:sldId id="349" r:id="rId7"/>
    <p:sldId id="348" r:id="rId8"/>
    <p:sldId id="338" r:id="rId9"/>
    <p:sldId id="350" r:id="rId10"/>
    <p:sldId id="351" r:id="rId11"/>
    <p:sldId id="35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00"/>
    <a:srgbClr val="FF6E15"/>
    <a:srgbClr val="F3F3F3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B4C2C6-B101-4B66-9504-E3C4116F5FA4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4C2C6-B101-4B66-9504-E3C4116F5FA4}" type="slidenum">
              <a:rPr lang="zh-CN" altLang="en-US" smtClean="0"/>
              <a:t>4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5388F-25B5-4001-8DFD-5EE6AA9940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6F00-8F10-4D8F-A935-F128FC2B3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Unit4PartBTrytoreadmore&#35838;&#25991;&#24405;&#38899;.mp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Unit4PartBReadastory&#35838;&#25991;&#24405;&#38899;.mp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nit4PartBReadthewords&#35838;&#25991;&#24405;&#38899;.mp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-12948" y="1340768"/>
            <a:ext cx="9144000" cy="2585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en-US" altLang="zh-CN" sz="54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Unit4 At Table</a:t>
            </a:r>
          </a:p>
          <a:p>
            <a:pPr algn="ctr">
              <a:defRPr/>
            </a:pPr>
            <a:r>
              <a:rPr lang="zh-CN" alt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3600" b="1" dirty="0">
              <a:solidFill>
                <a:schemeClr val="accent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580526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878681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642938" y="987425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ea typeface="宋体" panose="02010600030101010101" pitchFamily="2" charset="-122"/>
              </a:rPr>
              <a:t>你能总结字母</a:t>
            </a:r>
            <a:r>
              <a:rPr lang="en-US" altLang="zh-CN" sz="3200" b="1" dirty="0" err="1">
                <a:ea typeface="宋体" panose="02010600030101010101" pitchFamily="2" charset="-122"/>
              </a:rPr>
              <a:t>Oo</a:t>
            </a:r>
            <a:r>
              <a:rPr lang="zh-CN" altLang="en-US" sz="3200" b="1" dirty="0">
                <a:ea typeface="宋体" panose="02010600030101010101" pitchFamily="2" charset="-122"/>
              </a:rPr>
              <a:t>的发音规律了吗</a:t>
            </a:r>
            <a:r>
              <a:rPr lang="zh-CN" altLang="en-US" sz="3200" b="1" dirty="0" smtClean="0">
                <a:ea typeface="宋体" panose="02010600030101010101" pitchFamily="2" charset="-122"/>
              </a:rPr>
              <a:t>？  </a:t>
            </a:r>
            <a:endParaRPr lang="zh-CN" altLang="en-US" sz="3200" b="1" dirty="0">
              <a:ea typeface="宋体" panose="02010600030101010101" pitchFamily="2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786063" y="3714750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FF"/>
                </a:solidFill>
                <a:ea typeface="宋体" panose="02010600030101010101" pitchFamily="2" charset="-122"/>
              </a:rPr>
              <a:t>读作短元音</a:t>
            </a:r>
            <a:r>
              <a:rPr lang="en-US" altLang="zh-CN" sz="2800" b="1">
                <a:solidFill>
                  <a:srgbClr val="0000FF"/>
                </a:solidFill>
                <a:ea typeface="宋体" panose="02010600030101010101" pitchFamily="2" charset="-122"/>
              </a:rPr>
              <a:t>[ɒ]</a:t>
            </a:r>
            <a:endParaRPr lang="zh-CN" altLang="en-US" sz="28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43263" y="2428875"/>
            <a:ext cx="3471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ea typeface="宋体" panose="02010600030101010101" pitchFamily="2" charset="-122"/>
              </a:rPr>
              <a:t>读字母本身的音</a:t>
            </a:r>
            <a:r>
              <a:rPr lang="en-US" altLang="zh-CN" sz="2800" b="1">
                <a:solidFill>
                  <a:srgbClr val="0000FF"/>
                </a:solidFill>
                <a:ea typeface="宋体" panose="02010600030101010101" pitchFamily="2" charset="-122"/>
              </a:rPr>
              <a:t>[əʊ] </a:t>
            </a:r>
            <a:endParaRPr lang="zh-CN" altLang="en-US" sz="28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7313"/>
            <a:ext cx="75009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Administrator\Desktop\图片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88"/>
            <a:ext cx="3794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285875" y="1382713"/>
            <a:ext cx="7286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教学目标：</a:t>
            </a:r>
            <a:endParaRPr lang="en-US" altLang="zh-CN" sz="2800" dirty="0"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能听懂、会读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Read a story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部分的小故事，能和同学合作用自己的语言为该故事加入自编的对话内容，并进行表演。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能在教师的引导下学习和掌握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Read the words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语音部分，通过以旧引新的方式总结归纳字母</a:t>
            </a:r>
            <a:r>
              <a:rPr lang="en-US" altLang="zh-CN" sz="2800" dirty="0" err="1">
                <a:ea typeface="宋体" panose="02010600030101010101" pitchFamily="2" charset="-122"/>
                <a:cs typeface="Calibri" panose="020F0502020204030204" pitchFamily="34" charset="0"/>
              </a:rPr>
              <a:t>Oo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在重读开音节和重读闭音节中的读音规则并试读更多的生词。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1071563" y="1357313"/>
            <a:ext cx="7429500" cy="3714750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785813" y="714375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Free talk</a:t>
            </a:r>
            <a:endParaRPr lang="zh-CN" altLang="en-US" sz="3600" b="1" dirty="0">
              <a:solidFill>
                <a:srgbClr val="0099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28625" y="1643063"/>
            <a:ext cx="8715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What is your favorite food, rice, noodles or hamburgers?</a:t>
            </a:r>
          </a:p>
          <a:p>
            <a:pPr eaLnBrk="0" hangingPunct="0"/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Who often use chopsticks, people in China or people in the USA?</a:t>
            </a:r>
          </a:p>
          <a:p>
            <a:pPr eaLnBrk="0" hangingPunct="0"/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Can you use chopsticks?</a:t>
            </a:r>
          </a:p>
          <a:p>
            <a:pPr eaLnBrk="0" hangingPunct="0"/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You want to have some soup. What can you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857250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Look at this picture. What can you see?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371600"/>
            <a:ext cx="54006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85813" y="1357313"/>
            <a:ext cx="77152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听课文录音，回答下列问题：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1: How many animals are there?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2: Who are they?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3: What are they doing?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4: Who can’t use the chopsticks / spoon / knife and fork well?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285750"/>
            <a:ext cx="48196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Administrator\Desktop\图片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85750"/>
            <a:ext cx="379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071563" y="1428750"/>
            <a:ext cx="75009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Answers</a:t>
            </a:r>
            <a:r>
              <a:rPr lang="zh-CN" altLang="en-US" sz="2800" dirty="0">
                <a:ea typeface="宋体" panose="02010600030101010101" pitchFamily="2" charset="-122"/>
              </a:rPr>
              <a:t>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1: How many animals are there?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2: Who are they?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3: What are they doing?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4: Who can’t use the chopsticks / spoon / knife and fork well?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571500" y="2286000"/>
            <a:ext cx="764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>
                <a:ea typeface="宋体" panose="02010600030101010101" pitchFamily="2" charset="-122"/>
              </a:rPr>
              <a:t>四人一组进行故事的编排、表演</a:t>
            </a:r>
            <a:r>
              <a:rPr lang="en-US" altLang="zh-CN" sz="3200" b="1">
                <a:ea typeface="宋体" panose="02010600030101010101" pitchFamily="2" charset="-122"/>
              </a:rPr>
              <a:t>!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285875" y="121443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Role play</a:t>
            </a:r>
            <a:endParaRPr lang="zh-CN" altLang="en-US" sz="3600" b="1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5000625" y="3357563"/>
            <a:ext cx="2643188" cy="1755775"/>
          </a:xfrm>
          <a:prstGeom prst="cloudCallout">
            <a:avLst>
              <a:gd name="adj1" fmla="val 101382"/>
              <a:gd name="adj2" fmla="val 9359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5429250" y="3500438"/>
            <a:ext cx="2000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同学们表演的时候要注意语音语调哦！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500063" y="571500"/>
            <a:ext cx="7643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b="1">
                <a:ea typeface="宋体" panose="02010600030101010101" pitchFamily="2" charset="-122"/>
              </a:rPr>
              <a:t>读一读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76723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Administrator\Desktop\图片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500188"/>
            <a:ext cx="3794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0</TotalTime>
  <Words>294</Words>
  <Application>Microsoft Office PowerPoint</Application>
  <PresentationFormat>全屏显示(4:3)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2023-01-16T19:42:21Z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3A9791220BD04E89BB063E0F0970C31B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