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sldIdLst>
    <p:sldId id="562" r:id="rId2"/>
    <p:sldId id="510" r:id="rId3"/>
    <p:sldId id="472" r:id="rId4"/>
    <p:sldId id="556" r:id="rId5"/>
    <p:sldId id="555" r:id="rId6"/>
    <p:sldId id="511" r:id="rId7"/>
    <p:sldId id="558" r:id="rId8"/>
    <p:sldId id="518" r:id="rId9"/>
    <p:sldId id="502" r:id="rId10"/>
    <p:sldId id="559" r:id="rId11"/>
    <p:sldId id="560" r:id="rId12"/>
    <p:sldId id="517" r:id="rId13"/>
    <p:sldId id="507" r:id="rId14"/>
    <p:sldId id="50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3">
          <p15:clr>
            <a:srgbClr val="A4A3A4"/>
          </p15:clr>
        </p15:guide>
        <p15:guide id="2" pos="2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09900"/>
    <a:srgbClr val="0000FF"/>
    <a:srgbClr val="FF9933"/>
    <a:srgbClr val="AFF22A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533"/>
        <p:guide pos="2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33975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1852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时、分、秒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认识时、分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3.emf"/><Relationship Id="rId4" Type="http://schemas.openxmlformats.org/officeDocument/2006/relationships/slide" Target="slide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10" Type="http://schemas.openxmlformats.org/officeDocument/2006/relationships/slide" Target="slide1.xml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3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4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07" y="1563638"/>
            <a:ext cx="9141493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认识时、分</a:t>
            </a:r>
            <a:endParaRPr lang="zh-CN" altLang="en-US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7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38681" y="629457"/>
            <a:ext cx="1933863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时、分、秒</a:t>
            </a:r>
            <a:endParaRPr lang="zh-CN" altLang="en-US" sz="2800" dirty="0">
              <a:solidFill>
                <a:srgbClr val="0050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6198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dirty="0">
                  <a:solidFill>
                    <a:srgbClr val="0050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1" lang="zh-CN" altLang="en-US" sz="3500" dirty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61244" y="429830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0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8185" y="1643612"/>
            <a:ext cx="5760119" cy="236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683567" y="525909"/>
            <a:ext cx="749611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你能给下面的钟面画上时针或分针吗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8185" y="1622911"/>
            <a:ext cx="5706634" cy="238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611560" y="411510"/>
            <a:ext cx="621069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做一做，填一填。</a:t>
            </a:r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987574"/>
            <a:ext cx="6483517" cy="23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云形标注 13"/>
          <p:cNvSpPr/>
          <p:nvPr/>
        </p:nvSpPr>
        <p:spPr>
          <a:xfrm>
            <a:off x="2483768" y="3577534"/>
            <a:ext cx="3366374" cy="931222"/>
          </a:xfrm>
          <a:prstGeom prst="cloudCallout">
            <a:avLst>
              <a:gd name="adj1" fmla="val -53992"/>
              <a:gd name="adj2" fmla="val -39623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分钟还能做些什么？试一试。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35102" y="3359069"/>
            <a:ext cx="954700" cy="136815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467544" y="665355"/>
            <a:ext cx="7560840" cy="12840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一部儿童电视连续剧，播放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集的时间是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分钟，播放（  ）集的时间是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小时。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539552" y="2615301"/>
            <a:ext cx="7401477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一节课是（   ）分钟，再加上（  ）分钟是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小时。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2339752" y="141962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24" name="文本框 1"/>
          <p:cNvSpPr txBox="1"/>
          <p:nvPr/>
        </p:nvSpPr>
        <p:spPr>
          <a:xfrm>
            <a:off x="2411760" y="269660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1"/>
          <p:cNvSpPr txBox="1"/>
          <p:nvPr/>
        </p:nvSpPr>
        <p:spPr>
          <a:xfrm>
            <a:off x="5292080" y="269660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043608" y="2205176"/>
            <a:ext cx="631840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我认识了钟面，认识了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时、分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43608" y="2843957"/>
            <a:ext cx="6768752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大格是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小时，分针走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小格是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分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fontAlgn="auto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1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=60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2244372" y="2870041"/>
            <a:ext cx="5440494" cy="1470103"/>
          </a:xfrm>
          <a:prstGeom prst="wedgeRoundRectCallout">
            <a:avLst>
              <a:gd name="adj1" fmla="val -55413"/>
              <a:gd name="adj2" fmla="val 1987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你知道小红什么时间从家出发吗？你每天上学是什么时间从家出发的？你是怎样知道这一时间的？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9237" y="987574"/>
            <a:ext cx="5593123" cy="172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22356" y="2725316"/>
            <a:ext cx="1126831" cy="161482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55576" y="1131590"/>
            <a:ext cx="1166673" cy="1064551"/>
            <a:chOff x="670145" y="1457273"/>
            <a:chExt cx="1555361" cy="1419401"/>
          </a:xfrm>
        </p:grpSpPr>
        <p:pic>
          <p:nvPicPr>
            <p:cNvPr id="12" name="图片 11" descr="28Z58PICt4r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953" y="1416918"/>
            <a:ext cx="28003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001087"/>
            <a:ext cx="5150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钟面上的短针是时针，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376766" y="1785738"/>
            <a:ext cx="2880320" cy="1008113"/>
          </a:xfrm>
          <a:prstGeom prst="wedgeRoundRectCallout">
            <a:avLst>
              <a:gd name="adj1" fmla="val -29361"/>
              <a:gd name="adj2" fmla="val 722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分针指着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，时针指着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，是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98451"/>
            <a:ext cx="26384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39952" y="98757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长针是分针。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"/>
          <p:cNvSpPr txBox="1"/>
          <p:nvPr/>
        </p:nvSpPr>
        <p:spPr>
          <a:xfrm>
            <a:off x="4716016" y="4054301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时写作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00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98338" y="2859782"/>
            <a:ext cx="1126831" cy="161482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635646"/>
            <a:ext cx="7245052" cy="22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49518" y="771550"/>
            <a:ext cx="651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先说一说钟面上各是几时，再写一写。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1"/>
          <p:cNvSpPr txBox="1"/>
          <p:nvPr/>
        </p:nvSpPr>
        <p:spPr>
          <a:xfrm>
            <a:off x="3157938" y="326221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00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文本框 1"/>
          <p:cNvSpPr txBox="1"/>
          <p:nvPr/>
        </p:nvSpPr>
        <p:spPr>
          <a:xfrm>
            <a:off x="5030146" y="329183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00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文本框 1"/>
          <p:cNvSpPr txBox="1"/>
          <p:nvPr/>
        </p:nvSpPr>
        <p:spPr>
          <a:xfrm>
            <a:off x="6758338" y="3291830"/>
            <a:ext cx="177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00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11505"/>
            <a:ext cx="22098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551434" y="555526"/>
            <a:ext cx="715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钟面上有几个大格？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93782"/>
            <a:ext cx="22383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5146" y="753586"/>
            <a:ext cx="22193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619672" y="1131590"/>
            <a:ext cx="715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每个大格里有几个小格？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16790" y="1695465"/>
            <a:ext cx="715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一共有多少个小格？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流程图: 可选过程 43"/>
          <p:cNvSpPr/>
          <p:nvPr/>
        </p:nvSpPr>
        <p:spPr>
          <a:xfrm>
            <a:off x="1187624" y="3364245"/>
            <a:ext cx="1584176" cy="477974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个大格。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流程图: 可选过程 44"/>
          <p:cNvSpPr/>
          <p:nvPr/>
        </p:nvSpPr>
        <p:spPr>
          <a:xfrm>
            <a:off x="3563888" y="3363838"/>
            <a:ext cx="1562836" cy="477974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格。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流程图: 可选过程 45"/>
          <p:cNvSpPr/>
          <p:nvPr/>
        </p:nvSpPr>
        <p:spPr>
          <a:xfrm>
            <a:off x="6228184" y="3364245"/>
            <a:ext cx="1584176" cy="477974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格。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264" y="483518"/>
            <a:ext cx="350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17476" y="915566"/>
            <a:ext cx="6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61492" y="1462013"/>
            <a:ext cx="6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80312" y="1995686"/>
            <a:ext cx="6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48264" y="2470125"/>
            <a:ext cx="6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00192" y="2622525"/>
            <a:ext cx="6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52120" y="2427734"/>
            <a:ext cx="6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92080" y="1995686"/>
            <a:ext cx="6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8064" y="1534021"/>
            <a:ext cx="6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00464" y="957957"/>
            <a:ext cx="6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33300" y="525909"/>
            <a:ext cx="6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09364" y="339502"/>
            <a:ext cx="6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23528" y="487162"/>
            <a:ext cx="1166673" cy="1064551"/>
            <a:chOff x="670145" y="1457273"/>
            <a:chExt cx="1555361" cy="1419401"/>
          </a:xfrm>
        </p:grpSpPr>
        <p:pic>
          <p:nvPicPr>
            <p:cNvPr id="29" name="图片 28" descr="28Z58PICt4r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4" grpId="0" animBg="1"/>
      <p:bldP spid="45" grpId="0" animBg="1"/>
      <p:bldP spid="46" grpId="0" animBg="1"/>
      <p:bldP spid="3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9552" y="77155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时针走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大格是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小时，分针走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小格是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49" y="2139702"/>
            <a:ext cx="8251623" cy="16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标注 9"/>
          <p:cNvSpPr/>
          <p:nvPr/>
        </p:nvSpPr>
        <p:spPr>
          <a:xfrm>
            <a:off x="1547663" y="550900"/>
            <a:ext cx="3600401" cy="1228762"/>
          </a:xfrm>
          <a:prstGeom prst="wedgeRoundRectCallout">
            <a:avLst>
              <a:gd name="adj1" fmla="val -62385"/>
              <a:gd name="adj2" fmla="val -14801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在钟面上拨一拨，看时针走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大格，分针走了多少？你有什么发现？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67544" y="2576294"/>
          <a:ext cx="7254327" cy="201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1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2" cstate="email"/>
          <a:srcRect l="25388" t="17536" r="23766" b="8409"/>
          <a:stretch>
            <a:fillRect/>
          </a:stretch>
        </p:blipFill>
        <p:spPr bwMode="auto">
          <a:xfrm>
            <a:off x="572680" y="3709454"/>
            <a:ext cx="693092" cy="8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0410" t="9934" r="25162" b="24128"/>
          <a:stretch>
            <a:fillRect/>
          </a:stretch>
        </p:blipFill>
        <p:spPr bwMode="auto">
          <a:xfrm>
            <a:off x="4427984" y="3747529"/>
            <a:ext cx="648072" cy="7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圆角矩形标注 14"/>
          <p:cNvSpPr/>
          <p:nvPr/>
        </p:nvSpPr>
        <p:spPr>
          <a:xfrm>
            <a:off x="2997245" y="2648302"/>
            <a:ext cx="2078811" cy="1061152"/>
          </a:xfrm>
          <a:prstGeom prst="wedgeRoundRectCallout">
            <a:avLst>
              <a:gd name="adj1" fmla="val 36483"/>
              <a:gd name="adj2" fmla="val 5971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时针走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大格，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分针走了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小格。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5328409" y="2571750"/>
            <a:ext cx="2195919" cy="1464408"/>
          </a:xfrm>
          <a:prstGeom prst="wedgeRoundRectCallout">
            <a:avLst>
              <a:gd name="adj1" fmla="val -923"/>
              <a:gd name="adj2" fmla="val 6915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时针走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大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格是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小时，分针走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小格是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572679" y="2650677"/>
            <a:ext cx="1969735" cy="1073201"/>
          </a:xfrm>
          <a:prstGeom prst="wedgeRoundRectCallout">
            <a:avLst>
              <a:gd name="adj1" fmla="val -27941"/>
              <a:gd name="adj2" fmla="val 5949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时针走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大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格，分针正好走一圈。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5234" y="123478"/>
            <a:ext cx="23431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5721" y="133003"/>
            <a:ext cx="21621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文本框 1"/>
          <p:cNvSpPr txBox="1"/>
          <p:nvPr/>
        </p:nvSpPr>
        <p:spPr>
          <a:xfrm>
            <a:off x="2758438" y="1995686"/>
            <a:ext cx="2245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）分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1"/>
          <p:cNvSpPr txBox="1"/>
          <p:nvPr/>
        </p:nvSpPr>
        <p:spPr>
          <a:xfrm>
            <a:off x="3766550" y="1995686"/>
            <a:ext cx="2245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9297" y="550900"/>
            <a:ext cx="1126831" cy="1614828"/>
          </a:xfrm>
          <a:prstGeom prst="rect">
            <a:avLst/>
          </a:prstGeom>
        </p:spPr>
      </p:pic>
      <p:pic>
        <p:nvPicPr>
          <p:cNvPr id="12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7" cstate="email"/>
          <a:srcRect l="15324" t="8574" r="24207" b="17332"/>
          <a:stretch>
            <a:fillRect/>
          </a:stretch>
        </p:blipFill>
        <p:spPr bwMode="auto">
          <a:xfrm>
            <a:off x="7092280" y="4036158"/>
            <a:ext cx="539735" cy="52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8" grpId="0" animBg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683568" y="987574"/>
            <a:ext cx="637270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先说出钟面上是几时，再写一写。</a:t>
            </a:r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739613"/>
            <a:ext cx="7080274" cy="234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文本框 1"/>
          <p:cNvSpPr txBox="1"/>
          <p:nvPr/>
        </p:nvSpPr>
        <p:spPr>
          <a:xfrm>
            <a:off x="1859186" y="353981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00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文本框 1"/>
          <p:cNvSpPr txBox="1"/>
          <p:nvPr/>
        </p:nvSpPr>
        <p:spPr>
          <a:xfrm>
            <a:off x="3947418" y="353981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00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文本框 1"/>
          <p:cNvSpPr txBox="1"/>
          <p:nvPr/>
        </p:nvSpPr>
        <p:spPr>
          <a:xfrm>
            <a:off x="6395690" y="353981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00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4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5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683568" y="546815"/>
            <a:ext cx="697187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在钟面上分别拨出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时、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时。</a:t>
            </a:r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563638"/>
            <a:ext cx="6467822" cy="186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09830"/>
            <a:ext cx="8255108" cy="218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全屏显示(16:9)</PresentationFormat>
  <Paragraphs>91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Calibri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2023-01-16T19:42:29Z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7045B5BFDC694F29B11C6D49857CB72C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