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6" r:id="rId3"/>
    <p:sldId id="267" r:id="rId4"/>
    <p:sldId id="268" r:id="rId5"/>
    <p:sldId id="271" r:id="rId6"/>
    <p:sldId id="262" r:id="rId7"/>
    <p:sldId id="278" r:id="rId8"/>
    <p:sldId id="279" r:id="rId9"/>
    <p:sldId id="280" r:id="rId10"/>
    <p:sldId id="275" r:id="rId11"/>
    <p:sldId id="277" r:id="rId12"/>
    <p:sldId id="257" r:id="rId13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5642"/>
    <a:srgbClr val="7ECEEF"/>
    <a:srgbClr val="FEF200"/>
    <a:srgbClr val="FFFCDA"/>
    <a:srgbClr val="EAAA76"/>
    <a:srgbClr val="EF4746"/>
    <a:srgbClr val="FBA51C"/>
    <a:srgbClr val="95C6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-354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 userDrawn="1"/>
        </p:nvSpPr>
        <p:spPr bwMode="auto">
          <a:xfrm>
            <a:off x="0" y="0"/>
            <a:ext cx="9156700" cy="5143500"/>
          </a:xfrm>
          <a:prstGeom prst="rect">
            <a:avLst/>
          </a:prstGeom>
          <a:solidFill>
            <a:srgbClr val="7ECE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pic>
        <p:nvPicPr>
          <p:cNvPr id="21" name="图片 20"/>
          <p:cNvPicPr>
            <a:picLocks noChangeAspect="1"/>
          </p:cNvPicPr>
          <p:nvPr userDrawn="1"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0" y="-6681"/>
            <a:ext cx="9158514" cy="5150181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407445" y="319346"/>
            <a:ext cx="945105" cy="673373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 userDrawn="1"/>
        </p:nvPicPr>
        <p:blipFill>
          <a:blip r:embed="rId4" cstate="email"/>
          <a:stretch>
            <a:fillRect/>
          </a:stretch>
        </p:blipFill>
        <p:spPr>
          <a:xfrm>
            <a:off x="746316" y="1185383"/>
            <a:ext cx="7582302" cy="2480985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 userDrawn="1"/>
        </p:nvPicPr>
        <p:blipFill>
          <a:blip r:embed="rId5" cstate="email"/>
          <a:stretch>
            <a:fillRect/>
          </a:stretch>
        </p:blipFill>
        <p:spPr>
          <a:xfrm rot="156579">
            <a:off x="5790272" y="2419435"/>
            <a:ext cx="2613503" cy="839204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 userDrawn="1"/>
        </p:nvPicPr>
        <p:blipFill>
          <a:blip r:embed="rId6" cstate="email"/>
          <a:stretch>
            <a:fillRect/>
          </a:stretch>
        </p:blipFill>
        <p:spPr>
          <a:xfrm rot="652171">
            <a:off x="71130" y="1094165"/>
            <a:ext cx="3551889" cy="816104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 userDrawn="1"/>
        </p:nvPicPr>
        <p:blipFill>
          <a:blip r:embed="rId7" cstate="email"/>
          <a:stretch>
            <a:fillRect/>
          </a:stretch>
        </p:blipFill>
        <p:spPr>
          <a:xfrm>
            <a:off x="0" y="2458804"/>
            <a:ext cx="2981325" cy="2657475"/>
          </a:xfrm>
          <a:prstGeom prst="rect">
            <a:avLst/>
          </a:prstGeom>
        </p:spPr>
      </p:pic>
      <p:cxnSp>
        <p:nvCxnSpPr>
          <p:cNvPr id="26" name="直接连接符 25"/>
          <p:cNvCxnSpPr/>
          <p:nvPr userDrawn="1"/>
        </p:nvCxnSpPr>
        <p:spPr>
          <a:xfrm>
            <a:off x="2276475" y="-6681"/>
            <a:ext cx="0" cy="1839053"/>
          </a:xfrm>
          <a:prstGeom prst="line">
            <a:avLst/>
          </a:prstGeom>
          <a:ln w="38100">
            <a:solidFill>
              <a:srgbClr val="EA56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 userDrawn="1"/>
        </p:nvCxnSpPr>
        <p:spPr>
          <a:xfrm>
            <a:off x="6965633" y="-6680"/>
            <a:ext cx="0" cy="1517585"/>
          </a:xfrm>
          <a:prstGeom prst="line">
            <a:avLst/>
          </a:prstGeom>
          <a:ln w="38100">
            <a:solidFill>
              <a:srgbClr val="EA56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图片 28"/>
          <p:cNvPicPr>
            <a:picLocks noChangeAspect="1"/>
          </p:cNvPicPr>
          <p:nvPr userDrawn="1"/>
        </p:nvPicPr>
        <p:blipFill>
          <a:blip r:embed="rId8" cstate="email"/>
          <a:stretch>
            <a:fillRect/>
          </a:stretch>
        </p:blipFill>
        <p:spPr>
          <a:xfrm>
            <a:off x="5988980" y="3448833"/>
            <a:ext cx="1935820" cy="1910886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 userDrawn="1"/>
        </p:nvPicPr>
        <p:blipFill>
          <a:blip r:embed="rId9" cstate="email"/>
          <a:stretch>
            <a:fillRect/>
          </a:stretch>
        </p:blipFill>
        <p:spPr>
          <a:xfrm>
            <a:off x="0" y="4822148"/>
            <a:ext cx="9144000" cy="321355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 userDrawn="1"/>
        </p:nvPicPr>
        <p:blipFill>
          <a:blip r:embed="rId10" cstate="email"/>
          <a:stretch>
            <a:fillRect/>
          </a:stretch>
        </p:blipFill>
        <p:spPr>
          <a:xfrm>
            <a:off x="7275125" y="3688118"/>
            <a:ext cx="1286986" cy="3200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C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1" name="矩形 10"/>
          <p:cNvSpPr/>
          <p:nvPr userDrawn="1"/>
        </p:nvSpPr>
        <p:spPr>
          <a:xfrm>
            <a:off x="0" y="4886327"/>
            <a:ext cx="7391400" cy="257174"/>
          </a:xfrm>
          <a:prstGeom prst="rect">
            <a:avLst/>
          </a:prstGeom>
          <a:solidFill>
            <a:srgbClr val="EA5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2" name="矩形 11"/>
          <p:cNvSpPr/>
          <p:nvPr userDrawn="1"/>
        </p:nvSpPr>
        <p:spPr>
          <a:xfrm>
            <a:off x="7343775" y="4886327"/>
            <a:ext cx="1800225" cy="257174"/>
          </a:xfrm>
          <a:prstGeom prst="rect">
            <a:avLst/>
          </a:prstGeom>
          <a:solidFill>
            <a:srgbClr val="FEF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3" name="矩形 12"/>
          <p:cNvSpPr/>
          <p:nvPr userDrawn="1"/>
        </p:nvSpPr>
        <p:spPr>
          <a:xfrm>
            <a:off x="2" y="357189"/>
            <a:ext cx="333375" cy="492919"/>
          </a:xfrm>
          <a:prstGeom prst="rect">
            <a:avLst/>
          </a:prstGeom>
          <a:solidFill>
            <a:srgbClr val="EA5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 bwMode="auto">
          <a:xfrm>
            <a:off x="0" y="0"/>
            <a:ext cx="9156700" cy="5143500"/>
          </a:xfrm>
          <a:prstGeom prst="rect">
            <a:avLst/>
          </a:prstGeom>
          <a:solidFill>
            <a:srgbClr val="7ECE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378701" y="1084115"/>
            <a:ext cx="6113550" cy="1923405"/>
          </a:xfrm>
          <a:prstGeom prst="rect">
            <a:avLst/>
          </a:prstGeom>
        </p:spPr>
      </p:pic>
      <p:cxnSp>
        <p:nvCxnSpPr>
          <p:cNvPr id="12" name="直接连接符 11"/>
          <p:cNvCxnSpPr/>
          <p:nvPr userDrawn="1"/>
        </p:nvCxnSpPr>
        <p:spPr>
          <a:xfrm>
            <a:off x="3108884" y="-7143"/>
            <a:ext cx="0" cy="1660922"/>
          </a:xfrm>
          <a:prstGeom prst="line">
            <a:avLst/>
          </a:prstGeom>
          <a:ln w="38100">
            <a:solidFill>
              <a:srgbClr val="EA56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 userDrawn="1"/>
        </p:nvCxnSpPr>
        <p:spPr>
          <a:xfrm>
            <a:off x="5930583" y="-3571"/>
            <a:ext cx="0" cy="1425179"/>
          </a:xfrm>
          <a:prstGeom prst="line">
            <a:avLst/>
          </a:prstGeom>
          <a:ln w="38100">
            <a:solidFill>
              <a:srgbClr val="EA56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 userDrawn="1"/>
        </p:nvSpPr>
        <p:spPr>
          <a:xfrm rot="21135601">
            <a:off x="2086855" y="1527537"/>
            <a:ext cx="51588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谢谢观赏</a:t>
            </a:r>
          </a:p>
        </p:txBody>
      </p:sp>
      <p:sp>
        <p:nvSpPr>
          <p:cNvPr id="16" name="矩形 15"/>
          <p:cNvSpPr/>
          <p:nvPr userDrawn="1"/>
        </p:nvSpPr>
        <p:spPr>
          <a:xfrm>
            <a:off x="4" y="1976743"/>
            <a:ext cx="885825" cy="633089"/>
          </a:xfrm>
          <a:prstGeom prst="rect">
            <a:avLst/>
          </a:prstGeom>
          <a:solidFill>
            <a:srgbClr val="EA5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7" name="矩形 16"/>
          <p:cNvSpPr/>
          <p:nvPr userDrawn="1"/>
        </p:nvSpPr>
        <p:spPr>
          <a:xfrm>
            <a:off x="8258179" y="1976743"/>
            <a:ext cx="885825" cy="633089"/>
          </a:xfrm>
          <a:prstGeom prst="rect">
            <a:avLst/>
          </a:prstGeom>
          <a:solidFill>
            <a:srgbClr val="EA5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pic>
        <p:nvPicPr>
          <p:cNvPr id="18" name="图片 17"/>
          <p:cNvPicPr>
            <a:picLocks noChangeAspect="1"/>
          </p:cNvPicPr>
          <p:nvPr userDrawn="1"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-1" y="2588322"/>
            <a:ext cx="9153526" cy="25838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 rot="21104876">
            <a:off x="1968702" y="2069330"/>
            <a:ext cx="5830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Unit </a:t>
            </a:r>
            <a:r>
              <a:rPr lang="en-US" altLang="zh-CN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  Helping 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our </a:t>
            </a:r>
            <a:r>
              <a:rPr lang="en-US" altLang="zh-CN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parents</a:t>
            </a: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endParaRPr lang="en-US" altLang="zh-CN" sz="3600" b="1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 rot="21325098">
            <a:off x="6302383" y="2759212"/>
            <a:ext cx="1621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>
                <a:solidFill>
                  <a:schemeClr val="bg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五年级</a:t>
            </a:r>
            <a:r>
              <a:rPr lang="en-US" altLang="zh-CN" sz="2400">
                <a:solidFill>
                  <a:schemeClr val="bg1"/>
                </a:solidFill>
                <a:latin typeface="+mn-ea"/>
              </a:rPr>
              <a:t>(</a:t>
            </a:r>
            <a:r>
              <a:rPr lang="zh-CN" altLang="en-US" sz="2400">
                <a:solidFill>
                  <a:schemeClr val="bg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下</a:t>
            </a:r>
            <a:r>
              <a:rPr lang="en-US" altLang="zh-CN" sz="2400">
                <a:solidFill>
                  <a:schemeClr val="bg1"/>
                </a:solidFill>
                <a:latin typeface="+mn-ea"/>
              </a:rPr>
              <a:t>)</a:t>
            </a:r>
            <a:endParaRPr lang="zh-CN" altLang="en-US" sz="24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3907513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7" descr="MW4_YHP$]$IX(KO%}9)Q0`7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693421" y="1089537"/>
            <a:ext cx="2390514" cy="171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8" descr="_KOHQX9]%E}QV]QW8BLT)TB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5954196" y="1103687"/>
            <a:ext cx="2496384" cy="169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3394230" y="3572262"/>
            <a:ext cx="4932761" cy="430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2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will come next? </a:t>
            </a:r>
            <a:r>
              <a:rPr lang="zh-CN" altLang="en-US" sz="2200">
                <a:solidFill>
                  <a:schemeClr val="tx1">
                    <a:lumMod val="95000"/>
                    <a:lumOff val="5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接下来谁会来呢？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302110" y="322660"/>
            <a:ext cx="2230098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Cartoon time</a:t>
            </a:r>
          </a:p>
        </p:txBody>
      </p:sp>
      <p:pic>
        <p:nvPicPr>
          <p:cNvPr id="11" name="Picture 7" descr="MW4_YHP$]$IX(KO%}9)Q0`7"/>
          <p:cNvPicPr>
            <a:picLocks noChangeAspect="1" noChangeArrowheads="1"/>
          </p:cNvPicPr>
          <p:nvPr/>
        </p:nvPicPr>
        <p:blipFill rotWithShape="1">
          <a:blip r:embed="rId4" cstate="email"/>
          <a:srcRect b="-35"/>
          <a:stretch>
            <a:fillRect/>
          </a:stretch>
        </p:blipFill>
        <p:spPr bwMode="auto">
          <a:xfrm>
            <a:off x="3138310" y="1098058"/>
            <a:ext cx="2722301" cy="170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8" descr="_KOHQX9]%E}QV]QW8BLT)TB"/>
          <p:cNvPicPr>
            <a:picLocks noChangeAspect="1" noChangeArrowheads="1"/>
          </p:cNvPicPr>
          <p:nvPr/>
        </p:nvPicPr>
        <p:blipFill rotWithShape="1">
          <a:blip r:embed="rId5" cstate="email"/>
          <a:srcRect b="-75"/>
          <a:stretch>
            <a:fillRect/>
          </a:stretch>
        </p:blipFill>
        <p:spPr bwMode="auto">
          <a:xfrm>
            <a:off x="669431" y="2884767"/>
            <a:ext cx="2484120" cy="1805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4" name="Text Box 12"/>
          <p:cNvSpPr txBox="1">
            <a:spLocks noChangeArrowheads="1"/>
          </p:cNvSpPr>
          <p:nvPr/>
        </p:nvSpPr>
        <p:spPr bwMode="auto">
          <a:xfrm>
            <a:off x="3153312" y="4383148"/>
            <a:ext cx="1108471" cy="3690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未完待续</a:t>
            </a:r>
          </a:p>
        </p:txBody>
      </p:sp>
      <p:sp>
        <p:nvSpPr>
          <p:cNvPr id="29703" name="Oval 11"/>
          <p:cNvSpPr>
            <a:spLocks noChangeArrowheads="1"/>
          </p:cNvSpPr>
          <p:nvPr/>
        </p:nvSpPr>
        <p:spPr bwMode="auto">
          <a:xfrm>
            <a:off x="2209147" y="4426011"/>
            <a:ext cx="839390" cy="366713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 sz="135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6" grpId="0"/>
      <p:bldP spid="29704" grpId="0"/>
      <p:bldP spid="2970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13849" y="338139"/>
            <a:ext cx="18998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1057679" y="1485900"/>
            <a:ext cx="7028641" cy="1973580"/>
            <a:chOff x="656939" y="1524000"/>
            <a:chExt cx="7138322" cy="1973580"/>
          </a:xfrm>
        </p:grpSpPr>
        <p:sp>
          <p:nvSpPr>
            <p:cNvPr id="8" name="矩形: 圆角 7"/>
            <p:cNvSpPr/>
            <p:nvPr/>
          </p:nvSpPr>
          <p:spPr>
            <a:xfrm>
              <a:off x="656939" y="1524000"/>
              <a:ext cx="7138322" cy="197358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1113711" y="1781651"/>
              <a:ext cx="6294604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zh-CN" altLang="en-US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 </a:t>
              </a:r>
              <a:r>
                <a:rPr lang="en-US" altLang="zh-CN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Act out the story in Cartoon time.</a:t>
              </a: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113711" y="2511266"/>
              <a:ext cx="2825829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342900" indent="-342900"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800100" indent="-342900"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257300" indent="-342900"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714500" indent="-342900"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171700" indent="-342900"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628900" indent="-3429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3086100" indent="-3429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543300" indent="-3429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4000500" indent="-3429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indent="0" eaLnBrk="1" hangingPunct="1"/>
              <a:r>
                <a:rPr lang="en-US" altLang="zh-CN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2.Finish writing. </a:t>
              </a:r>
            </a:p>
          </p:txBody>
        </p:sp>
      </p:grp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29"/>
          <p:cNvSpPr txBox="1">
            <a:spLocks noChangeArrowheads="1"/>
          </p:cNvSpPr>
          <p:nvPr/>
        </p:nvSpPr>
        <p:spPr bwMode="auto">
          <a:xfrm>
            <a:off x="374333" y="356712"/>
            <a:ext cx="2363147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Read and find</a:t>
            </a:r>
          </a:p>
        </p:txBody>
      </p:sp>
      <p:sp>
        <p:nvSpPr>
          <p:cNvPr id="20485" name="AutoShape 1" descr="C:\Documents and Settings\Administrator\Application Data\Tencent\Users\409254563\QQ\WinTemp\RichOle\77ERLEX9MQWPThG1HB)(7.png"/>
          <p:cNvSpPr>
            <a:spLocks noChangeAspect="1" noChangeArrowheads="1"/>
          </p:cNvSpPr>
          <p:nvPr/>
        </p:nvSpPr>
        <p:spPr bwMode="auto">
          <a:xfrm>
            <a:off x="1143000" y="0"/>
            <a:ext cx="228600" cy="228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zh-CN" altLang="en-US" sz="1350">
              <a:latin typeface="Calibri" panose="020F0502020204030204" pitchFamily="34" charset="0"/>
            </a:endParaRP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1414462" y="1165623"/>
            <a:ext cx="631507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will put the kettle on?  Who will take it off ? </a:t>
            </a:r>
            <a:endParaRPr lang="zh-CN" alt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769620" y="1943099"/>
            <a:ext cx="7619999" cy="2219325"/>
            <a:chOff x="586740" y="2028824"/>
            <a:chExt cx="7619999" cy="2219325"/>
          </a:xfrm>
        </p:grpSpPr>
        <p:sp>
          <p:nvSpPr>
            <p:cNvPr id="17" name="矩形: 圆角 16"/>
            <p:cNvSpPr/>
            <p:nvPr/>
          </p:nvSpPr>
          <p:spPr>
            <a:xfrm>
              <a:off x="586740" y="2028824"/>
              <a:ext cx="7619999" cy="2219325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24584" name="Text Box 8"/>
            <p:cNvSpPr txBox="1">
              <a:spLocks noChangeArrowheads="1"/>
            </p:cNvSpPr>
            <p:nvPr/>
          </p:nvSpPr>
          <p:spPr bwMode="auto">
            <a:xfrm>
              <a:off x="2090713" y="2079696"/>
              <a:ext cx="6026906" cy="196496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2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Polly, put the kettle on. Polly, put the kettle on.</a:t>
              </a:r>
            </a:p>
            <a:p>
              <a:pPr>
                <a:lnSpc>
                  <a:spcPct val="130000"/>
                </a:lnSpc>
              </a:pPr>
              <a:r>
                <a:rPr lang="en-US" altLang="zh-CN" sz="2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Polly, put the kettle on. We’ll all have tea.</a:t>
              </a:r>
            </a:p>
            <a:p>
              <a:pPr>
                <a:lnSpc>
                  <a:spcPct val="130000"/>
                </a:lnSpc>
              </a:pPr>
              <a:r>
                <a:rPr lang="en-US" altLang="zh-CN" sz="2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Susie, take it off again. Susie, take it off again. </a:t>
              </a:r>
            </a:p>
            <a:p>
              <a:pPr>
                <a:lnSpc>
                  <a:spcPct val="130000"/>
                </a:lnSpc>
              </a:pPr>
              <a:r>
                <a:rPr lang="en-US" altLang="zh-CN" sz="2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Susie, take it off again. They’ve all gone away. </a:t>
              </a:r>
            </a:p>
          </p:txBody>
        </p:sp>
      </p:grpSp>
      <p:grpSp>
        <p:nvGrpSpPr>
          <p:cNvPr id="16" name="Group 9"/>
          <p:cNvGrpSpPr/>
          <p:nvPr/>
        </p:nvGrpSpPr>
        <p:grpSpPr bwMode="auto">
          <a:xfrm>
            <a:off x="1054467" y="2112334"/>
            <a:ext cx="1411505" cy="1079897"/>
            <a:chOff x="249" y="981"/>
            <a:chExt cx="2348" cy="1542"/>
          </a:xfrm>
        </p:grpSpPr>
        <p:pic>
          <p:nvPicPr>
            <p:cNvPr id="20493" name="Picture 2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9" y="981"/>
              <a:ext cx="756" cy="1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94" name="Text Box 9"/>
            <p:cNvSpPr txBox="1">
              <a:spLocks noChangeArrowheads="1"/>
            </p:cNvSpPr>
            <p:nvPr/>
          </p:nvSpPr>
          <p:spPr bwMode="auto">
            <a:xfrm>
              <a:off x="792" y="1481"/>
              <a:ext cx="1805" cy="65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Polly </a:t>
              </a:r>
            </a:p>
          </p:txBody>
        </p:sp>
      </p:grpSp>
      <p:grpSp>
        <p:nvGrpSpPr>
          <p:cNvPr id="19" name="Group 13"/>
          <p:cNvGrpSpPr/>
          <p:nvPr/>
        </p:nvGrpSpPr>
        <p:grpSpPr bwMode="auto">
          <a:xfrm>
            <a:off x="964198" y="3275270"/>
            <a:ext cx="1327889" cy="734534"/>
            <a:chOff x="113" y="2750"/>
            <a:chExt cx="1491" cy="959"/>
          </a:xfrm>
        </p:grpSpPr>
        <p:pic>
          <p:nvPicPr>
            <p:cNvPr id="20491" name="Picture 4" descr="http://img15.3lian.com/2015/f2/94/d/55.jpg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3" y="2750"/>
              <a:ext cx="535" cy="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92" name="Text Box 10"/>
            <p:cNvSpPr txBox="1">
              <a:spLocks noChangeArrowheads="1"/>
            </p:cNvSpPr>
            <p:nvPr/>
          </p:nvSpPr>
          <p:spPr bwMode="auto">
            <a:xfrm>
              <a:off x="648" y="3076"/>
              <a:ext cx="956" cy="60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Susie</a:t>
              </a:r>
            </a:p>
          </p:txBody>
        </p:sp>
      </p:grpSp>
      <p:sp>
        <p:nvSpPr>
          <p:cNvPr id="3" name="矩形 2"/>
          <p:cNvSpPr/>
          <p:nvPr/>
        </p:nvSpPr>
        <p:spPr>
          <a:xfrm>
            <a:off x="5445026" y="4076699"/>
            <a:ext cx="25426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他们都已经走了。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5216561" y="3958932"/>
            <a:ext cx="280920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29"/>
          <p:cNvSpPr txBox="1">
            <a:spLocks noChangeArrowheads="1"/>
          </p:cNvSpPr>
          <p:nvPr/>
        </p:nvSpPr>
        <p:spPr bwMode="auto">
          <a:xfrm>
            <a:off x="302110" y="322660"/>
            <a:ext cx="1712328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Song time</a:t>
            </a:r>
          </a:p>
        </p:txBody>
      </p:sp>
      <p:sp>
        <p:nvSpPr>
          <p:cNvPr id="21509" name="AutoShape 1" descr="C:\Documents and Settings\Administrator\Application Data\Tencent\Users\409254563\QQ\WinTemp\RichOle\77ERLEX9MQWPThG1HB)(7.png"/>
          <p:cNvSpPr>
            <a:spLocks noChangeAspect="1" noChangeArrowheads="1"/>
          </p:cNvSpPr>
          <p:nvPr/>
        </p:nvSpPr>
        <p:spPr bwMode="auto">
          <a:xfrm>
            <a:off x="1143000" y="0"/>
            <a:ext cx="228600" cy="228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zh-CN" altLang="en-US" sz="1350">
              <a:latin typeface="Calibri" panose="020F0502020204030204" pitchFamily="34" charset="0"/>
            </a:endParaRPr>
          </a:p>
        </p:txBody>
      </p:sp>
      <p:pic>
        <p:nvPicPr>
          <p:cNvPr id="21510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14438" y="894952"/>
            <a:ext cx="5115124" cy="35869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AutoShape 1" descr="C:\Documents and Settings\Administrator\Application Data\Tencent\Users\409254563\QQ\WinTemp\RichOle\77ERLEX9MQWPThG1HB)(7.png"/>
          <p:cNvSpPr>
            <a:spLocks noChangeAspect="1" noChangeArrowheads="1"/>
          </p:cNvSpPr>
          <p:nvPr/>
        </p:nvSpPr>
        <p:spPr bwMode="auto">
          <a:xfrm>
            <a:off x="1143000" y="0"/>
            <a:ext cx="228600" cy="228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zh-CN" altLang="en-US" sz="1350">
              <a:latin typeface="Calibri" panose="020F0502020204030204" pitchFamily="34" charset="0"/>
            </a:endParaRPr>
          </a:p>
        </p:txBody>
      </p:sp>
      <p:pic>
        <p:nvPicPr>
          <p:cNvPr id="22534" name="Picture 9" descr="9O}GJF`6Z[DLXC@32~DG85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0700" y="1633716"/>
            <a:ext cx="5562600" cy="23528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1923554" y="955328"/>
            <a:ext cx="5296892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spr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watch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grow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2661861" y="4130496"/>
            <a:ext cx="382027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grow-growing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生长；种植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302110" y="322660"/>
            <a:ext cx="193354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Sound time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4" name="Text Box 5"/>
          <p:cNvSpPr txBox="1">
            <a:spLocks noChangeArrowheads="1"/>
          </p:cNvSpPr>
          <p:nvPr/>
        </p:nvSpPr>
        <p:spPr bwMode="auto">
          <a:xfrm>
            <a:off x="4243626" y="2313286"/>
            <a:ext cx="428675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And watch the flowers </a:t>
            </a:r>
            <a:r>
              <a:rPr lang="en-US" altLang="zh-CN" sz="2400" b="1" u="heavy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          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9705" name="Text Box 8"/>
          <p:cNvSpPr txBox="1">
            <a:spLocks noChangeArrowheads="1"/>
          </p:cNvSpPr>
          <p:nvPr/>
        </p:nvSpPr>
        <p:spPr bwMode="auto">
          <a:xfrm>
            <a:off x="4243626" y="2888437"/>
            <a:ext cx="405050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In the </a:t>
            </a:r>
            <a:r>
              <a:rPr lang="en-US" altLang="zh-CN" sz="2400" b="1" u="heavy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           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, I like to sit</a:t>
            </a:r>
          </a:p>
        </p:txBody>
      </p:sp>
      <p:sp>
        <p:nvSpPr>
          <p:cNvPr id="29706" name="矩形 6"/>
          <p:cNvSpPr>
            <a:spLocks noChangeArrowheads="1"/>
          </p:cNvSpPr>
          <p:nvPr/>
        </p:nvSpPr>
        <p:spPr bwMode="auto">
          <a:xfrm>
            <a:off x="4243626" y="3463588"/>
            <a:ext cx="438453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And listen to the wind </a:t>
            </a:r>
            <a:r>
              <a:rPr lang="en-US" altLang="zh-CN" sz="2400" b="1" u="heavy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            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4243626" y="1738135"/>
            <a:ext cx="473273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In the </a:t>
            </a:r>
            <a:r>
              <a:rPr lang="en-US" altLang="zh-CN" sz="2400" b="1" u="heavy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          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, I like to </a:t>
            </a:r>
            <a:r>
              <a:rPr lang="en-US" altLang="zh-CN" sz="2400" u="heavy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      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3556" name="Text Box 29"/>
          <p:cNvSpPr txBox="1">
            <a:spLocks noChangeArrowheads="1"/>
          </p:cNvSpPr>
          <p:nvPr/>
        </p:nvSpPr>
        <p:spPr bwMode="auto">
          <a:xfrm>
            <a:off x="313849" y="337275"/>
            <a:ext cx="2436972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Listen and fill</a:t>
            </a:r>
          </a:p>
        </p:txBody>
      </p:sp>
      <p:sp>
        <p:nvSpPr>
          <p:cNvPr id="23557" name="AutoShape 1" descr="C:\Documents and Settings\Administrator\Application Data\Tencent\Users\409254563\QQ\WinTemp\RichOle\77ERLEX9MQWPThG1HB)(7.png"/>
          <p:cNvSpPr>
            <a:spLocks noChangeAspect="1" noChangeArrowheads="1"/>
          </p:cNvSpPr>
          <p:nvPr/>
        </p:nvSpPr>
        <p:spPr bwMode="auto">
          <a:xfrm>
            <a:off x="1143000" y="0"/>
            <a:ext cx="228600" cy="228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zh-CN" altLang="en-US" sz="1350">
              <a:latin typeface="Calibri" panose="020F0502020204030204" pitchFamily="34" charset="0"/>
            </a:endParaRPr>
          </a:p>
        </p:txBody>
      </p:sp>
      <p:sp>
        <p:nvSpPr>
          <p:cNvPr id="29707" name="Text Box 33"/>
          <p:cNvSpPr txBox="1">
            <a:spLocks noChangeArrowheads="1"/>
          </p:cNvSpPr>
          <p:nvPr/>
        </p:nvSpPr>
        <p:spPr bwMode="auto">
          <a:xfrm>
            <a:off x="723186" y="1029118"/>
            <a:ext cx="3518912" cy="400110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1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dirty="0">
                <a:latin typeface="黑体" panose="02010609060101010101" charset="-122"/>
                <a:ea typeface="黑体" panose="02010609060101010101" charset="-122"/>
              </a:rPr>
              <a:t>你能根据听到的词填小诗吗？</a:t>
            </a:r>
          </a:p>
        </p:txBody>
      </p:sp>
      <p:pic>
        <p:nvPicPr>
          <p:cNvPr id="29720" name="Picture 24" descr="0]}1MSP`6WX$F6LHIDY2I}M"/>
          <p:cNvPicPr>
            <a:picLocks noChangeAspect="1" noChangeArrowheads="1"/>
          </p:cNvPicPr>
          <p:nvPr/>
        </p:nvPicPr>
        <p:blipFill rotWithShape="1">
          <a:blip r:embed="rId2" cstate="email"/>
          <a:srcRect l="11598"/>
          <a:stretch>
            <a:fillRect/>
          </a:stretch>
        </p:blipFill>
        <p:spPr bwMode="auto">
          <a:xfrm>
            <a:off x="906780" y="1920925"/>
            <a:ext cx="3190538" cy="1629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矩形 2"/>
          <p:cNvSpPr/>
          <p:nvPr/>
        </p:nvSpPr>
        <p:spPr>
          <a:xfrm>
            <a:off x="5038765" y="1722578"/>
            <a:ext cx="1237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morning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7375565" y="1722578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</a:t>
            </a:r>
          </a:p>
        </p:txBody>
      </p:sp>
      <p:sp>
        <p:nvSpPr>
          <p:cNvPr id="23" name="矩形 22"/>
          <p:cNvSpPr/>
          <p:nvPr/>
        </p:nvSpPr>
        <p:spPr>
          <a:xfrm>
            <a:off x="7093625" y="2309318"/>
            <a:ext cx="1237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24" name="矩形 23"/>
          <p:cNvSpPr/>
          <p:nvPr/>
        </p:nvSpPr>
        <p:spPr>
          <a:xfrm>
            <a:off x="5104805" y="2865578"/>
            <a:ext cx="1157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evening</a:t>
            </a:r>
          </a:p>
        </p:txBody>
      </p:sp>
      <p:sp>
        <p:nvSpPr>
          <p:cNvPr id="25" name="矩形 24"/>
          <p:cNvSpPr/>
          <p:nvPr/>
        </p:nvSpPr>
        <p:spPr>
          <a:xfrm>
            <a:off x="7116485" y="3452318"/>
            <a:ext cx="12698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blowing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2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AutoShape 1" descr="C:\Documents and Settings\Administrator\Application Data\Tencent\Users\409254563\QQ\WinTemp\RichOle\77ERLEX9MQWPThG1HB)(7.png"/>
          <p:cNvSpPr>
            <a:spLocks noChangeAspect="1" noChangeArrowheads="1"/>
          </p:cNvSpPr>
          <p:nvPr/>
        </p:nvSpPr>
        <p:spPr bwMode="auto">
          <a:xfrm>
            <a:off x="1143000" y="0"/>
            <a:ext cx="228600" cy="228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zh-CN" altLang="en-US" sz="1350">
              <a:latin typeface="Calibri" panose="020F0502020204030204" pitchFamily="34" charset="0"/>
            </a:endParaRPr>
          </a:p>
        </p:txBody>
      </p:sp>
      <p:pic>
        <p:nvPicPr>
          <p:cNvPr id="25606" name="Picture 7" descr="`3]RO}HRGUMM%_E7L]`DJHP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1729740" y="1132009"/>
            <a:ext cx="4251960" cy="2879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6406091" y="2073323"/>
            <a:ext cx="131318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happy</a:t>
            </a: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970202" y="1054999"/>
            <a:ext cx="543739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302110" y="322660"/>
            <a:ext cx="2230098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Cartoon time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9" descr="J%1PN@4V3VGC]E$)[3JYR3T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1513941" y="1316609"/>
            <a:ext cx="4267201" cy="199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AutoShape 1" descr="C:\Documents and Settings\Administrator\Application Data\Tencent\Users\409254563\QQ\WinTemp\RichOle\77ERLEX9MQWPThG1HB)(7.png"/>
          <p:cNvSpPr>
            <a:spLocks noChangeAspect="1" noChangeArrowheads="1"/>
          </p:cNvSpPr>
          <p:nvPr/>
        </p:nvSpPr>
        <p:spPr bwMode="auto">
          <a:xfrm>
            <a:off x="1143000" y="0"/>
            <a:ext cx="228600" cy="228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zh-CN" altLang="en-US" sz="1350">
              <a:latin typeface="Calibri" panose="020F0502020204030204" pitchFamily="34" charset="0"/>
            </a:endParaRP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970202" y="1054999"/>
            <a:ext cx="543739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302110" y="322660"/>
            <a:ext cx="2230098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Cartoon time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 flipV="1">
            <a:off x="4999435" y="2302133"/>
            <a:ext cx="91368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 sz="1350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5905781" y="1947832"/>
            <a:ext cx="2675732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pest-pests</a:t>
            </a:r>
            <a:r>
              <a:rPr lang="en-US" altLang="zh-CN" sz="280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(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复数</a:t>
            </a:r>
            <a:r>
              <a:rPr lang="en-US" altLang="zh-CN" sz="280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)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Group 13"/>
          <p:cNvGrpSpPr/>
          <p:nvPr/>
        </p:nvGrpSpPr>
        <p:grpSpPr bwMode="auto">
          <a:xfrm>
            <a:off x="2232779" y="3667350"/>
            <a:ext cx="2956321" cy="522684"/>
            <a:chOff x="1111" y="981"/>
            <a:chExt cx="2483" cy="439"/>
          </a:xfrm>
        </p:grpSpPr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111" y="981"/>
              <a:ext cx="2483" cy="43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happy            angry</a:t>
              </a: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1951" y="1248"/>
              <a:ext cx="79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6275754" y="2558682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害虫</a:t>
            </a:r>
            <a:endParaRPr lang="zh-CN" altLang="en-US" sz="24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AutoShape 1" descr="C:\Documents and Settings\Administrator\Application Data\Tencent\Users\409254563\QQ\WinTemp\RichOle\77ERLEX9MQWPThG1HB)(7.png"/>
          <p:cNvSpPr>
            <a:spLocks noChangeAspect="1" noChangeArrowheads="1"/>
          </p:cNvSpPr>
          <p:nvPr/>
        </p:nvSpPr>
        <p:spPr bwMode="auto">
          <a:xfrm>
            <a:off x="1143000" y="0"/>
            <a:ext cx="228600" cy="228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zh-CN" altLang="en-US" sz="1350">
              <a:latin typeface="Calibri" panose="020F0502020204030204" pitchFamily="34" charset="0"/>
            </a:endParaRP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1052752" y="1054999"/>
            <a:ext cx="543739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302110" y="322660"/>
            <a:ext cx="2230098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Cartoon time</a:t>
            </a:r>
          </a:p>
        </p:txBody>
      </p:sp>
      <p:pic>
        <p:nvPicPr>
          <p:cNvPr id="14" name="Picture 9" descr="C9B0U%O6O6FO}5ONY~V~LNC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2384822" y="2209799"/>
            <a:ext cx="4374356" cy="2141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1484469" y="1047379"/>
            <a:ext cx="6732431" cy="9101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四人一组猜想</a:t>
            </a:r>
            <a:r>
              <a:rPr lang="en-US" altLang="zh-CN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Bobby</a:t>
            </a:r>
            <a:r>
              <a:rPr lang="zh-CN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、</a:t>
            </a:r>
            <a:r>
              <a:rPr lang="en-US" altLang="zh-CN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Ladybirds</a:t>
            </a:r>
            <a:r>
              <a:rPr lang="zh-CN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和</a:t>
            </a:r>
            <a:r>
              <a:rPr lang="en-US" altLang="zh-CN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Pests</a:t>
            </a:r>
            <a:r>
              <a:rPr lang="zh-CN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之间会说什么，一起来演一演吧！</a:t>
            </a:r>
            <a:endParaRPr lang="en-US" altLang="zh-CN" sz="2200" dirty="0">
              <a:solidFill>
                <a:schemeClr val="tx1">
                  <a:lumMod val="95000"/>
                  <a:lumOff val="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 flipV="1">
            <a:off x="4685959" y="2340158"/>
            <a:ext cx="1779032" cy="296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 sz="1350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6457651" y="1985857"/>
            <a:ext cx="13805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ladybird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AutoShape 1" descr="C:\Documents and Settings\Administrator\Application Data\Tencent\Users\409254563\QQ\WinTemp\RichOle\77ERLEX9MQWPThG1HB)(7.png"/>
          <p:cNvSpPr>
            <a:spLocks noChangeAspect="1" noChangeArrowheads="1"/>
          </p:cNvSpPr>
          <p:nvPr/>
        </p:nvSpPr>
        <p:spPr bwMode="auto">
          <a:xfrm>
            <a:off x="1143000" y="0"/>
            <a:ext cx="228600" cy="228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zh-CN" altLang="en-US" sz="1350">
              <a:latin typeface="Calibri" panose="020F0502020204030204" pitchFamily="34" charset="0"/>
            </a:endParaRP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970202" y="1054999"/>
            <a:ext cx="543739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302110" y="322660"/>
            <a:ext cx="2230098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Cartoon time</a:t>
            </a:r>
          </a:p>
        </p:txBody>
      </p:sp>
      <p:pic>
        <p:nvPicPr>
          <p:cNvPr id="14" name="Picture 9" descr="{N`B)[BZ$[MRQ%0RBQU]GN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7218" y="1175333"/>
            <a:ext cx="4129564" cy="265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WWW.2PPT.COM&#10;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5400">
          <a:solidFill>
            <a:srgbClr val="FF0000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211</Words>
  <Application>Microsoft Office PowerPoint</Application>
  <PresentationFormat>全屏显示(16:9)</PresentationFormat>
  <Paragraphs>47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黑体</vt:lpstr>
      <vt:lpstr>思源黑体 CN Regular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2018-09-04T08:11:00Z</dcterms:created>
  <dcterms:modified xsi:type="dcterms:W3CDTF">2023-01-16T19:42:34Z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5232A7986E914BBE92AA1502E0BA0AFC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