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06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86971-A5AB-452E-BC85-5E75F732C78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32DC7-7398-410F-B65A-B42CC4B741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0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70B9D3-D30B-4E16-B0D4-36568D3ACA26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71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84390" tIns="42195" rIns="84390" bIns="42195"/>
          <a:lstStyle/>
          <a:p>
            <a:endParaRPr lang="zh-CN" altLang="zh-CN" dirty="0" smtClean="0"/>
          </a:p>
        </p:txBody>
      </p:sp>
      <p:sp>
        <p:nvSpPr>
          <p:cNvPr id="7172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/>
          <a:p>
            <a:pPr algn="r" defTabSz="844550" fontAlgn="base">
              <a:spcBef>
                <a:spcPct val="0"/>
              </a:spcBef>
              <a:spcAft>
                <a:spcPct val="0"/>
              </a:spcAft>
            </a:pPr>
            <a:fld id="{94A2186A-24AC-4FDC-954C-EBC4DB6100E5}" type="slidenum">
              <a:rPr lang="en-US" altLang="zh-CN" sz="1100" b="1">
                <a:solidFill>
                  <a:srgbClr val="CC0000"/>
                </a:solidFill>
              </a:rPr>
              <a:t>3</a:t>
            </a:fld>
            <a:endParaRPr lang="en-US" altLang="zh-CN" sz="11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588F6-E27A-46D5-A1A9-BAE3551C75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2194-7044-424D-89FB-2C08941A2F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35DD-F99A-4F28-BC77-59C4E02992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48F65-C169-4B82-A935-B442515AD0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C9279-A232-4D99-AF38-BEDCB4DBA3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BC103-9E14-4D42-B5E5-7D563DFA43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00787-EF9F-43C0-A919-B30AF6E58C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EB897-7267-4910-ACD2-1F060FB527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76840-52A3-4F10-9229-7B7DF1779D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953" y="273983"/>
            <a:ext cx="7886095" cy="9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953" y="1368761"/>
            <a:ext cx="7886095" cy="32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53" y="4767063"/>
            <a:ext cx="2057342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288E0-7875-42C4-84C8-98DBBD3BF4D2}" type="datetimeFigureOut">
              <a:rPr lang="zh-CN" altLang="en-US" b="1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2023-01-17</a:t>
            </a:fld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417" y="4767063"/>
            <a:ext cx="3087166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706" y="4767063"/>
            <a:ext cx="2057342" cy="273982"/>
          </a:xfrm>
          <a:prstGeom prst="rect">
            <a:avLst/>
          </a:prstGeom>
        </p:spPr>
        <p:txBody>
          <a:bodyPr vert="horz" wrap="square" lIns="74914" tIns="37457" rIns="74914" bIns="37457" numCol="1" anchor="ctr" anchorCtr="0" compatLnSpc="1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77E7DC-5AEA-4730-A3FD-85C0FEB00905}" type="slidenum">
              <a:rPr lang="zh-CN" altLang="en-US" b="1">
                <a:latin typeface="Arial" panose="020B0604020202020204" pitchFamily="34" charset="0"/>
              </a:rPr>
              <a:t>‹#›</a:t>
            </a:fld>
            <a:endParaRPr lang="zh-CN" altLang="en-US" b="1">
              <a:latin typeface="Arial" panose="020B0604020202020204" pitchFamily="34" charset="0"/>
            </a:endParaRPr>
          </a:p>
        </p:txBody>
      </p:sp>
      <p:pic>
        <p:nvPicPr>
          <p:cNvPr id="1031" name="图片 6" descr="背景图"/>
          <p:cNvPicPr>
            <a:picLocks noChangeAspect="1" noChangeArrowheads="1"/>
          </p:cNvPicPr>
          <p:nvPr userDrawn="1"/>
        </p:nvPicPr>
        <p:blipFill>
          <a:blip r:embed="rId12" cstate="email"/>
          <a:srcRect r="-140"/>
          <a:stretch>
            <a:fillRect/>
          </a:stretch>
        </p:blipFill>
        <p:spPr bwMode="auto">
          <a:xfrm>
            <a:off x="0" y="0"/>
            <a:ext cx="916934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31470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6357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99504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2651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40335" indent="-140335" algn="l" defTabSz="561975" rtl="0" fontAlgn="base">
        <a:lnSpc>
          <a:spcPct val="90000"/>
        </a:lnSpc>
        <a:spcBef>
          <a:spcPts val="61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28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035978"/>
            <a:ext cx="9144000" cy="557965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>
                <a:ln w="12700">
                  <a:solidFill>
                    <a:srgbClr val="5B9BD5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rgbClr val="5B9BD5"/>
                  </a:outerShdw>
                </a:effectLst>
                <a:latin typeface="Arial" panose="020B0604020202020204" pitchFamily="34" charset="0"/>
              </a:rPr>
              <a:t>数据的表示和分析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2524511" y="2139720"/>
            <a:ext cx="4094977" cy="744086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noProof="1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</a:rPr>
              <a:t>平均数的再认识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398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514781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小结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398" y="1017649"/>
            <a:ext cx="415845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 3"/>
          <p:cNvSpPr>
            <a:spLocks noChangeArrowheads="1"/>
          </p:cNvSpPr>
          <p:nvPr/>
        </p:nvSpPr>
        <p:spPr bwMode="auto">
          <a:xfrm>
            <a:off x="1295919" y="1246735"/>
            <a:ext cx="7009478" cy="3994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</a:gradFill>
          <a:ln w="12700">
            <a:solidFill>
              <a:srgbClr val="41719C"/>
            </a:solidFill>
            <a:miter lim="800000"/>
          </a:ln>
        </p:spPr>
        <p:txBody>
          <a:bodyPr lIns="66327" tIns="33164" rIns="66327" bIns="3316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平均数的再认识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81878" y="2052566"/>
            <a:ext cx="6837841" cy="181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）一组数据的总和除以这组数据的个数所得的商，叫作这组数据的平均数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。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）平均数与这组数据中的每一个数据都有关系，其中任何一个数据的变化都会引起平均数的变化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33652" y="598158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随堂小测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933061" y="1189176"/>
            <a:ext cx="7420717" cy="9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楷体_GB2312" charset="-122"/>
                <a:ea typeface="楷体_GB2312" charset="-122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latin typeface="楷体_GB2312" charset="-122"/>
                <a:ea typeface="楷体_GB2312" charset="-122"/>
              </a:rPr>
              <a:t>一个</a:t>
            </a:r>
            <a:r>
              <a:rPr lang="en-US" altLang="zh-CN" sz="2000" dirty="0">
                <a:solidFill>
                  <a:prstClr val="black"/>
                </a:solidFill>
                <a:latin typeface="楷体_GB2312" charset="-122"/>
                <a:ea typeface="楷体_GB2312" charset="-122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latin typeface="楷体_GB2312" charset="-122"/>
                <a:ea typeface="楷体_GB2312" charset="-122"/>
              </a:rPr>
              <a:t>人小组想知道他们小组更喜欢数学还是英语，于是他们展开了调查。下面是他们调查时使用的评分标准。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2118395" y="2414038"/>
            <a:ext cx="4486757" cy="61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965316" y="3381035"/>
            <a:ext cx="7214522" cy="101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01959" y="2402526"/>
            <a:ext cx="7340082" cy="8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）根据这些得分判断，对于这个组的学生，哪个科目更受欢迎？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41561" y="3405209"/>
            <a:ext cx="5805714" cy="3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latin typeface="方正行楷简体" charset="-122"/>
                <a:ea typeface="方正行楷简体" charset="-122"/>
              </a:rPr>
              <a:t>对于这个组的学生，数学更受欢迎。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120826" y="917496"/>
            <a:ext cx="6060290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）分别计算数学和英语喜欢程度的平均分。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201461" y="1510356"/>
            <a:ext cx="7501351" cy="3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latin typeface="方正行楷简体" charset="-122"/>
                <a:ea typeface="方正行楷简体" charset="-122"/>
              </a:rPr>
              <a:t>数学喜欢程度的平均分是</a:t>
            </a:r>
            <a:r>
              <a:rPr lang="en-US" altLang="zh-CN" sz="2000" dirty="0">
                <a:solidFill>
                  <a:srgbClr val="FF0000"/>
                </a:solidFill>
                <a:latin typeface="方正行楷简体" charset="-122"/>
                <a:ea typeface="方正行楷简体" charset="-122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latin typeface="方正行楷简体" charset="-122"/>
                <a:ea typeface="方正行楷简体" charset="-122"/>
              </a:rPr>
              <a:t>分，英语喜欢程度的平均分是</a:t>
            </a:r>
            <a:r>
              <a:rPr lang="en-US" altLang="zh-CN" sz="2000" dirty="0">
                <a:solidFill>
                  <a:srgbClr val="FF0000"/>
                </a:solidFill>
                <a:latin typeface="方正行楷简体" charset="-122"/>
                <a:ea typeface="方正行楷简体" charset="-122"/>
              </a:rPr>
              <a:t>2.4</a:t>
            </a:r>
            <a:r>
              <a:rPr lang="zh-CN" altLang="en-US" sz="2000" dirty="0">
                <a:solidFill>
                  <a:srgbClr val="FF0000"/>
                </a:solidFill>
                <a:latin typeface="方正行楷简体" charset="-122"/>
                <a:ea typeface="方正行楷简体" charset="-122"/>
              </a:rPr>
              <a:t>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9"/>
          <p:cNvSpPr txBox="1">
            <a:spLocks noChangeArrowheads="1"/>
          </p:cNvSpPr>
          <p:nvPr/>
        </p:nvSpPr>
        <p:spPr bwMode="auto">
          <a:xfrm>
            <a:off x="1172663" y="888716"/>
            <a:ext cx="5956617" cy="84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淘气调查了操场上做游戏的小朋友的年龄情况：</a:t>
            </a:r>
            <a:endParaRPr lang="en-US" altLang="zh-CN" sz="20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7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岁。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1172662" y="1816572"/>
            <a:ext cx="7260599" cy="1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）计算这些小朋友的平均年龄。</a:t>
            </a:r>
            <a:endParaRPr lang="en-US" altLang="zh-CN" sz="20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）这时，老师也加入做游戏的队伍。他的年龄是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岁，估计并计算此时做游戏的人的平均年龄。说一说你对平均数的认识。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72662" y="3241740"/>
            <a:ext cx="4901452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）这些小朋友的平均年龄为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7.875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72663" y="3781647"/>
            <a:ext cx="6236535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）老师加入后，做游戏的人的平均年龄为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3533652" y="494091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易错提醒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1143865" y="1062545"/>
            <a:ext cx="7291701" cy="87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【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】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五年级两个班参加植树活动，一班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42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人，共植树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165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棵；二班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45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人，共植树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183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棵。五年级平均每班植树多少棵？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1278640" y="2039902"/>
            <a:ext cx="5748118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错解：</a:t>
            </a: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165+183</a:t>
            </a: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）÷（</a:t>
            </a: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42+45</a:t>
            </a: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=4</a:t>
            </a: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（棵）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1278640" y="2590169"/>
            <a:ext cx="5965833" cy="3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正解：</a:t>
            </a: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165+183</a:t>
            </a: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）÷</a:t>
            </a: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=174</a:t>
            </a: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（棵）</a:t>
            </a:r>
            <a:endParaRPr lang="zh-CN" altLang="en-US" sz="20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1278640" y="3150798"/>
            <a:ext cx="7388463" cy="106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错因分析：</a:t>
            </a:r>
            <a:r>
              <a:rPr lang="zh-CN" altLang="zh-CN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此题错在把总人数看作总份数了。</a:t>
            </a:r>
            <a:r>
              <a:rPr lang="zh-CN" altLang="zh-CN" sz="2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求平均每班植树的棵数，应该把班级数看作总份数</a:t>
            </a:r>
            <a:r>
              <a:rPr lang="zh-CN" altLang="en-US" sz="2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4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28828" y="570757"/>
            <a:ext cx="2076003" cy="468994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课后作业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/>
          <p:cNvSpPr/>
          <p:nvPr/>
        </p:nvSpPr>
        <p:spPr>
          <a:xfrm>
            <a:off x="1066685" y="1371063"/>
            <a:ext cx="7086658" cy="2686869"/>
          </a:xfrm>
          <a:prstGeom prst="rect">
            <a:avLst/>
          </a:prstGeom>
          <a:noFill/>
          <a:ln w="9525">
            <a:noFill/>
          </a:ln>
        </p:spPr>
        <p:txBody>
          <a:bodyPr lIns="66327" tIns="33164" rIns="66327" bIns="33164"/>
          <a:lstStyle/>
          <a:p>
            <a:pPr marL="248920" indent="-2489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300" b="1" dirty="0">
                <a:solidFill>
                  <a:srgbClr val="000000"/>
                </a:solidFill>
                <a:latin typeface="Calibri Light" panose="020F0302020204030204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2300" b="1" dirty="0">
                <a:solidFill>
                  <a:srgbClr val="000000"/>
                </a:solidFill>
                <a:latin typeface="Calibri Light" panose="020F0302020204030204"/>
                <a:ea typeface="黑体" panose="02010609060101010101" pitchFamily="49" charset="-122"/>
                <a:sym typeface="+mn-ea"/>
              </a:rPr>
              <a:t>从课后习题中选取；</a:t>
            </a:r>
            <a:endParaRPr lang="zh-CN" altLang="en-US" sz="2300" b="1" dirty="0">
              <a:solidFill>
                <a:srgbClr val="000000"/>
              </a:solidFill>
              <a:latin typeface="Calibri Light" panose="020F0302020204030204"/>
              <a:ea typeface="黑体" panose="02010609060101010101" pitchFamily="49" charset="-122"/>
            </a:endParaRPr>
          </a:p>
          <a:p>
            <a:pPr marL="248920" indent="-2489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zh-CN" altLang="en-US" sz="2300" b="1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23386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学习目标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70142" y="1135070"/>
            <a:ext cx="7439147" cy="148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914" tIns="37457" rIns="74914" bIns="37457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结合解决问题的过程，进一步认识平均数，体会平均数的实际应用。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进一步积累分析和处理数据的方法，发展数据分析观念。</a:t>
            </a:r>
            <a:endParaRPr lang="zh-CN" altLang="en-US" sz="20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9724" y="2524552"/>
            <a:ext cx="7296308" cy="2083647"/>
          </a:xfrm>
          <a:prstGeom prst="rect">
            <a:avLst/>
          </a:prstGeom>
          <a:noFill/>
        </p:spPr>
        <p:txBody>
          <a:bodyPr lIns="74914" tIns="37457" rIns="74914" bIns="37457">
            <a:spAutoFit/>
          </a:bodyPr>
          <a:lstStyle/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进一步认识平均数，体会平均数的实际应用。</a:t>
            </a:r>
            <a:endParaRPr lang="en-US" altLang="zh-CN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积累分析和处理数据的方法，发展数据分析观念。</a:t>
            </a:r>
            <a:endParaRPr lang="zh-CN" altLang="en-US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83861" y="364237"/>
            <a:ext cx="1360444" cy="430794"/>
          </a:xfrm>
          <a:prstGeom prst="rect">
            <a:avLst/>
          </a:prstGeom>
          <a:noFill/>
          <a:ln>
            <a:noFill/>
          </a:ln>
        </p:spPr>
        <p:txBody>
          <a:bodyPr wrap="none" lIns="60868" tIns="30434" rIns="60868" bIns="30434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回顾复习</a:t>
            </a:r>
          </a:p>
        </p:txBody>
      </p:sp>
      <p:sp>
        <p:nvSpPr>
          <p:cNvPr id="6146" name="矩形 2"/>
          <p:cNvSpPr>
            <a:spLocks noChangeArrowheads="1"/>
          </p:cNvSpPr>
          <p:nvPr/>
        </p:nvSpPr>
        <p:spPr bwMode="auto">
          <a:xfrm>
            <a:off x="1250993" y="983113"/>
            <a:ext cx="6642014" cy="5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笑笑统计了自己上学期的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次数学模拟考试成绩：</a:t>
            </a:r>
            <a:endParaRPr lang="en-US" altLang="en-US" sz="200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47" name="矩形 20"/>
          <p:cNvSpPr>
            <a:spLocks noChangeArrowheads="1"/>
          </p:cNvSpPr>
          <p:nvPr/>
        </p:nvSpPr>
        <p:spPr bwMode="auto">
          <a:xfrm>
            <a:off x="1250993" y="1735989"/>
            <a:ext cx="6207737" cy="5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89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分、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91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分、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分、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分、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84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分、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分。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373098" y="2486562"/>
            <a:ext cx="5961225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你能计算出笑笑的平均分吗？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1250993" y="3176123"/>
            <a:ext cx="6531429" cy="100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（</a:t>
            </a: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89+91+90+96+84+90</a:t>
            </a: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）÷</a:t>
            </a: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6 =90</a:t>
            </a:r>
            <a:r>
              <a:rPr lang="zh-CN" altLang="en-US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（分）</a:t>
            </a:r>
            <a:endParaRPr lang="en-US" altLang="zh-CN" sz="2000">
              <a:solidFill>
                <a:srgbClr val="CC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答：</a:t>
            </a:r>
            <a:r>
              <a:rPr lang="zh-CN" altLang="en-US" sz="20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笑笑的平均分</a:t>
            </a:r>
            <a:r>
              <a:rPr lang="zh-CN" altLang="en-US" sz="20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  <a:r>
              <a:rPr lang="en-US" altLang="zh-CN" sz="20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zh-CN" altLang="en-US" sz="20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773980" y="485362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例题解读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8194" name="图片 6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6817" y="1265154"/>
            <a:ext cx="256879" cy="26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1013697" y="1070603"/>
            <a:ext cx="7268662" cy="99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根据有关规定，我国对学龄前儿童实行免票乘车，即一名成年人可以携带一名身高不足</a:t>
            </a: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1.2 m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的儿童免费乘车。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65751" y="2122787"/>
            <a:ext cx="6753751" cy="8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）用自己的语言说一说，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1.2 m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这个数据可能是如何得到的呢？</a:t>
            </a:r>
          </a:p>
        </p:txBody>
      </p:sp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053887" y="2889477"/>
            <a:ext cx="888136" cy="1000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圆角矩形标注 28"/>
          <p:cNvSpPr/>
          <p:nvPr/>
        </p:nvSpPr>
        <p:spPr>
          <a:xfrm flipH="1">
            <a:off x="2942023" y="2889478"/>
            <a:ext cx="3630875" cy="606675"/>
          </a:xfrm>
          <a:prstGeom prst="wedgeRoundRectCallout">
            <a:avLst>
              <a:gd name="adj1" fmla="val 54391"/>
              <a:gd name="adj2" fmla="val -107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调查了一些</a:t>
            </a:r>
            <a:r>
              <a:rPr lang="en-US" altLang="zh-CN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岁儿童的身高。</a:t>
            </a:r>
          </a:p>
        </p:txBody>
      </p:sp>
      <p:pic>
        <p:nvPicPr>
          <p:cNvPr id="37" name="图片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3569" y="3489246"/>
            <a:ext cx="999873" cy="127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圆角矩形标注 37"/>
          <p:cNvSpPr/>
          <p:nvPr/>
        </p:nvSpPr>
        <p:spPr>
          <a:xfrm flipH="1">
            <a:off x="3205815" y="3686099"/>
            <a:ext cx="3784081" cy="592861"/>
          </a:xfrm>
          <a:prstGeom prst="wedgeRoundRectCallout">
            <a:avLst>
              <a:gd name="adj1" fmla="val -55841"/>
              <a:gd name="adj2" fmla="val -1402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可能是这些身高的平均数。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 bldLvl="0" animBg="1"/>
      <p:bldP spid="3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35365" y="1030312"/>
            <a:ext cx="7151166" cy="119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）据统计，目前北京市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岁男童身高的平均值为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119.3 cm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，女同身高平均值为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118.7 cm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。请根据上面信息解释免票线的合理性。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2663" y="1041824"/>
            <a:ext cx="256880" cy="26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extBox 7"/>
          <p:cNvSpPr txBox="1">
            <a:spLocks noChangeArrowheads="1"/>
          </p:cNvSpPr>
          <p:nvPr/>
        </p:nvSpPr>
        <p:spPr bwMode="auto">
          <a:xfrm>
            <a:off x="1429543" y="983113"/>
            <a:ext cx="5908235" cy="3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下表是“新苗杯”少儿歌手大奖赛的成绩统计表。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77488" y="3450106"/>
            <a:ext cx="5908235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）请把统计表填写完整，并排出名次。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671447" y="1678429"/>
          <a:ext cx="5120321" cy="1464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684">
                <a:tc>
                  <a:txBody>
                    <a:bodyPr/>
                    <a:lstStyle/>
                    <a:p>
                      <a:pPr algn="ctr"/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平均分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选手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92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98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94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96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选手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97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99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84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95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选手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90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98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87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85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90</a:t>
                      </a: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4" marR="66354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48989" y="2149265"/>
            <a:ext cx="469986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srgbClr val="FF0000"/>
                </a:solidFill>
                <a:latin typeface="Arial" panose="020B0604020202020204" pitchFamily="34" charset="0"/>
              </a:rPr>
              <a:t>96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54749" y="2492319"/>
            <a:ext cx="469986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srgbClr val="FF0000"/>
                </a:solidFill>
                <a:latin typeface="Arial" panose="020B0604020202020204" pitchFamily="34" charset="0"/>
              </a:rPr>
              <a:t>95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54749" y="2838826"/>
            <a:ext cx="469986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srgbClr val="FF0000"/>
                </a:solidFill>
                <a:latin typeface="Arial" panose="020B0604020202020204" pitchFamily="34" charset="0"/>
              </a:rPr>
              <a:t>90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429543" y="4000373"/>
            <a:ext cx="5908235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名次：第一名，选手</a:t>
            </a:r>
            <a:r>
              <a:rPr lang="en-US" altLang="zh-CN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；第二名，选手</a:t>
            </a:r>
            <a:r>
              <a:rPr lang="en-US" altLang="zh-CN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，第三名，选手</a:t>
            </a:r>
            <a:r>
              <a:rPr lang="en-US" altLang="zh-CN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9892" y="805831"/>
            <a:ext cx="6705369" cy="128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）在实际比赛中，通常都采取去掉一个最高分和一个最低分、然后再计算平均数的计分方法，你能说出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其中的道理吗？</a:t>
            </a:r>
          </a:p>
        </p:txBody>
      </p:sp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22132" y="2353024"/>
            <a:ext cx="888136" cy="99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圆角矩形标注 28"/>
          <p:cNvSpPr/>
          <p:nvPr/>
        </p:nvSpPr>
        <p:spPr>
          <a:xfrm flipH="1">
            <a:off x="2610268" y="2353025"/>
            <a:ext cx="3630875" cy="605524"/>
          </a:xfrm>
          <a:prstGeom prst="wedgeRoundRectCallout">
            <a:avLst>
              <a:gd name="adj1" fmla="val 54391"/>
              <a:gd name="adj2" fmla="val -107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有的评委打分太高或太低。</a:t>
            </a:r>
          </a:p>
        </p:txBody>
      </p:sp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20563" y="3352254"/>
            <a:ext cx="840907" cy="113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圆角矩形标注 11"/>
          <p:cNvSpPr/>
          <p:nvPr/>
        </p:nvSpPr>
        <p:spPr>
          <a:xfrm flipH="1">
            <a:off x="3683864" y="3537596"/>
            <a:ext cx="3136699" cy="740212"/>
          </a:xfrm>
          <a:prstGeom prst="wedgeRoundRectCallout">
            <a:avLst>
              <a:gd name="adj1" fmla="val -54032"/>
              <a:gd name="adj2" fmla="val -1596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去掉后，再求平均就更有代表性了。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 bldLvl="0" animBg="1"/>
      <p:bldP spid="1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08154" y="876053"/>
            <a:ext cx="7032517" cy="8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）请你按照上述的计分方法重新计算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位选手的最终成绩，然后排出名次。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828109" y="1885643"/>
          <a:ext cx="5120318" cy="1464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684">
                <a:tc>
                  <a:txBody>
                    <a:bodyPr/>
                    <a:lstStyle/>
                    <a:p>
                      <a:pPr algn="ctr"/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评委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平均分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选手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92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98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94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96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选手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97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99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84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95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选手</a:t>
                      </a:r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90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98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87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85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90</a:t>
                      </a: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7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6355" marR="66355" marT="33154" marB="3315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8" name="直接连接符 17"/>
          <p:cNvCxnSpPr/>
          <p:nvPr/>
        </p:nvCxnSpPr>
        <p:spPr>
          <a:xfrm>
            <a:off x="2749651" y="2425550"/>
            <a:ext cx="418149" cy="234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589152" y="2414038"/>
            <a:ext cx="416998" cy="234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160762" y="2768603"/>
            <a:ext cx="418150" cy="235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874957" y="2757091"/>
            <a:ext cx="418150" cy="234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446567" y="3087481"/>
            <a:ext cx="418150" cy="234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863438" y="3075970"/>
            <a:ext cx="418150" cy="234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23"/>
          <p:cNvSpPr txBox="1">
            <a:spLocks noChangeArrowheads="1"/>
          </p:cNvSpPr>
          <p:nvPr/>
        </p:nvSpPr>
        <p:spPr bwMode="auto">
          <a:xfrm>
            <a:off x="6397805" y="2356479"/>
            <a:ext cx="469986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srgbClr val="FF0000"/>
                </a:solidFill>
                <a:latin typeface="Arial" panose="020B0604020202020204" pitchFamily="34" charset="0"/>
              </a:rPr>
              <a:t>96</a:t>
            </a:r>
          </a:p>
        </p:txBody>
      </p:sp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6403565" y="2688021"/>
            <a:ext cx="469986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srgbClr val="FF0000"/>
                </a:solidFill>
                <a:latin typeface="Arial" panose="020B0604020202020204" pitchFamily="34" charset="0"/>
              </a:rPr>
              <a:t>97</a:t>
            </a:r>
          </a:p>
        </p:txBody>
      </p:sp>
      <p:sp>
        <p:nvSpPr>
          <p:cNvPr id="4" name="TextBox 25"/>
          <p:cNvSpPr txBox="1">
            <a:spLocks noChangeArrowheads="1"/>
          </p:cNvSpPr>
          <p:nvPr/>
        </p:nvSpPr>
        <p:spPr bwMode="auto">
          <a:xfrm>
            <a:off x="6403565" y="3034527"/>
            <a:ext cx="469986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srgbClr val="FF0000"/>
                </a:solidFill>
                <a:latin typeface="Arial" panose="020B0604020202020204" pitchFamily="34" charset="0"/>
              </a:rPr>
              <a:t>89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533216" y="3792008"/>
            <a:ext cx="5908235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名次：第一名，选手</a:t>
            </a:r>
            <a:r>
              <a:rPr lang="en-US" altLang="zh-CN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；第二名，选手</a:t>
            </a:r>
            <a:r>
              <a:rPr lang="en-US" altLang="zh-CN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，第三名，选手</a:t>
            </a:r>
            <a:r>
              <a:rPr lang="en-US" altLang="zh-CN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17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" grpId="0"/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64164" y="885263"/>
            <a:ext cx="256879" cy="26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1221043" y="826552"/>
            <a:ext cx="5908236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说一说，你对平均数有了哪些新的认识？</a:t>
            </a:r>
          </a:p>
        </p:txBody>
      </p:sp>
      <p:pic>
        <p:nvPicPr>
          <p:cNvPr id="29" name="图片 28" descr="24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2227" y="1442437"/>
            <a:ext cx="3701143" cy="133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35" descr="2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05597" y="3090935"/>
            <a:ext cx="3493796" cy="1330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Office PowerPoint</Application>
  <PresentationFormat>全屏显示(16:9)</PresentationFormat>
  <Paragraphs>110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方正行楷简体</vt:lpstr>
      <vt:lpstr>黑体</vt:lpstr>
      <vt:lpstr>华文楷体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2020-07-20T05:11:00Z</dcterms:created>
  <dcterms:modified xsi:type="dcterms:W3CDTF">2023-01-16T19:43:10Z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4A620B7AA90A44C582BD2F539F1C900B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