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2" r:id="rId2"/>
    <p:sldId id="257" r:id="rId3"/>
    <p:sldId id="279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59" r:id="rId12"/>
    <p:sldId id="267" r:id="rId13"/>
    <p:sldId id="268" r:id="rId14"/>
    <p:sldId id="260" r:id="rId15"/>
    <p:sldId id="262" r:id="rId16"/>
    <p:sldId id="261" r:id="rId17"/>
    <p:sldId id="284" r:id="rId18"/>
    <p:sldId id="285" r:id="rId19"/>
    <p:sldId id="280" r:id="rId20"/>
    <p:sldId id="281" r:id="rId21"/>
  </p:sldIdLst>
  <p:sldSz cx="9144000" cy="6858000" type="screen4x3"/>
  <p:notesSz cx="9144000" cy="6858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9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CCFF"/>
    <a:srgbClr val="CCFFCC"/>
    <a:srgbClr val="CCECFF"/>
    <a:srgbClr val="FF3300"/>
    <a:srgbClr val="FFFF99"/>
    <a:srgbClr val="CC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0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-1674" y="-90"/>
      </p:cViewPr>
      <p:guideLst>
        <p:guide orient="horz" pos="2160"/>
        <p:guide pos="28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11" Type="http://schemas.openxmlformats.org/officeDocument/2006/relationships/image" Target="../media/image27.wmf"/><Relationship Id="rId5" Type="http://schemas.openxmlformats.org/officeDocument/2006/relationships/image" Target="../media/image21.wmf"/><Relationship Id="rId10" Type="http://schemas.openxmlformats.org/officeDocument/2006/relationships/image" Target="../media/image26.wmf"/><Relationship Id="rId4" Type="http://schemas.openxmlformats.org/officeDocument/2006/relationships/image" Target="../media/image20.wmf"/><Relationship Id="rId9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B94CE0CC-6358-4C4E-AEFC-B78D5AEF06F2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6905979" y="0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552950" y="642938"/>
            <a:ext cx="3086100" cy="173593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1219200" y="2475309"/>
            <a:ext cx="9753600" cy="202525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4885432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6905979" y="4885432"/>
            <a:ext cx="5283200" cy="25806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21.wmf"/><Relationship Id="rId18" Type="http://schemas.openxmlformats.org/officeDocument/2006/relationships/oleObject" Target="../embeddings/oleObject8.bin"/><Relationship Id="rId3" Type="http://schemas.openxmlformats.org/officeDocument/2006/relationships/image" Target="../media/image28.jpeg"/><Relationship Id="rId21" Type="http://schemas.openxmlformats.org/officeDocument/2006/relationships/image" Target="../media/image25.wmf"/><Relationship Id="rId7" Type="http://schemas.openxmlformats.org/officeDocument/2006/relationships/image" Target="../media/image18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23.wmf"/><Relationship Id="rId25" Type="http://schemas.openxmlformats.org/officeDocument/2006/relationships/image" Target="../media/image27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20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17.wmf"/><Relationship Id="rId15" Type="http://schemas.openxmlformats.org/officeDocument/2006/relationships/image" Target="../media/image22.wmf"/><Relationship Id="rId23" Type="http://schemas.openxmlformats.org/officeDocument/2006/relationships/image" Target="../media/image26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24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9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2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77773" y="3026169"/>
            <a:ext cx="42068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7"/>
          <p:cNvSpPr>
            <a:spLocks noChangeArrowheads="1"/>
          </p:cNvSpPr>
          <p:nvPr/>
        </p:nvSpPr>
        <p:spPr bwMode="auto">
          <a:xfrm>
            <a:off x="455240" y="836712"/>
            <a:ext cx="8245475" cy="18298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zh-CN" altLang="en-US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章</a:t>
            </a:r>
            <a:r>
              <a:rPr lang="en-US" altLang="zh-CN" sz="40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>
                <a:solidFill>
                  <a:srgbClr val="F60A7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全等三角形</a:t>
            </a:r>
            <a:endParaRPr lang="en-US" altLang="zh-CN" sz="4000" b="1" dirty="0">
              <a:solidFill>
                <a:srgbClr val="F60A75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7" name="图片 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46850" y="1328738"/>
            <a:ext cx="954088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>
            <a:spLocks noChangeArrowheads="1"/>
          </p:cNvSpPr>
          <p:nvPr/>
        </p:nvSpPr>
        <p:spPr bwMode="auto">
          <a:xfrm>
            <a:off x="2601548" y="3170486"/>
            <a:ext cx="3991073" cy="14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怎</a:t>
            </a:r>
            <a:r>
              <a:rPr lang="zh-CN" altLang="en-US" sz="32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样判定三角形全等</a:t>
            </a:r>
            <a:endParaRPr lang="en-US" altLang="zh-CN" sz="32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</a:t>
            </a:r>
            <a:r>
              <a:rPr lang="zh-CN" altLang="en-US" sz="28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endParaRPr lang="en-US" altLang="zh-CN" sz="28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0" y="5805264"/>
            <a:ext cx="9144000" cy="497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609600" y="949325"/>
            <a:ext cx="85344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在△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和△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DEF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中，∠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A=∠D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B=∠E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BC=EF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与△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DEF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全等吗？能利用角边角条件证明你的结论吗？</a:t>
            </a:r>
          </a:p>
        </p:txBody>
      </p:sp>
      <p:grpSp>
        <p:nvGrpSpPr>
          <p:cNvPr id="13325" name="Group 22"/>
          <p:cNvGrpSpPr/>
          <p:nvPr/>
        </p:nvGrpSpPr>
        <p:grpSpPr bwMode="auto">
          <a:xfrm rot="-950487">
            <a:off x="1498600" y="2863850"/>
            <a:ext cx="1987550" cy="1143000"/>
            <a:chOff x="703" y="2659"/>
            <a:chExt cx="1814" cy="907"/>
          </a:xfrm>
        </p:grpSpPr>
        <p:sp>
          <p:nvSpPr>
            <p:cNvPr id="13329" name="Line 23"/>
            <p:cNvSpPr>
              <a:spLocks noChangeShapeType="1"/>
            </p:cNvSpPr>
            <p:nvPr/>
          </p:nvSpPr>
          <p:spPr bwMode="auto">
            <a:xfrm flipH="1">
              <a:off x="703" y="2659"/>
              <a:ext cx="1406" cy="907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0" name="Line 24"/>
            <p:cNvSpPr>
              <a:spLocks noChangeShapeType="1"/>
            </p:cNvSpPr>
            <p:nvPr/>
          </p:nvSpPr>
          <p:spPr bwMode="auto">
            <a:xfrm>
              <a:off x="703" y="3566"/>
              <a:ext cx="1814" cy="0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3331" name="Line 25"/>
            <p:cNvSpPr>
              <a:spLocks noChangeShapeType="1"/>
            </p:cNvSpPr>
            <p:nvPr/>
          </p:nvSpPr>
          <p:spPr bwMode="auto">
            <a:xfrm flipH="1" flipV="1">
              <a:off x="2109" y="2659"/>
              <a:ext cx="408" cy="907"/>
            </a:xfrm>
            <a:prstGeom prst="line">
              <a:avLst/>
            </a:prstGeom>
            <a:noFill/>
            <a:ln w="9525">
              <a:solidFill>
                <a:srgbClr val="0066FF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13326" name="Text Box 26"/>
          <p:cNvSpPr txBox="1">
            <a:spLocks noChangeArrowheads="1"/>
          </p:cNvSpPr>
          <p:nvPr/>
        </p:nvSpPr>
        <p:spPr bwMode="auto">
          <a:xfrm>
            <a:off x="2838450" y="2422525"/>
            <a:ext cx="4048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kumimoji="1" lang="en-US" altLang="zh-CN" sz="2400">
                <a:latin typeface="Times New Roman" panose="02020603050405020304" pitchFamily="18" charset="0"/>
              </a:rPr>
              <a:t>A</a:t>
            </a:r>
          </a:p>
        </p:txBody>
      </p:sp>
      <p:sp>
        <p:nvSpPr>
          <p:cNvPr id="13327" name="Text Box 27"/>
          <p:cNvSpPr txBox="1">
            <a:spLocks noChangeArrowheads="1"/>
          </p:cNvSpPr>
          <p:nvPr/>
        </p:nvSpPr>
        <p:spPr bwMode="auto">
          <a:xfrm>
            <a:off x="1325563" y="4087813"/>
            <a:ext cx="249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13328" name="Text Box 28"/>
          <p:cNvSpPr txBox="1">
            <a:spLocks noChangeArrowheads="1"/>
          </p:cNvSpPr>
          <p:nvPr/>
        </p:nvSpPr>
        <p:spPr bwMode="auto">
          <a:xfrm>
            <a:off x="3582988" y="3451225"/>
            <a:ext cx="387350" cy="493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10000"/>
              </a:lnSpc>
            </a:pPr>
            <a:r>
              <a:rPr kumimoji="1" lang="en-US" altLang="zh-CN" sz="2400">
                <a:latin typeface="Times New Roman" panose="02020603050405020304" pitchFamily="18" charset="0"/>
              </a:rPr>
              <a:t>C</a:t>
            </a:r>
          </a:p>
        </p:txBody>
      </p:sp>
      <p:grpSp>
        <p:nvGrpSpPr>
          <p:cNvPr id="13316" name="Group 29"/>
          <p:cNvGrpSpPr/>
          <p:nvPr/>
        </p:nvGrpSpPr>
        <p:grpSpPr bwMode="auto">
          <a:xfrm>
            <a:off x="4191000" y="2454275"/>
            <a:ext cx="2811463" cy="1873250"/>
            <a:chOff x="2890" y="2173"/>
            <a:chExt cx="2314" cy="1363"/>
          </a:xfrm>
        </p:grpSpPr>
        <p:grpSp>
          <p:nvGrpSpPr>
            <p:cNvPr id="13318" name="Group 30"/>
            <p:cNvGrpSpPr/>
            <p:nvPr/>
          </p:nvGrpSpPr>
          <p:grpSpPr bwMode="auto">
            <a:xfrm>
              <a:off x="3152" y="2341"/>
              <a:ext cx="1814" cy="908"/>
              <a:chOff x="3152" y="2341"/>
              <a:chExt cx="1814" cy="908"/>
            </a:xfrm>
          </p:grpSpPr>
          <p:sp>
            <p:nvSpPr>
              <p:cNvPr id="13322" name="Line 31"/>
              <p:cNvSpPr>
                <a:spLocks noChangeShapeType="1"/>
              </p:cNvSpPr>
              <p:nvPr/>
            </p:nvSpPr>
            <p:spPr bwMode="auto">
              <a:xfrm flipH="1">
                <a:off x="3152" y="2341"/>
                <a:ext cx="1406" cy="907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3" name="Line 32"/>
              <p:cNvSpPr>
                <a:spLocks noChangeShapeType="1"/>
              </p:cNvSpPr>
              <p:nvPr/>
            </p:nvSpPr>
            <p:spPr bwMode="auto">
              <a:xfrm flipV="1">
                <a:off x="3152" y="3248"/>
                <a:ext cx="1814" cy="1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  <p:sp>
            <p:nvSpPr>
              <p:cNvPr id="13324" name="Line 33"/>
              <p:cNvSpPr>
                <a:spLocks noChangeShapeType="1"/>
              </p:cNvSpPr>
              <p:nvPr/>
            </p:nvSpPr>
            <p:spPr bwMode="auto">
              <a:xfrm flipH="1" flipV="1">
                <a:off x="4558" y="2341"/>
                <a:ext cx="408" cy="907"/>
              </a:xfrm>
              <a:prstGeom prst="line">
                <a:avLst/>
              </a:prstGeom>
              <a:noFill/>
              <a:ln w="9525">
                <a:solidFill>
                  <a:srgbClr val="FF00FF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zh-CN" altLang="en-US"/>
              </a:p>
            </p:txBody>
          </p:sp>
        </p:grpSp>
        <p:sp>
          <p:nvSpPr>
            <p:cNvPr id="13319" name="Text Box 34"/>
            <p:cNvSpPr txBox="1">
              <a:spLocks noChangeArrowheads="1"/>
            </p:cNvSpPr>
            <p:nvPr/>
          </p:nvSpPr>
          <p:spPr bwMode="auto">
            <a:xfrm>
              <a:off x="4574" y="2173"/>
              <a:ext cx="333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3320" name="Text Box 35"/>
            <p:cNvSpPr txBox="1">
              <a:spLocks noChangeArrowheads="1"/>
            </p:cNvSpPr>
            <p:nvPr/>
          </p:nvSpPr>
          <p:spPr bwMode="auto">
            <a:xfrm>
              <a:off x="2890" y="3203"/>
              <a:ext cx="304" cy="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3321" name="Text Box 36"/>
            <p:cNvSpPr txBox="1">
              <a:spLocks noChangeArrowheads="1"/>
            </p:cNvSpPr>
            <p:nvPr/>
          </p:nvSpPr>
          <p:spPr bwMode="auto">
            <a:xfrm>
              <a:off x="4913" y="3080"/>
              <a:ext cx="291" cy="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2326" name="Text Box 38"/>
          <p:cNvSpPr txBox="1">
            <a:spLocks noChangeArrowheads="1"/>
          </p:cNvSpPr>
          <p:nvPr/>
        </p:nvSpPr>
        <p:spPr bwMode="auto">
          <a:xfrm>
            <a:off x="744538" y="4745038"/>
            <a:ext cx="81978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6600FF"/>
                </a:solidFill>
                <a:latin typeface="宋体" panose="02010600030101010101" pitchFamily="2" charset="-122"/>
              </a:rPr>
              <a:t>判定方法</a:t>
            </a:r>
            <a:r>
              <a:rPr kumimoji="1" lang="en-US" altLang="zh-CN" sz="2400" b="1" dirty="0">
                <a:solidFill>
                  <a:srgbClr val="6600FF"/>
                </a:solidFill>
                <a:latin typeface="宋体" panose="02010600030101010101" pitchFamily="2" charset="-122"/>
              </a:rPr>
              <a:t>3 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两角分别相等且其中一组等角的对边也相等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的两个三角形全等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简写成“角角边”或“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AAS”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2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/>
          <p:cNvGrpSpPr/>
          <p:nvPr/>
        </p:nvGrpSpPr>
        <p:grpSpPr bwMode="auto">
          <a:xfrm>
            <a:off x="685800" y="2119313"/>
            <a:ext cx="6324600" cy="3195637"/>
            <a:chOff x="288" y="480"/>
            <a:chExt cx="3984" cy="2013"/>
          </a:xfrm>
        </p:grpSpPr>
        <p:sp>
          <p:nvSpPr>
            <p:cNvPr id="14346" name="Text Box 3"/>
            <p:cNvSpPr txBox="1">
              <a:spLocks noChangeArrowheads="1"/>
            </p:cNvSpPr>
            <p:nvPr/>
          </p:nvSpPr>
          <p:spPr bwMode="auto">
            <a:xfrm>
              <a:off x="336" y="480"/>
              <a:ext cx="3936" cy="20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1.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1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）如图，应填什么就有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△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AOC≌ △BOD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∠A=∠B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_______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∠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C=∠D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所以△</a:t>
              </a:r>
              <a:r>
                <a:rPr kumimoji="1" lang="en-US" altLang="zh-CN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AOC≌△BOD</a:t>
              </a:r>
              <a:r>
                <a:rPr kumimoji="1" lang="zh-CN" altLang="en-US" sz="2400" b="1" dirty="0">
                  <a:solidFill>
                    <a:srgbClr val="0000FF"/>
                  </a:solidFill>
                  <a:latin typeface="宋体" panose="02010600030101010101" pitchFamily="2" charset="-122"/>
                </a:rPr>
                <a:t>（    ）</a:t>
              </a:r>
            </a:p>
          </p:txBody>
        </p:sp>
        <p:sp>
          <p:nvSpPr>
            <p:cNvPr id="14347" name="AutoShape 4"/>
            <p:cNvSpPr/>
            <p:nvPr/>
          </p:nvSpPr>
          <p:spPr bwMode="auto">
            <a:xfrm>
              <a:off x="288" y="882"/>
              <a:ext cx="144" cy="240"/>
            </a:xfrm>
            <a:prstGeom prst="leftBrace">
              <a:avLst>
                <a:gd name="adj1" fmla="val 13889"/>
                <a:gd name="adj2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pic>
        <p:nvPicPr>
          <p:cNvPr id="1433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16513" y="1044575"/>
            <a:ext cx="3627437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0" name="AutoShape 8"/>
          <p:cNvSpPr>
            <a:spLocks noChangeArrowheads="1"/>
          </p:cNvSpPr>
          <p:nvPr/>
        </p:nvSpPr>
        <p:spPr bwMode="auto">
          <a:xfrm>
            <a:off x="4419600" y="604838"/>
            <a:ext cx="2895600" cy="735012"/>
          </a:xfrm>
          <a:prstGeom prst="wedgeEllipseCallout">
            <a:avLst>
              <a:gd name="adj1" fmla="val -79880"/>
              <a:gd name="adj2" fmla="val 151514"/>
            </a:avLst>
          </a:prstGeom>
          <a:noFill/>
          <a:ln w="9525" algn="ctr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kumimoji="1"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341" name="Text Box 9"/>
          <p:cNvSpPr txBox="1">
            <a:spLocks noChangeArrowheads="1"/>
          </p:cNvSpPr>
          <p:nvPr/>
        </p:nvSpPr>
        <p:spPr bwMode="auto">
          <a:xfrm>
            <a:off x="4953000" y="757238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有几种填法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?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928688" y="3722688"/>
            <a:ext cx="1295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AC=BD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3597275" y="4838700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ASA</a:t>
            </a:r>
          </a:p>
        </p:txBody>
      </p:sp>
      <p:sp>
        <p:nvSpPr>
          <p:cNvPr id="14345" name="Rectangle 108"/>
          <p:cNvSpPr>
            <a:spLocks noChangeArrowheads="1"/>
          </p:cNvSpPr>
          <p:nvPr/>
        </p:nvSpPr>
        <p:spPr bwMode="auto">
          <a:xfrm>
            <a:off x="868363" y="1344613"/>
            <a:ext cx="40767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跟踪训练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30" grpId="0" autoUpdateAnimBg="0"/>
      <p:bldP spid="30731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/>
          <p:nvPr/>
        </p:nvGrpSpPr>
        <p:grpSpPr bwMode="auto">
          <a:xfrm>
            <a:off x="685800" y="2152650"/>
            <a:ext cx="6324600" cy="2647950"/>
            <a:chOff x="288" y="480"/>
            <a:chExt cx="3984" cy="1668"/>
          </a:xfrm>
        </p:grpSpPr>
        <p:sp>
          <p:nvSpPr>
            <p:cNvPr id="15367" name="Text Box 3"/>
            <p:cNvSpPr txBox="1">
              <a:spLocks noChangeArrowheads="1"/>
            </p:cNvSpPr>
            <p:nvPr/>
          </p:nvSpPr>
          <p:spPr bwMode="auto">
            <a:xfrm>
              <a:off x="336" y="480"/>
              <a:ext cx="3936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2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）如图，应填什么就有△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AOC≌△BOD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∠A=∠B  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________ 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∠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C=∠D  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所以△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AOC≌△BOD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     ）</a:t>
              </a:r>
            </a:p>
          </p:txBody>
        </p:sp>
        <p:sp>
          <p:nvSpPr>
            <p:cNvPr id="15368" name="AutoShape 4"/>
            <p:cNvSpPr/>
            <p:nvPr/>
          </p:nvSpPr>
          <p:spPr bwMode="auto">
            <a:xfrm>
              <a:off x="288" y="864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pic>
        <p:nvPicPr>
          <p:cNvPr id="1536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00600" y="1781175"/>
            <a:ext cx="36274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614363" y="3238500"/>
            <a:ext cx="175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CO=DO</a:t>
            </a:r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3254375" y="4338638"/>
            <a:ext cx="1517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AAS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utoUpdateAnimBg="0"/>
      <p:bldP spid="22538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Group 2"/>
          <p:cNvGrpSpPr/>
          <p:nvPr/>
        </p:nvGrpSpPr>
        <p:grpSpPr bwMode="auto">
          <a:xfrm>
            <a:off x="892175" y="1962150"/>
            <a:ext cx="6324600" cy="2647950"/>
            <a:chOff x="288" y="480"/>
            <a:chExt cx="3984" cy="1668"/>
          </a:xfrm>
        </p:grpSpPr>
        <p:sp>
          <p:nvSpPr>
            <p:cNvPr id="16390" name="Text Box 3"/>
            <p:cNvSpPr txBox="1">
              <a:spLocks noChangeArrowheads="1"/>
            </p:cNvSpPr>
            <p:nvPr/>
          </p:nvSpPr>
          <p:spPr bwMode="auto">
            <a:xfrm>
              <a:off x="336" y="480"/>
              <a:ext cx="3936" cy="16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3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）如图，应填什么就有△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AOC≌△BOD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∠A=∠B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_______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 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∠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C=∠D 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（已知）</a:t>
              </a:r>
            </a:p>
            <a:p>
              <a:pPr eaLnBrk="1" hangingPunct="1">
                <a:spcBef>
                  <a:spcPct val="50000"/>
                </a:spcBef>
              </a:pP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所以△</a:t>
              </a:r>
              <a:r>
                <a:rPr kumimoji="1" lang="en-US" altLang="zh-CN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AOC≌△BOD</a:t>
              </a:r>
              <a:r>
                <a:rPr kumimoji="1" lang="zh-CN" altLang="en-US" sz="2400" b="1">
                  <a:solidFill>
                    <a:srgbClr val="0000FF"/>
                  </a:solidFill>
                  <a:latin typeface="宋体" panose="02010600030101010101" pitchFamily="2" charset="-122"/>
                </a:rPr>
                <a:t>（      ）</a:t>
              </a:r>
            </a:p>
          </p:txBody>
        </p:sp>
        <p:sp>
          <p:nvSpPr>
            <p:cNvPr id="16391" name="AutoShape 4"/>
            <p:cNvSpPr/>
            <p:nvPr/>
          </p:nvSpPr>
          <p:spPr bwMode="auto">
            <a:xfrm>
              <a:off x="288" y="864"/>
              <a:ext cx="144" cy="1008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>
              <a:spAutoFit/>
            </a:bodyPr>
            <a:lstStyle/>
            <a:p>
              <a:endParaRPr lang="zh-CN" altLang="en-US"/>
            </a:p>
          </p:txBody>
        </p:sp>
      </p:grpSp>
      <p:pic>
        <p:nvPicPr>
          <p:cNvPr id="16387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30775" y="1352550"/>
            <a:ext cx="3627438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622300" y="3041650"/>
            <a:ext cx="204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AO=BO</a:t>
            </a:r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3506788" y="4149725"/>
            <a:ext cx="1530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宋体" panose="02010600030101010101" pitchFamily="2" charset="-122"/>
              </a:rPr>
              <a:t>AAS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3" grpId="0" autoUpdateAnimBg="0"/>
      <p:bldP spid="2151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Group 2"/>
          <p:cNvGrpSpPr/>
          <p:nvPr/>
        </p:nvGrpSpPr>
        <p:grpSpPr bwMode="auto">
          <a:xfrm>
            <a:off x="4343400" y="3505200"/>
            <a:ext cx="3744913" cy="2617788"/>
            <a:chOff x="1247" y="2490"/>
            <a:chExt cx="2359" cy="1649"/>
          </a:xfrm>
        </p:grpSpPr>
        <p:sp>
          <p:nvSpPr>
            <p:cNvPr id="17415" name="Line 3"/>
            <p:cNvSpPr>
              <a:spLocks noChangeShapeType="1"/>
            </p:cNvSpPr>
            <p:nvPr/>
          </p:nvSpPr>
          <p:spPr bwMode="auto">
            <a:xfrm>
              <a:off x="2109" y="2704"/>
              <a:ext cx="0" cy="6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6" name="Line 4"/>
            <p:cNvSpPr>
              <a:spLocks noChangeShapeType="1"/>
            </p:cNvSpPr>
            <p:nvPr/>
          </p:nvSpPr>
          <p:spPr bwMode="auto">
            <a:xfrm>
              <a:off x="2109" y="2704"/>
              <a:ext cx="590" cy="13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7" name="Line 5"/>
            <p:cNvSpPr>
              <a:spLocks noChangeShapeType="1"/>
            </p:cNvSpPr>
            <p:nvPr/>
          </p:nvSpPr>
          <p:spPr bwMode="auto">
            <a:xfrm>
              <a:off x="2109" y="3385"/>
              <a:ext cx="1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8" name="Line 6"/>
            <p:cNvSpPr>
              <a:spLocks noChangeShapeType="1"/>
            </p:cNvSpPr>
            <p:nvPr/>
          </p:nvSpPr>
          <p:spPr bwMode="auto">
            <a:xfrm flipV="1">
              <a:off x="2699" y="3385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19" name="Oval 7"/>
            <p:cNvSpPr>
              <a:spLocks noChangeArrowheads="1"/>
            </p:cNvSpPr>
            <p:nvPr/>
          </p:nvSpPr>
          <p:spPr bwMode="auto">
            <a:xfrm>
              <a:off x="1247" y="2886"/>
              <a:ext cx="2359" cy="317"/>
            </a:xfrm>
            <a:prstGeom prst="ellipse">
              <a:avLst/>
            </a:prstGeom>
            <a:solidFill>
              <a:srgbClr val="99CCFF">
                <a:alpha val="50980"/>
              </a:srgbClr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0" name="Line 8"/>
            <p:cNvSpPr>
              <a:spLocks noChangeShapeType="1"/>
            </p:cNvSpPr>
            <p:nvPr/>
          </p:nvSpPr>
          <p:spPr bwMode="auto">
            <a:xfrm>
              <a:off x="2109" y="2886"/>
              <a:ext cx="0" cy="31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1" name="Line 9"/>
            <p:cNvSpPr>
              <a:spLocks noChangeShapeType="1"/>
            </p:cNvSpPr>
            <p:nvPr/>
          </p:nvSpPr>
          <p:spPr bwMode="auto">
            <a:xfrm>
              <a:off x="2190" y="2880"/>
              <a:ext cx="140" cy="317"/>
            </a:xfrm>
            <a:prstGeom prst="line">
              <a:avLst/>
            </a:prstGeom>
            <a:noFill/>
            <a:ln w="38100">
              <a:solidFill>
                <a:srgbClr val="FF00FF"/>
              </a:solidFill>
              <a:prstDash val="sysDot"/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7422" name="Text Box 10"/>
            <p:cNvSpPr txBox="1">
              <a:spLocks noChangeArrowheads="1"/>
            </p:cNvSpPr>
            <p:nvPr/>
          </p:nvSpPr>
          <p:spPr bwMode="auto">
            <a:xfrm>
              <a:off x="1844" y="2490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17423" name="Text Box 11"/>
            <p:cNvSpPr txBox="1">
              <a:spLocks noChangeArrowheads="1"/>
            </p:cNvSpPr>
            <p:nvPr/>
          </p:nvSpPr>
          <p:spPr bwMode="auto">
            <a:xfrm>
              <a:off x="1896" y="3216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17424" name="Text Box 12"/>
            <p:cNvSpPr txBox="1">
              <a:spLocks noChangeArrowheads="1"/>
            </p:cNvSpPr>
            <p:nvPr/>
          </p:nvSpPr>
          <p:spPr bwMode="auto">
            <a:xfrm>
              <a:off x="2350" y="3171"/>
              <a:ext cx="24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C</a:t>
              </a:r>
            </a:p>
          </p:txBody>
        </p:sp>
        <p:sp>
          <p:nvSpPr>
            <p:cNvPr id="17425" name="Text Box 13"/>
            <p:cNvSpPr txBox="1">
              <a:spLocks noChangeArrowheads="1"/>
            </p:cNvSpPr>
            <p:nvPr/>
          </p:nvSpPr>
          <p:spPr bwMode="auto">
            <a:xfrm>
              <a:off x="2708" y="3171"/>
              <a:ext cx="2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D</a:t>
              </a:r>
            </a:p>
          </p:txBody>
        </p:sp>
        <p:sp>
          <p:nvSpPr>
            <p:cNvPr id="17426" name="Text Box 14"/>
            <p:cNvSpPr txBox="1">
              <a:spLocks noChangeArrowheads="1"/>
            </p:cNvSpPr>
            <p:nvPr/>
          </p:nvSpPr>
          <p:spPr bwMode="auto">
            <a:xfrm>
              <a:off x="2673" y="3851"/>
              <a:ext cx="2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E</a:t>
              </a:r>
            </a:p>
          </p:txBody>
        </p:sp>
        <p:sp>
          <p:nvSpPr>
            <p:cNvPr id="17427" name="Text Box 15"/>
            <p:cNvSpPr txBox="1">
              <a:spLocks noChangeArrowheads="1"/>
            </p:cNvSpPr>
            <p:nvPr/>
          </p:nvSpPr>
          <p:spPr bwMode="auto">
            <a:xfrm>
              <a:off x="3267" y="3216"/>
              <a:ext cx="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/>
              <a:r>
                <a:rPr kumimoji="1" lang="en-US" altLang="zh-CN" sz="2400">
                  <a:solidFill>
                    <a:srgbClr val="FF00FF"/>
                  </a:solidFill>
                  <a:latin typeface="Times New Roman" panose="02020603050405020304" pitchFamily="18" charset="0"/>
                </a:rPr>
                <a:t>F</a:t>
              </a:r>
            </a:p>
          </p:txBody>
        </p:sp>
      </p:grpSp>
      <p:sp>
        <p:nvSpPr>
          <p:cNvPr id="17411" name="Text Box 16"/>
          <p:cNvSpPr txBox="1">
            <a:spLocks noChangeArrowheads="1"/>
          </p:cNvSpPr>
          <p:nvPr/>
        </p:nvSpPr>
        <p:spPr bwMode="auto">
          <a:xfrm>
            <a:off x="914400" y="1679575"/>
            <a:ext cx="822960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如图，要测量湖两岸相对的两点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的距离，可以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的垂线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上取两点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BC=CD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，再作出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垂线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在一条直线上，这时测得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的长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就是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为什么？</a:t>
            </a:r>
          </a:p>
        </p:txBody>
      </p:sp>
      <p:sp>
        <p:nvSpPr>
          <p:cNvPr id="29719" name="Rectangle 23"/>
          <p:cNvSpPr>
            <a:spLocks noChangeArrowheads="1"/>
          </p:cNvSpPr>
          <p:nvPr/>
        </p:nvSpPr>
        <p:spPr bwMode="auto">
          <a:xfrm>
            <a:off x="825500" y="4017963"/>
            <a:ext cx="4910138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利用“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ASA”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判定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ABC≌△EDC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从而得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AB=DE.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60400" y="2257425"/>
            <a:ext cx="7107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判定三角形全等的三种方法，它们分别是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: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436688" y="2916238"/>
            <a:ext cx="30829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边角边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(SAS)</a:t>
            </a:r>
          </a:p>
        </p:txBody>
      </p:sp>
      <p:sp>
        <p:nvSpPr>
          <p:cNvPr id="27653" name="Text Box 5"/>
          <p:cNvSpPr txBox="1">
            <a:spLocks noChangeArrowheads="1"/>
          </p:cNvSpPr>
          <p:nvPr/>
        </p:nvSpPr>
        <p:spPr bwMode="auto">
          <a:xfrm>
            <a:off x="1436688" y="3587750"/>
            <a:ext cx="30305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角边角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(ASA)</a:t>
            </a:r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436688" y="4259263"/>
            <a:ext cx="318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3.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角角边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(AAS)</a:t>
            </a:r>
          </a:p>
        </p:txBody>
      </p:sp>
      <p:sp>
        <p:nvSpPr>
          <p:cNvPr id="18438" name="Text Box 20"/>
          <p:cNvSpPr txBox="1">
            <a:spLocks noChangeArrowheads="1"/>
          </p:cNvSpPr>
          <p:nvPr/>
        </p:nvSpPr>
        <p:spPr bwMode="auto">
          <a:xfrm>
            <a:off x="1133475" y="1689100"/>
            <a:ext cx="6240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通过本课时的学习，需要我们掌握：</a:t>
            </a:r>
          </a:p>
        </p:txBody>
      </p:sp>
      <p:pic>
        <p:nvPicPr>
          <p:cNvPr id="18441" name="Picture 8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57525" y="914400"/>
            <a:ext cx="22336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 autoUpdateAnimBg="0"/>
      <p:bldP spid="27653" grpId="0" autoUpdateAnimBg="0"/>
      <p:bldP spid="2765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715963" y="1555750"/>
            <a:ext cx="8170862" cy="63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已知，如图，∠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1=∠2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C=∠D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，试说明：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AC=AD.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1236663" y="3043238"/>
            <a:ext cx="5986462" cy="319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ABD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1=∠2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∠C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（公共边）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ABD≌△ABC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AAS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AC=AD 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（全等三角形对应边相等）</a:t>
            </a:r>
          </a:p>
        </p:txBody>
      </p:sp>
      <p:sp>
        <p:nvSpPr>
          <p:cNvPr id="28681" name="AutoShape 9"/>
          <p:cNvSpPr/>
          <p:nvPr/>
        </p:nvSpPr>
        <p:spPr bwMode="auto">
          <a:xfrm>
            <a:off x="1000125" y="3729038"/>
            <a:ext cx="236538" cy="1252537"/>
          </a:xfrm>
          <a:prstGeom prst="leftBrace">
            <a:avLst>
              <a:gd name="adj1" fmla="val 44127"/>
              <a:gd name="adj2" fmla="val 50000"/>
            </a:avLst>
          </a:prstGeom>
          <a:noFill/>
          <a:ln w="1905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28682" name="Rectangle 10"/>
          <p:cNvSpPr>
            <a:spLocks noChangeArrowheads="1"/>
          </p:cNvSpPr>
          <p:nvPr/>
        </p:nvSpPr>
        <p:spPr bwMode="auto">
          <a:xfrm>
            <a:off x="603250" y="2417763"/>
            <a:ext cx="23050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latin typeface="楷体_GB2312" pitchFamily="49" charset="-122"/>
                <a:ea typeface="楷体_GB2312" pitchFamily="49" charset="-122"/>
              </a:rPr>
              <a:t>】</a:t>
            </a:r>
          </a:p>
        </p:txBody>
      </p:sp>
      <p:pic>
        <p:nvPicPr>
          <p:cNvPr id="19462" name="Pictu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08300" y="833438"/>
            <a:ext cx="273208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3" name="Picture 14" descr="未标题-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13363" y="2417763"/>
            <a:ext cx="3236912" cy="279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1" grpId="0" animBg="1"/>
      <p:bldP spid="286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7" name="Group 17"/>
          <p:cNvGrpSpPr/>
          <p:nvPr/>
        </p:nvGrpSpPr>
        <p:grpSpPr bwMode="auto">
          <a:xfrm>
            <a:off x="1163638" y="3916363"/>
            <a:ext cx="3359150" cy="1333500"/>
            <a:chOff x="733" y="2467"/>
            <a:chExt cx="2116" cy="840"/>
          </a:xfrm>
        </p:grpSpPr>
        <p:sp>
          <p:nvSpPr>
            <p:cNvPr id="20494" name="Text Box 27"/>
            <p:cNvSpPr txBox="1">
              <a:spLocks noChangeArrowheads="1"/>
            </p:cNvSpPr>
            <p:nvPr/>
          </p:nvSpPr>
          <p:spPr bwMode="auto">
            <a:xfrm>
              <a:off x="888" y="2467"/>
              <a:ext cx="1961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∠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 </a:t>
              </a: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=∠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C</a:t>
              </a: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，</a:t>
              </a:r>
            </a:p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∠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D </a:t>
              </a: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=∠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B </a:t>
              </a: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，</a:t>
              </a:r>
              <a:endParaRPr lang="en-US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AF </a:t>
              </a: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=</a:t>
              </a:r>
              <a:r>
                <a:rPr lang="en-US" altLang="zh-CN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CE </a:t>
              </a:r>
              <a:r>
                <a:rPr lang="zh-CN" altLang="en-US" sz="2400" b="1">
                  <a:solidFill>
                    <a:srgbClr val="FF3300"/>
                  </a:solidFill>
                  <a:latin typeface="Times New Roman" panose="02020603050405020304" pitchFamily="18" charset="0"/>
                </a:rPr>
                <a:t>，</a:t>
              </a:r>
              <a:endParaRPr lang="en-US" sz="2400" b="1">
                <a:solidFill>
                  <a:srgbClr val="FF33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" name="AutoShape 5"/>
            <p:cNvSpPr/>
            <p:nvPr/>
          </p:nvSpPr>
          <p:spPr bwMode="auto">
            <a:xfrm>
              <a:off x="733" y="2510"/>
              <a:ext cx="56" cy="784"/>
            </a:xfrm>
            <a:prstGeom prst="leftBrace">
              <a:avLst>
                <a:gd name="adj1" fmla="val 116667"/>
                <a:gd name="adj2" fmla="val 50000"/>
              </a:avLst>
            </a:prstGeom>
            <a:noFill/>
            <a:ln w="19050">
              <a:solidFill>
                <a:srgbClr val="FF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0486" name="Text Box 29"/>
          <p:cNvSpPr txBox="1">
            <a:spLocks noChangeArrowheads="1"/>
          </p:cNvSpPr>
          <p:nvPr/>
        </p:nvSpPr>
        <p:spPr bwMode="auto">
          <a:xfrm>
            <a:off x="688975" y="5397500"/>
            <a:ext cx="606742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∴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　△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ADF ≌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△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CBE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AAS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）．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∴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　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DF =BE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．</a:t>
            </a:r>
          </a:p>
        </p:txBody>
      </p:sp>
      <p:grpSp>
        <p:nvGrpSpPr>
          <p:cNvPr id="20484" name="Group 7"/>
          <p:cNvGrpSpPr/>
          <p:nvPr/>
        </p:nvGrpSpPr>
        <p:grpSpPr bwMode="auto">
          <a:xfrm>
            <a:off x="4884738" y="2647950"/>
            <a:ext cx="3154362" cy="2206625"/>
            <a:chOff x="0" y="0"/>
            <a:chExt cx="2409" cy="1549"/>
          </a:xfrm>
        </p:grpSpPr>
        <p:pic>
          <p:nvPicPr>
            <p:cNvPr id="20487" name="Picture 8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19" y="91"/>
              <a:ext cx="1890" cy="1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488" name="Rectangle 9"/>
            <p:cNvSpPr>
              <a:spLocks noChangeArrowheads="1"/>
            </p:cNvSpPr>
            <p:nvPr/>
          </p:nvSpPr>
          <p:spPr bwMode="auto">
            <a:xfrm>
              <a:off x="321" y="0"/>
              <a:ext cx="30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89" name="Rectangle 10"/>
            <p:cNvSpPr>
              <a:spLocks noChangeArrowheads="1"/>
            </p:cNvSpPr>
            <p:nvPr/>
          </p:nvSpPr>
          <p:spPr bwMode="auto">
            <a:xfrm>
              <a:off x="0" y="1184"/>
              <a:ext cx="30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90" name="Rectangle 11"/>
            <p:cNvSpPr>
              <a:spLocks noChangeArrowheads="1"/>
            </p:cNvSpPr>
            <p:nvPr/>
          </p:nvSpPr>
          <p:spPr bwMode="auto">
            <a:xfrm>
              <a:off x="1728" y="1168"/>
              <a:ext cx="321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91" name="Rectangle 12"/>
            <p:cNvSpPr>
              <a:spLocks noChangeArrowheads="1"/>
            </p:cNvSpPr>
            <p:nvPr/>
          </p:nvSpPr>
          <p:spPr bwMode="auto">
            <a:xfrm>
              <a:off x="2072" y="0"/>
              <a:ext cx="337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92" name="Rectangle 13"/>
            <p:cNvSpPr>
              <a:spLocks noChangeArrowheads="1"/>
            </p:cNvSpPr>
            <p:nvPr/>
          </p:nvSpPr>
          <p:spPr bwMode="auto">
            <a:xfrm>
              <a:off x="1401" y="737"/>
              <a:ext cx="30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493" name="Rectangle 14"/>
            <p:cNvSpPr>
              <a:spLocks noChangeArrowheads="1"/>
            </p:cNvSpPr>
            <p:nvPr/>
          </p:nvSpPr>
          <p:spPr bwMode="auto">
            <a:xfrm>
              <a:off x="688" y="425"/>
              <a:ext cx="306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F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0495" name="Text Box 25"/>
          <p:cNvSpPr txBox="1">
            <a:spLocks noChangeArrowheads="1"/>
          </p:cNvSpPr>
          <p:nvPr/>
        </p:nvSpPr>
        <p:spPr bwMode="auto">
          <a:xfrm>
            <a:off x="857250" y="1525588"/>
            <a:ext cx="4999038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800080"/>
                </a:solidFill>
                <a:latin typeface="宋体" panose="02010600030101010101" pitchFamily="2" charset="-122"/>
              </a:rPr>
              <a:t>证明：</a:t>
            </a:r>
            <a:r>
              <a:rPr 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∵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　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AD∥CB 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，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∴　∠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 =∠C.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∵　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AE =CF 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，</a:t>
            </a:r>
          </a:p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∴　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AF =CE.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在△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ADF 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和△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CBE 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中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,</a:t>
            </a:r>
          </a:p>
        </p:txBody>
      </p:sp>
      <p:sp>
        <p:nvSpPr>
          <p:cNvPr id="3" name="Rectangle 11"/>
          <p:cNvSpPr>
            <a:spLocks noChangeArrowheads="1"/>
          </p:cNvSpPr>
          <p:nvPr/>
        </p:nvSpPr>
        <p:spPr bwMode="auto">
          <a:xfrm>
            <a:off x="569913" y="614363"/>
            <a:ext cx="7634287" cy="957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solidFill>
                  <a:srgbClr val="000000"/>
                </a:solidFill>
                <a:latin typeface="宋体" panose="02010600030101010101" pitchFamily="2" charset="-122"/>
              </a:rPr>
              <a:t>　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2．如图，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E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F 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在线段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AC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上，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AD∥CB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AE =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CF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．若∠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B =∠D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，求证：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DF =BE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25"/>
          <p:cNvSpPr txBox="1">
            <a:spLocks noChangeArrowheads="1"/>
          </p:cNvSpPr>
          <p:nvPr/>
        </p:nvSpPr>
        <p:spPr bwMode="auto">
          <a:xfrm>
            <a:off x="175901" y="1817688"/>
            <a:ext cx="7185025" cy="1335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990099"/>
                </a:solidFill>
                <a:latin typeface="宋体" panose="02010600030101010101" pitchFamily="2" charset="-122"/>
              </a:rPr>
              <a:t>证明：</a:t>
            </a:r>
            <a:r>
              <a:rPr 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∵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　∠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DAB =∠EAC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，∴　∠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DAC =∠EAB.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∵　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AE⊥BE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AD⊥DC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，∴　∠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D =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∠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E =90</a:t>
            </a:r>
            <a:r>
              <a:rPr lang="en-US" altLang="zh-CN" sz="2400" b="1" baseline="30000" dirty="0">
                <a:solidFill>
                  <a:srgbClr val="FF3300"/>
                </a:solidFill>
                <a:latin typeface="宋体" panose="02010600030101010101" pitchFamily="2" charset="-122"/>
              </a:rPr>
              <a:t>°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在△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ADC 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和△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AEB </a:t>
            </a:r>
            <a:r>
              <a:rPr lang="zh-CN" altLang="en-US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中</a:t>
            </a:r>
            <a:r>
              <a:rPr lang="en-US" altLang="zh-CN" sz="2400" b="1" dirty="0">
                <a:solidFill>
                  <a:srgbClr val="FF3300"/>
                </a:solidFill>
                <a:latin typeface="宋体" panose="02010600030101010101" pitchFamily="2" charset="-122"/>
              </a:rPr>
              <a:t>,</a:t>
            </a:r>
          </a:p>
        </p:txBody>
      </p:sp>
      <p:grpSp>
        <p:nvGrpSpPr>
          <p:cNvPr id="2" name="Group 5"/>
          <p:cNvGrpSpPr/>
          <p:nvPr/>
        </p:nvGrpSpPr>
        <p:grpSpPr bwMode="auto">
          <a:xfrm>
            <a:off x="5582926" y="2178050"/>
            <a:ext cx="2603500" cy="3411538"/>
            <a:chOff x="0" y="0"/>
            <a:chExt cx="1883" cy="2551"/>
          </a:xfrm>
        </p:grpSpPr>
        <p:pic>
          <p:nvPicPr>
            <p:cNvPr id="21514" name="Picture 6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23" y="249"/>
              <a:ext cx="1460" cy="20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515" name="Rectangle 7"/>
            <p:cNvSpPr>
              <a:spLocks noChangeArrowheads="1"/>
            </p:cNvSpPr>
            <p:nvPr/>
          </p:nvSpPr>
          <p:spPr bwMode="auto">
            <a:xfrm>
              <a:off x="824" y="0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A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6" name="Rectangle 8"/>
            <p:cNvSpPr>
              <a:spLocks noChangeArrowheads="1"/>
            </p:cNvSpPr>
            <p:nvPr/>
          </p:nvSpPr>
          <p:spPr bwMode="auto">
            <a:xfrm>
              <a:off x="320" y="2224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B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7" name="Rectangle 9"/>
            <p:cNvSpPr>
              <a:spLocks noChangeArrowheads="1"/>
            </p:cNvSpPr>
            <p:nvPr/>
          </p:nvSpPr>
          <p:spPr bwMode="auto">
            <a:xfrm>
              <a:off x="1352" y="2200"/>
              <a:ext cx="265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C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8" name="Rectangle 10"/>
            <p:cNvSpPr>
              <a:spLocks noChangeArrowheads="1"/>
            </p:cNvSpPr>
            <p:nvPr/>
          </p:nvSpPr>
          <p:spPr bwMode="auto">
            <a:xfrm>
              <a:off x="0" y="752"/>
              <a:ext cx="278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D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1519" name="Rectangle 11"/>
            <p:cNvSpPr>
              <a:spLocks noChangeArrowheads="1"/>
            </p:cNvSpPr>
            <p:nvPr/>
          </p:nvSpPr>
          <p:spPr bwMode="auto">
            <a:xfrm>
              <a:off x="1630" y="736"/>
              <a:ext cx="25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buFont typeface="Arial" panose="020B0604020202020204" pitchFamily="34" charset="0"/>
                <a:buNone/>
              </a:pPr>
              <a:r>
                <a:rPr lang="en-US" altLang="zh-CN" sz="2800" i="1">
                  <a:solidFill>
                    <a:srgbClr val="000000"/>
                  </a:solidFill>
                  <a:latin typeface="Times New Roman" panose="02020603050405020304" pitchFamily="18" charset="0"/>
                </a:rPr>
                <a:t>E</a:t>
              </a:r>
              <a:endParaRPr lang="zh-CN" altLang="en-US" sz="2800" i="1">
                <a:solidFill>
                  <a:srgbClr val="000000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21509" name="Rectangle 11"/>
          <p:cNvSpPr>
            <a:spLocks noChangeArrowheads="1"/>
          </p:cNvSpPr>
          <p:nvPr/>
        </p:nvSpPr>
        <p:spPr bwMode="auto">
          <a:xfrm>
            <a:off x="223526" y="844550"/>
            <a:ext cx="8931275" cy="896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3．如图，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AE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⊥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AD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⊥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DC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，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CD 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BE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，∠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DAB  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=∠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EAC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．求证：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AB </a:t>
            </a:r>
            <a:r>
              <a:rPr lang="en-US" altLang="zh-CN" sz="2400" b="1">
                <a:solidFill>
                  <a:srgbClr val="3333FF"/>
                </a:solidFill>
                <a:latin typeface="宋体" panose="02010600030101010101" pitchFamily="2" charset="-122"/>
              </a:rPr>
              <a:t>=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AC</a:t>
            </a:r>
            <a:r>
              <a:rPr lang="zh-CN" altLang="en-US" sz="2400" b="1">
                <a:solidFill>
                  <a:srgbClr val="3333FF"/>
                </a:solidFill>
                <a:latin typeface="宋体" panose="02010600030101010101" pitchFamily="2" charset="-122"/>
              </a:rPr>
              <a:t>． </a:t>
            </a:r>
          </a:p>
        </p:txBody>
      </p:sp>
      <p:grpSp>
        <p:nvGrpSpPr>
          <p:cNvPr id="21521" name="Group 17"/>
          <p:cNvGrpSpPr/>
          <p:nvPr/>
        </p:nvGrpSpPr>
        <p:grpSpPr bwMode="auto">
          <a:xfrm>
            <a:off x="1309376" y="3411538"/>
            <a:ext cx="2911475" cy="1333500"/>
            <a:chOff x="748" y="2149"/>
            <a:chExt cx="1834" cy="840"/>
          </a:xfrm>
        </p:grpSpPr>
        <p:sp>
          <p:nvSpPr>
            <p:cNvPr id="21512" name="Text Box 27"/>
            <p:cNvSpPr txBox="1">
              <a:spLocks noChangeArrowheads="1"/>
            </p:cNvSpPr>
            <p:nvPr/>
          </p:nvSpPr>
          <p:spPr bwMode="auto">
            <a:xfrm>
              <a:off x="836" y="2149"/>
              <a:ext cx="1746" cy="8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∠DAC =∠EAB</a:t>
              </a:r>
              <a:r>
                <a:rPr lang="zh-CN" altLang="en-US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，</a:t>
              </a:r>
            </a:p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∠D =∠E</a:t>
              </a:r>
              <a:r>
                <a:rPr lang="zh-CN" altLang="en-US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，</a:t>
              </a:r>
            </a:p>
            <a:p>
              <a:pPr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en-US" altLang="zh-CN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CD =BE</a:t>
              </a:r>
              <a:r>
                <a:rPr lang="zh-CN" altLang="en-US" sz="2400" b="1">
                  <a:solidFill>
                    <a:srgbClr val="FF3300"/>
                  </a:solidFill>
                  <a:latin typeface="宋体" panose="02010600030101010101" pitchFamily="2" charset="-122"/>
                </a:rPr>
                <a:t>，</a:t>
              </a:r>
            </a:p>
          </p:txBody>
        </p:sp>
        <p:sp>
          <p:nvSpPr>
            <p:cNvPr id="21513" name="AutoShape 15"/>
            <p:cNvSpPr/>
            <p:nvPr/>
          </p:nvSpPr>
          <p:spPr bwMode="auto">
            <a:xfrm>
              <a:off x="748" y="2186"/>
              <a:ext cx="50" cy="797"/>
            </a:xfrm>
            <a:prstGeom prst="leftBrace">
              <a:avLst>
                <a:gd name="adj1" fmla="val 132833"/>
                <a:gd name="adj2" fmla="val 50000"/>
              </a:avLst>
            </a:prstGeom>
            <a:noFill/>
            <a:ln w="19050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>
                <a:buFont typeface="Arial" panose="020B0604020202020204" pitchFamily="34" charset="0"/>
                <a:buNone/>
              </a:pPr>
              <a:endParaRPr lang="zh-CN" altLang="en-US">
                <a:solidFill>
                  <a:srgbClr val="000000"/>
                </a:solidFill>
              </a:endParaRPr>
            </a:p>
          </p:txBody>
        </p:sp>
      </p:grpSp>
      <p:sp>
        <p:nvSpPr>
          <p:cNvPr id="21520" name="Text Box 29"/>
          <p:cNvSpPr txBox="1">
            <a:spLocks noChangeArrowheads="1"/>
          </p:cNvSpPr>
          <p:nvPr/>
        </p:nvSpPr>
        <p:spPr bwMode="auto">
          <a:xfrm>
            <a:off x="518801" y="4994275"/>
            <a:ext cx="52609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∴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　△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ADC ≌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△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AEB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（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AAS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）．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∴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　</a:t>
            </a:r>
            <a:r>
              <a:rPr lang="en-US" altLang="zh-CN" sz="2400" b="1">
                <a:solidFill>
                  <a:srgbClr val="FF3300"/>
                </a:solidFill>
                <a:latin typeface="宋体" panose="02010600030101010101" pitchFamily="2" charset="-122"/>
              </a:rPr>
              <a:t>AC =AB</a:t>
            </a:r>
            <a:r>
              <a:rPr lang="zh-CN" altLang="en-US" sz="2400" b="1">
                <a:solidFill>
                  <a:srgbClr val="FF3300"/>
                </a:solidFill>
                <a:latin typeface="宋体" panose="02010600030101010101" pitchFamily="2" charset="-122"/>
              </a:rPr>
              <a:t>．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2"/>
          <p:cNvSpPr>
            <a:spLocks noChangeArrowheads="1"/>
          </p:cNvSpPr>
          <p:nvPr/>
        </p:nvSpPr>
        <p:spPr bwMode="auto">
          <a:xfrm>
            <a:off x="733425" y="947738"/>
            <a:ext cx="8410575" cy="283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4.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（潼南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·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中考）如图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,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四边形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ABCD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是边长为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的正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方形，点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G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延长线上一点，连接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AG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分别在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AG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上，连接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1=∠2 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 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3=∠4.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）试说明：△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ABE≌△DAF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；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（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）若∠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AGB=30°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，求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EF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的长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pic>
        <p:nvPicPr>
          <p:cNvPr id="1038" name="Picture 8" descr="e453abefed9e1ba1ce1b3e8d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715125" y="4651375"/>
            <a:ext cx="1927225" cy="1541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9" name="Group 57"/>
          <p:cNvGrpSpPr/>
          <p:nvPr/>
        </p:nvGrpSpPr>
        <p:grpSpPr bwMode="auto">
          <a:xfrm>
            <a:off x="2570163" y="4013200"/>
            <a:ext cx="2782887" cy="1944688"/>
            <a:chOff x="1619" y="2528"/>
            <a:chExt cx="1753" cy="1225"/>
          </a:xfrm>
        </p:grpSpPr>
        <p:graphicFrame>
          <p:nvGraphicFramePr>
            <p:cNvPr id="1026" name="Object 36"/>
            <p:cNvGraphicFramePr>
              <a:graphicFrameLocks noChangeAspect="1"/>
            </p:cNvGraphicFramePr>
            <p:nvPr/>
          </p:nvGraphicFramePr>
          <p:xfrm>
            <a:off x="1619" y="2528"/>
            <a:ext cx="232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5" name="Equation" r:id="rId4" imgW="228600" imgH="228600" progId="Equation.DSMT4">
                    <p:embed/>
                  </p:oleObj>
                </mc:Choice>
                <mc:Fallback>
                  <p:oleObj name="Equation" r:id="rId4" imgW="228600" imgH="228600" progId="Equation.DSMT4">
                    <p:embed/>
                    <p:pic>
                      <p:nvPicPr>
                        <p:cNvPr id="0" name="Object 3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9" y="2528"/>
                          <a:ext cx="232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7" name="Object 37"/>
            <p:cNvGraphicFramePr>
              <a:graphicFrameLocks noChangeAspect="1"/>
            </p:cNvGraphicFramePr>
            <p:nvPr/>
          </p:nvGraphicFramePr>
          <p:xfrm>
            <a:off x="2539" y="3510"/>
            <a:ext cx="226" cy="24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6" name="Equation" r:id="rId6" imgW="203200" imgH="241300" progId="Equation.DSMT4">
                    <p:embed/>
                  </p:oleObj>
                </mc:Choice>
                <mc:Fallback>
                  <p:oleObj name="Equation" r:id="rId6" imgW="203200" imgH="241300" progId="Equation.DSMT4">
                    <p:embed/>
                    <p:pic>
                      <p:nvPicPr>
                        <p:cNvPr id="0" name="Object 3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39" y="3510"/>
                          <a:ext cx="226" cy="24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28" name="Object 38"/>
            <p:cNvGraphicFramePr>
              <a:graphicFrameLocks noChangeAspect="1"/>
            </p:cNvGraphicFramePr>
            <p:nvPr/>
          </p:nvGraphicFramePr>
          <p:xfrm>
            <a:off x="1651" y="3486"/>
            <a:ext cx="249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7" name="Equation" r:id="rId8" imgW="203200" imgH="228600" progId="Equation.DSMT4">
                    <p:embed/>
                  </p:oleObj>
                </mc:Choice>
                <mc:Fallback>
                  <p:oleObj name="Equation" r:id="rId8" imgW="203200" imgH="228600" progId="Equation.DSMT4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1" y="3486"/>
                          <a:ext cx="249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Rectangle 39"/>
            <p:cNvSpPr>
              <a:spLocks noChangeArrowheads="1"/>
            </p:cNvSpPr>
            <p:nvPr/>
          </p:nvSpPr>
          <p:spPr bwMode="auto">
            <a:xfrm>
              <a:off x="1827" y="2714"/>
              <a:ext cx="842" cy="811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</a:ln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1" name="Line 40"/>
            <p:cNvSpPr>
              <a:spLocks noChangeShapeType="1"/>
            </p:cNvSpPr>
            <p:nvPr/>
          </p:nvSpPr>
          <p:spPr bwMode="auto">
            <a:xfrm>
              <a:off x="2597" y="3525"/>
              <a:ext cx="688" cy="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2" name="Line 41"/>
            <p:cNvSpPr>
              <a:spLocks noChangeShapeType="1"/>
            </p:cNvSpPr>
            <p:nvPr/>
          </p:nvSpPr>
          <p:spPr bwMode="auto">
            <a:xfrm>
              <a:off x="1834" y="2714"/>
              <a:ext cx="1441" cy="8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3" name="Line 42"/>
            <p:cNvSpPr>
              <a:spLocks noChangeShapeType="1"/>
            </p:cNvSpPr>
            <p:nvPr/>
          </p:nvSpPr>
          <p:spPr bwMode="auto">
            <a:xfrm flipV="1">
              <a:off x="1830" y="2918"/>
              <a:ext cx="363" cy="59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4" name="Line 43"/>
            <p:cNvSpPr>
              <a:spLocks noChangeShapeType="1"/>
            </p:cNvSpPr>
            <p:nvPr/>
          </p:nvSpPr>
          <p:spPr bwMode="auto">
            <a:xfrm flipH="1">
              <a:off x="2462" y="2708"/>
              <a:ext cx="200" cy="3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29" name="Object 44"/>
            <p:cNvGraphicFramePr>
              <a:graphicFrameLocks noChangeAspect="1"/>
            </p:cNvGraphicFramePr>
            <p:nvPr/>
          </p:nvGraphicFramePr>
          <p:xfrm>
            <a:off x="2648" y="2538"/>
            <a:ext cx="231" cy="19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8" name="Equation" r:id="rId10" imgW="228600" imgH="228600" progId="Equation.DSMT4">
                    <p:embed/>
                  </p:oleObj>
                </mc:Choice>
                <mc:Fallback>
                  <p:oleObj name="Equation" r:id="rId10" imgW="228600" imgH="228600" progId="Equation.DSMT4">
                    <p:embed/>
                    <p:pic>
                      <p:nvPicPr>
                        <p:cNvPr id="0" name="Object 4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48" y="2538"/>
                          <a:ext cx="231" cy="19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0" name="Object 45"/>
            <p:cNvGraphicFramePr>
              <a:graphicFrameLocks noChangeAspect="1"/>
            </p:cNvGraphicFramePr>
            <p:nvPr/>
          </p:nvGraphicFramePr>
          <p:xfrm>
            <a:off x="2164" y="2767"/>
            <a:ext cx="142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9" name="公式" r:id="rId12" imgW="139700" imgH="165100" progId="Equation.3">
                    <p:embed/>
                  </p:oleObj>
                </mc:Choice>
                <mc:Fallback>
                  <p:oleObj name="公式" r:id="rId12" imgW="139700" imgH="165100" progId="Equation.3">
                    <p:embed/>
                    <p:pic>
                      <p:nvPicPr>
                        <p:cNvPr id="0" name="Object 4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64" y="2767"/>
                          <a:ext cx="142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1" name="Object 46"/>
            <p:cNvGraphicFramePr>
              <a:graphicFrameLocks noChangeAspect="1"/>
            </p:cNvGraphicFramePr>
            <p:nvPr/>
          </p:nvGraphicFramePr>
          <p:xfrm>
            <a:off x="2380" y="3069"/>
            <a:ext cx="129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0" name="公式" r:id="rId14" imgW="127000" imgH="165100" progId="Equation.3">
                    <p:embed/>
                  </p:oleObj>
                </mc:Choice>
                <mc:Fallback>
                  <p:oleObj name="公式" r:id="rId14" imgW="127000" imgH="165100" progId="Equation.3">
                    <p:embed/>
                    <p:pic>
                      <p:nvPicPr>
                        <p:cNvPr id="0" name="Object 4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80" y="3069"/>
                          <a:ext cx="129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2" name="Object 47"/>
            <p:cNvGraphicFramePr>
              <a:graphicFrameLocks noChangeAspect="1"/>
            </p:cNvGraphicFramePr>
            <p:nvPr/>
          </p:nvGraphicFramePr>
          <p:xfrm>
            <a:off x="3204" y="3527"/>
            <a:ext cx="168" cy="16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1" name="公式" r:id="rId16" imgW="165100" imgH="177800" progId="Equation.3">
                    <p:embed/>
                  </p:oleObj>
                </mc:Choice>
                <mc:Fallback>
                  <p:oleObj name="公式" r:id="rId16" imgW="165100" imgH="177800" progId="Equation.3">
                    <p:embed/>
                    <p:pic>
                      <p:nvPicPr>
                        <p:cNvPr id="0" name="Object 4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04" y="3527"/>
                          <a:ext cx="168" cy="16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5" name="Arc 48"/>
            <p:cNvSpPr/>
            <p:nvPr/>
          </p:nvSpPr>
          <p:spPr bwMode="auto">
            <a:xfrm flipV="1">
              <a:off x="1950" y="2716"/>
              <a:ext cx="61" cy="62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6" name="Arc 49"/>
            <p:cNvSpPr/>
            <p:nvPr/>
          </p:nvSpPr>
          <p:spPr bwMode="auto">
            <a:xfrm flipV="1">
              <a:off x="1830" y="2764"/>
              <a:ext cx="89" cy="81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aphicFrame>
          <p:nvGraphicFramePr>
            <p:cNvPr id="1033" name="Object 50"/>
            <p:cNvGraphicFramePr>
              <a:graphicFrameLocks noChangeAspect="1"/>
            </p:cNvGraphicFramePr>
            <p:nvPr/>
          </p:nvGraphicFramePr>
          <p:xfrm>
            <a:off x="1988" y="2679"/>
            <a:ext cx="90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2" name="公式" r:id="rId18" imgW="88900" imgH="164465" progId="Equation.3">
                    <p:embed/>
                  </p:oleObj>
                </mc:Choice>
                <mc:Fallback>
                  <p:oleObj name="公式" r:id="rId18" imgW="88900" imgH="164465" progId="Equation.3">
                    <p:embed/>
                    <p:pic>
                      <p:nvPicPr>
                        <p:cNvPr id="0" name="Object 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88" y="2679"/>
                          <a:ext cx="90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4" name="Object 51"/>
            <p:cNvGraphicFramePr>
              <a:graphicFrameLocks noChangeAspect="1"/>
            </p:cNvGraphicFramePr>
            <p:nvPr/>
          </p:nvGraphicFramePr>
          <p:xfrm>
            <a:off x="1852" y="2791"/>
            <a:ext cx="129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3" name="公式" r:id="rId20" imgW="127000" imgH="165100" progId="Equation.3">
                    <p:embed/>
                  </p:oleObj>
                </mc:Choice>
                <mc:Fallback>
                  <p:oleObj name="公式" r:id="rId20" imgW="127000" imgH="165100" progId="Equation.3">
                    <p:embed/>
                    <p:pic>
                      <p:nvPicPr>
                        <p:cNvPr id="0" name="Object 5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52" y="2791"/>
                          <a:ext cx="129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5" name="Object 52"/>
            <p:cNvGraphicFramePr>
              <a:graphicFrameLocks noChangeAspect="1"/>
            </p:cNvGraphicFramePr>
            <p:nvPr/>
          </p:nvGraphicFramePr>
          <p:xfrm>
            <a:off x="1833" y="3173"/>
            <a:ext cx="130" cy="1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4" name="公式" r:id="rId22" imgW="127000" imgH="165100" progId="Equation.3">
                    <p:embed/>
                  </p:oleObj>
                </mc:Choice>
                <mc:Fallback>
                  <p:oleObj name="公式" r:id="rId22" imgW="127000" imgH="165100" progId="Equation.3">
                    <p:embed/>
                    <p:pic>
                      <p:nvPicPr>
                        <p:cNvPr id="0" name="Object 5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3" y="3173"/>
                          <a:ext cx="130" cy="1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036" name="Object 53"/>
            <p:cNvGraphicFramePr>
              <a:graphicFrameLocks noChangeAspect="1"/>
            </p:cNvGraphicFramePr>
            <p:nvPr/>
          </p:nvGraphicFramePr>
          <p:xfrm>
            <a:off x="2470" y="2714"/>
            <a:ext cx="117" cy="16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95" name="公式" r:id="rId24" imgW="114300" imgH="177800" progId="Equation.3">
                    <p:embed/>
                  </p:oleObj>
                </mc:Choice>
                <mc:Fallback>
                  <p:oleObj name="公式" r:id="rId24" imgW="114300" imgH="177800" progId="Equation.3">
                    <p:embed/>
                    <p:pic>
                      <p:nvPicPr>
                        <p:cNvPr id="0" name="Object 5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0" y="2714"/>
                          <a:ext cx="117" cy="16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7" name="Arc 54"/>
            <p:cNvSpPr/>
            <p:nvPr/>
          </p:nvSpPr>
          <p:spPr bwMode="auto">
            <a:xfrm>
              <a:off x="1826" y="3319"/>
              <a:ext cx="90" cy="3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48" name="Arc 55"/>
            <p:cNvSpPr/>
            <p:nvPr/>
          </p:nvSpPr>
          <p:spPr bwMode="auto">
            <a:xfrm rot="9890756">
              <a:off x="2558" y="2714"/>
              <a:ext cx="52" cy="69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5"/>
          <p:cNvSpPr>
            <a:spLocks noChangeArrowheads="1"/>
          </p:cNvSpPr>
          <p:nvPr/>
        </p:nvSpPr>
        <p:spPr bwMode="auto">
          <a:xfrm>
            <a:off x="1320800" y="2259013"/>
            <a:ext cx="54530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1.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什么是全等三角形？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308100" y="3509963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2.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你已经学过的判定两个三角形全等的方法？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577975" y="2876550"/>
            <a:ext cx="7200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能够完全重合的两个三角形叫做全等三角形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1643063" y="4175125"/>
            <a:ext cx="4581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定义法、边角边（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SAS)</a:t>
            </a:r>
            <a:endParaRPr kumimoji="1"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</p:txBody>
      </p:sp>
      <p:pic>
        <p:nvPicPr>
          <p:cNvPr id="5128" name="Picture 5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43200" y="1093788"/>
            <a:ext cx="2725738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build="p" autoUpdateAnimBg="0"/>
      <p:bldP spid="7175" grpId="0" build="p" autoUpdateAnimBg="0"/>
      <p:bldP spid="7176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485775" y="904875"/>
            <a:ext cx="8718550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70000"/>
              </a:lnSpc>
              <a:spcBef>
                <a:spcPct val="20000"/>
              </a:spcBef>
            </a:pPr>
            <a:r>
              <a:rPr kumimoji="1" lang="en-US" altLang="zh-CN" sz="2400" b="1">
                <a:solidFill>
                  <a:srgbClr val="CC00FF"/>
                </a:solidFill>
                <a:ea typeface="楷体_GB2312" pitchFamily="49" charset="-122"/>
              </a:rPr>
              <a:t>【</a:t>
            </a:r>
            <a:r>
              <a:rPr kumimoji="1"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</a:t>
            </a:r>
            <a:r>
              <a:rPr kumimoji="1" lang="en-US" altLang="zh-CN" sz="2400" b="1">
                <a:solidFill>
                  <a:srgbClr val="CC00FF"/>
                </a:solidFill>
                <a:ea typeface="楷体_GB2312" pitchFamily="49" charset="-122"/>
              </a:rPr>
              <a:t>】</a:t>
            </a:r>
            <a:r>
              <a:rPr lang="en-US" altLang="zh-CN" sz="2400"/>
              <a:t>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）因为四边形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是正方形，所以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AB=AD.</a:t>
            </a:r>
          </a:p>
          <a:p>
            <a:pPr eaLnBrk="1" hangingPunct="1">
              <a:lnSpc>
                <a:spcPct val="17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ABE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DAF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 eaLnBrk="1" hangingPunct="1">
              <a:spcBef>
                <a:spcPct val="20000"/>
              </a:spcBef>
            </a:pPr>
            <a:endParaRPr lang="en-US" altLang="zh-CN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△ABE≌△DAF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ASA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）因为四边形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是正方形，所以∠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1+∠4=90°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zh-CN" altLang="en-US" sz="2800">
                <a:solidFill>
                  <a:srgbClr val="FF0000"/>
                </a:solidFill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因为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∠3=∠4,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∠1+∠3=90°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，所以∠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AFD=90°.</a:t>
            </a:r>
            <a:r>
              <a:rPr lang="en-US" altLang="zh-CN" sz="2400">
                <a:solidFill>
                  <a:srgbClr val="FF0000"/>
                </a:solidFill>
              </a:rPr>
              <a:t> </a:t>
            </a:r>
            <a:endParaRPr lang="en-US" altLang="zh-CN" sz="24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在正方形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ABCD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中，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AD∥BC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，所以∠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1=∠AGB=30°.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Rt△ADF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中，∠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AFD=90°, AD=2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AF=   ,DF =1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</a:t>
            </a:r>
          </a:p>
          <a:p>
            <a:pPr eaLnBrk="1" hangingPunct="1">
              <a:lnSpc>
                <a:spcPct val="120000"/>
              </a:lnSpc>
              <a:spcBef>
                <a:spcPct val="2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由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知△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ABE≌△DAF.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AE=DF=1</a:t>
            </a:r>
            <a:r>
              <a:rPr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，所以</a:t>
            </a:r>
            <a:r>
              <a:rPr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EF=AF-AE=      .</a:t>
            </a:r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3271838" y="1482725"/>
          <a:ext cx="1668462" cy="125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公式" r:id="rId3" imgW="876300" imgH="901700" progId="Equation.3">
                  <p:embed/>
                </p:oleObj>
              </mc:Choice>
              <mc:Fallback>
                <p:oleObj name="公式" r:id="rId3" imgW="876300" imgH="901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838" y="1482725"/>
                        <a:ext cx="1668462" cy="125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7"/>
          <p:cNvGraphicFramePr>
            <a:graphicFrameLocks noChangeAspect="1"/>
          </p:cNvGraphicFramePr>
          <p:nvPr/>
        </p:nvGraphicFramePr>
        <p:xfrm>
          <a:off x="6446838" y="4772025"/>
          <a:ext cx="371475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公式" r:id="rId5" imgW="254000" imgH="254000" progId="Equation.3">
                  <p:embed/>
                </p:oleObj>
              </mc:Choice>
              <mc:Fallback>
                <p:oleObj name="公式" r:id="rId5" imgW="254000" imgH="2540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6838" y="4772025"/>
                        <a:ext cx="371475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9"/>
          <p:cNvGraphicFramePr>
            <a:graphicFrameLocks noChangeAspect="1"/>
          </p:cNvGraphicFramePr>
          <p:nvPr/>
        </p:nvGraphicFramePr>
        <p:xfrm>
          <a:off x="7726363" y="5395913"/>
          <a:ext cx="762000" cy="398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公式" r:id="rId7" imgW="495300" imgH="254000" progId="Equation.3">
                  <p:embed/>
                </p:oleObj>
              </mc:Choice>
              <mc:Fallback>
                <p:oleObj name="公式" r:id="rId7" imgW="495300" imgH="2540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6363" y="5395913"/>
                        <a:ext cx="762000" cy="398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2" cstate="email"/>
          <a:srcRect t="-3052"/>
          <a:stretch>
            <a:fillRect/>
          </a:stretch>
        </p:blipFill>
        <p:spPr bwMode="auto">
          <a:xfrm>
            <a:off x="2992438" y="1597025"/>
            <a:ext cx="2357437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352425" y="2654300"/>
            <a:ext cx="8240713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．掌握三角形全等的“角边角”“角角边”的判定方法．</a:t>
            </a:r>
          </a:p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2</a:t>
            </a:r>
            <a:r>
              <a:rPr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．能运用全等三角形的条件，解决简单的推理证明问题．</a:t>
            </a:r>
            <a:endParaRPr lang="zh-CN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14363" y="2660650"/>
            <a:ext cx="7791450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一张教学用的三角形硬纸板不小心被撕坏</a:t>
            </a:r>
          </a:p>
          <a:p>
            <a:pPr>
              <a:lnSpc>
                <a:spcPct val="20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了，如图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你能制作一张与原来同样大小的新</a:t>
            </a:r>
          </a:p>
          <a:p>
            <a:pPr>
              <a:lnSpc>
                <a:spcPct val="20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教具吗？能恢复原来三角形的原貌吗？</a:t>
            </a:r>
          </a:p>
        </p:txBody>
      </p:sp>
      <p:grpSp>
        <p:nvGrpSpPr>
          <p:cNvPr id="7171" name="Group 4"/>
          <p:cNvGrpSpPr/>
          <p:nvPr/>
        </p:nvGrpSpPr>
        <p:grpSpPr bwMode="auto">
          <a:xfrm>
            <a:off x="7205663" y="2263775"/>
            <a:ext cx="1066800" cy="2743200"/>
            <a:chOff x="4744" y="1968"/>
            <a:chExt cx="680" cy="2016"/>
          </a:xfrm>
        </p:grpSpPr>
        <p:sp>
          <p:nvSpPr>
            <p:cNvPr id="7173" name="Line 5"/>
            <p:cNvSpPr>
              <a:spLocks noChangeShapeType="1"/>
            </p:cNvSpPr>
            <p:nvPr/>
          </p:nvSpPr>
          <p:spPr bwMode="auto">
            <a:xfrm>
              <a:off x="5424" y="1968"/>
              <a:ext cx="0" cy="20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4" name="Line 6"/>
            <p:cNvSpPr>
              <a:spLocks noChangeShapeType="1"/>
            </p:cNvSpPr>
            <p:nvPr/>
          </p:nvSpPr>
          <p:spPr bwMode="auto">
            <a:xfrm flipH="1">
              <a:off x="4848" y="1968"/>
              <a:ext cx="576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5" name="Line 7"/>
            <p:cNvSpPr>
              <a:spLocks noChangeShapeType="1"/>
            </p:cNvSpPr>
            <p:nvPr/>
          </p:nvSpPr>
          <p:spPr bwMode="auto">
            <a:xfrm flipH="1" flipV="1">
              <a:off x="4800" y="3744"/>
              <a:ext cx="62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7176" name="Freeform 8"/>
            <p:cNvSpPr/>
            <p:nvPr/>
          </p:nvSpPr>
          <p:spPr bwMode="auto">
            <a:xfrm>
              <a:off x="4744" y="2665"/>
              <a:ext cx="336" cy="1107"/>
            </a:xfrm>
            <a:custGeom>
              <a:avLst/>
              <a:gdLst>
                <a:gd name="T0" fmla="*/ 101 w 336"/>
                <a:gd name="T1" fmla="*/ 0 h 1107"/>
                <a:gd name="T2" fmla="*/ 203 w 336"/>
                <a:gd name="T3" fmla="*/ 23 h 1107"/>
                <a:gd name="T4" fmla="*/ 271 w 336"/>
                <a:gd name="T5" fmla="*/ 68 h 1107"/>
                <a:gd name="T6" fmla="*/ 203 w 336"/>
                <a:gd name="T7" fmla="*/ 260 h 1107"/>
                <a:gd name="T8" fmla="*/ 225 w 336"/>
                <a:gd name="T9" fmla="*/ 305 h 1107"/>
                <a:gd name="T10" fmla="*/ 293 w 336"/>
                <a:gd name="T11" fmla="*/ 362 h 1107"/>
                <a:gd name="T12" fmla="*/ 124 w 336"/>
                <a:gd name="T13" fmla="*/ 430 h 1107"/>
                <a:gd name="T14" fmla="*/ 22 w 336"/>
                <a:gd name="T15" fmla="*/ 486 h 1107"/>
                <a:gd name="T16" fmla="*/ 112 w 336"/>
                <a:gd name="T17" fmla="*/ 509 h 1107"/>
                <a:gd name="T18" fmla="*/ 180 w 336"/>
                <a:gd name="T19" fmla="*/ 554 h 1107"/>
                <a:gd name="T20" fmla="*/ 282 w 336"/>
                <a:gd name="T21" fmla="*/ 644 h 1107"/>
                <a:gd name="T22" fmla="*/ 248 w 336"/>
                <a:gd name="T23" fmla="*/ 757 h 1107"/>
                <a:gd name="T24" fmla="*/ 180 w 336"/>
                <a:gd name="T25" fmla="*/ 802 h 1107"/>
                <a:gd name="T26" fmla="*/ 146 w 336"/>
                <a:gd name="T27" fmla="*/ 814 h 1107"/>
                <a:gd name="T28" fmla="*/ 0 w 336"/>
                <a:gd name="T29" fmla="*/ 881 h 1107"/>
                <a:gd name="T30" fmla="*/ 11 w 336"/>
                <a:gd name="T31" fmla="*/ 915 h 1107"/>
                <a:gd name="T32" fmla="*/ 45 w 336"/>
                <a:gd name="T33" fmla="*/ 938 h 1107"/>
                <a:gd name="T34" fmla="*/ 67 w 336"/>
                <a:gd name="T35" fmla="*/ 1017 h 1107"/>
                <a:gd name="T36" fmla="*/ 90 w 336"/>
                <a:gd name="T37" fmla="*/ 1107 h 1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6"/>
                <a:gd name="T58" fmla="*/ 0 h 1107"/>
                <a:gd name="T59" fmla="*/ 336 w 336"/>
                <a:gd name="T60" fmla="*/ 1107 h 1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6" h="1107">
                  <a:moveTo>
                    <a:pt x="101" y="0"/>
                  </a:moveTo>
                  <a:cubicBezTo>
                    <a:pt x="102" y="0"/>
                    <a:pt x="195" y="19"/>
                    <a:pt x="203" y="23"/>
                  </a:cubicBezTo>
                  <a:cubicBezTo>
                    <a:pt x="227" y="35"/>
                    <a:pt x="271" y="68"/>
                    <a:pt x="271" y="68"/>
                  </a:cubicBezTo>
                  <a:cubicBezTo>
                    <a:pt x="321" y="145"/>
                    <a:pt x="271" y="216"/>
                    <a:pt x="203" y="260"/>
                  </a:cubicBezTo>
                  <a:cubicBezTo>
                    <a:pt x="210" y="275"/>
                    <a:pt x="213" y="293"/>
                    <a:pt x="225" y="305"/>
                  </a:cubicBezTo>
                  <a:cubicBezTo>
                    <a:pt x="336" y="416"/>
                    <a:pt x="220" y="249"/>
                    <a:pt x="293" y="362"/>
                  </a:cubicBezTo>
                  <a:cubicBezTo>
                    <a:pt x="234" y="381"/>
                    <a:pt x="184" y="414"/>
                    <a:pt x="124" y="430"/>
                  </a:cubicBezTo>
                  <a:cubicBezTo>
                    <a:pt x="46" y="482"/>
                    <a:pt x="82" y="467"/>
                    <a:pt x="22" y="486"/>
                  </a:cubicBezTo>
                  <a:cubicBezTo>
                    <a:pt x="51" y="496"/>
                    <a:pt x="84" y="496"/>
                    <a:pt x="112" y="509"/>
                  </a:cubicBezTo>
                  <a:cubicBezTo>
                    <a:pt x="137" y="520"/>
                    <a:pt x="180" y="554"/>
                    <a:pt x="180" y="554"/>
                  </a:cubicBezTo>
                  <a:cubicBezTo>
                    <a:pt x="208" y="595"/>
                    <a:pt x="241" y="617"/>
                    <a:pt x="282" y="644"/>
                  </a:cubicBezTo>
                  <a:cubicBezTo>
                    <a:pt x="265" y="712"/>
                    <a:pt x="276" y="674"/>
                    <a:pt x="248" y="757"/>
                  </a:cubicBezTo>
                  <a:cubicBezTo>
                    <a:pt x="239" y="783"/>
                    <a:pt x="203" y="787"/>
                    <a:pt x="180" y="802"/>
                  </a:cubicBezTo>
                  <a:cubicBezTo>
                    <a:pt x="170" y="809"/>
                    <a:pt x="157" y="809"/>
                    <a:pt x="146" y="814"/>
                  </a:cubicBezTo>
                  <a:cubicBezTo>
                    <a:pt x="93" y="837"/>
                    <a:pt x="57" y="862"/>
                    <a:pt x="0" y="881"/>
                  </a:cubicBezTo>
                  <a:cubicBezTo>
                    <a:pt x="4" y="892"/>
                    <a:pt x="4" y="906"/>
                    <a:pt x="11" y="915"/>
                  </a:cubicBezTo>
                  <a:cubicBezTo>
                    <a:pt x="19" y="926"/>
                    <a:pt x="38" y="926"/>
                    <a:pt x="45" y="938"/>
                  </a:cubicBezTo>
                  <a:cubicBezTo>
                    <a:pt x="58" y="962"/>
                    <a:pt x="60" y="991"/>
                    <a:pt x="67" y="1017"/>
                  </a:cubicBezTo>
                  <a:cubicBezTo>
                    <a:pt x="62" y="1040"/>
                    <a:pt x="38" y="1107"/>
                    <a:pt x="90" y="110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pic>
        <p:nvPicPr>
          <p:cNvPr id="7172" name="Picture 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11513" y="1574800"/>
            <a:ext cx="2408237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1"/>
          <p:cNvSpPr>
            <a:spLocks noChangeArrowheads="1"/>
          </p:cNvSpPr>
          <p:nvPr/>
        </p:nvSpPr>
        <p:spPr bwMode="auto">
          <a:xfrm>
            <a:off x="5715000" y="1371600"/>
            <a:ext cx="2895600" cy="735013"/>
          </a:xfrm>
          <a:prstGeom prst="wedgeEllipseCallout">
            <a:avLst>
              <a:gd name="adj1" fmla="val -59542"/>
              <a:gd name="adj2" fmla="val 233153"/>
            </a:avLst>
          </a:prstGeom>
          <a:noFill/>
          <a:ln w="9525" algn="ctr">
            <a:solidFill>
              <a:srgbClr val="FF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algn="ctr"/>
            <a:endParaRPr kumimoji="1" lang="zh-CN" altLang="zh-CN" sz="40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195" name="Text Box 12"/>
          <p:cNvSpPr txBox="1">
            <a:spLocks noChangeArrowheads="1"/>
          </p:cNvSpPr>
          <p:nvPr/>
        </p:nvSpPr>
        <p:spPr bwMode="auto">
          <a:xfrm>
            <a:off x="6172200" y="1511300"/>
            <a:ext cx="23891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是唯一的吗？</a:t>
            </a:r>
          </a:p>
        </p:txBody>
      </p:sp>
      <p:grpSp>
        <p:nvGrpSpPr>
          <p:cNvPr id="8197" name="Group 4"/>
          <p:cNvGrpSpPr/>
          <p:nvPr/>
        </p:nvGrpSpPr>
        <p:grpSpPr bwMode="auto">
          <a:xfrm>
            <a:off x="3251200" y="1481138"/>
            <a:ext cx="1066800" cy="2743200"/>
            <a:chOff x="4744" y="1968"/>
            <a:chExt cx="680" cy="2016"/>
          </a:xfrm>
        </p:grpSpPr>
        <p:sp>
          <p:nvSpPr>
            <p:cNvPr id="8200" name="Line 5"/>
            <p:cNvSpPr>
              <a:spLocks noChangeShapeType="1"/>
            </p:cNvSpPr>
            <p:nvPr/>
          </p:nvSpPr>
          <p:spPr bwMode="auto">
            <a:xfrm>
              <a:off x="5424" y="1968"/>
              <a:ext cx="0" cy="201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1" name="Line 6"/>
            <p:cNvSpPr>
              <a:spLocks noChangeShapeType="1"/>
            </p:cNvSpPr>
            <p:nvPr/>
          </p:nvSpPr>
          <p:spPr bwMode="auto">
            <a:xfrm flipH="1">
              <a:off x="4848" y="1968"/>
              <a:ext cx="576" cy="7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2" name="Line 7"/>
            <p:cNvSpPr>
              <a:spLocks noChangeShapeType="1"/>
            </p:cNvSpPr>
            <p:nvPr/>
          </p:nvSpPr>
          <p:spPr bwMode="auto">
            <a:xfrm flipH="1" flipV="1">
              <a:off x="4800" y="3744"/>
              <a:ext cx="624" cy="24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8203" name="Freeform 8"/>
            <p:cNvSpPr/>
            <p:nvPr/>
          </p:nvSpPr>
          <p:spPr bwMode="auto">
            <a:xfrm>
              <a:off x="4744" y="2665"/>
              <a:ext cx="336" cy="1107"/>
            </a:xfrm>
            <a:custGeom>
              <a:avLst/>
              <a:gdLst>
                <a:gd name="T0" fmla="*/ 101 w 336"/>
                <a:gd name="T1" fmla="*/ 0 h 1107"/>
                <a:gd name="T2" fmla="*/ 203 w 336"/>
                <a:gd name="T3" fmla="*/ 23 h 1107"/>
                <a:gd name="T4" fmla="*/ 271 w 336"/>
                <a:gd name="T5" fmla="*/ 68 h 1107"/>
                <a:gd name="T6" fmla="*/ 203 w 336"/>
                <a:gd name="T7" fmla="*/ 260 h 1107"/>
                <a:gd name="T8" fmla="*/ 225 w 336"/>
                <a:gd name="T9" fmla="*/ 305 h 1107"/>
                <a:gd name="T10" fmla="*/ 293 w 336"/>
                <a:gd name="T11" fmla="*/ 362 h 1107"/>
                <a:gd name="T12" fmla="*/ 124 w 336"/>
                <a:gd name="T13" fmla="*/ 430 h 1107"/>
                <a:gd name="T14" fmla="*/ 22 w 336"/>
                <a:gd name="T15" fmla="*/ 486 h 1107"/>
                <a:gd name="T16" fmla="*/ 112 w 336"/>
                <a:gd name="T17" fmla="*/ 509 h 1107"/>
                <a:gd name="T18" fmla="*/ 180 w 336"/>
                <a:gd name="T19" fmla="*/ 554 h 1107"/>
                <a:gd name="T20" fmla="*/ 282 w 336"/>
                <a:gd name="T21" fmla="*/ 644 h 1107"/>
                <a:gd name="T22" fmla="*/ 248 w 336"/>
                <a:gd name="T23" fmla="*/ 757 h 1107"/>
                <a:gd name="T24" fmla="*/ 180 w 336"/>
                <a:gd name="T25" fmla="*/ 802 h 1107"/>
                <a:gd name="T26" fmla="*/ 146 w 336"/>
                <a:gd name="T27" fmla="*/ 814 h 1107"/>
                <a:gd name="T28" fmla="*/ 0 w 336"/>
                <a:gd name="T29" fmla="*/ 881 h 1107"/>
                <a:gd name="T30" fmla="*/ 11 w 336"/>
                <a:gd name="T31" fmla="*/ 915 h 1107"/>
                <a:gd name="T32" fmla="*/ 45 w 336"/>
                <a:gd name="T33" fmla="*/ 938 h 1107"/>
                <a:gd name="T34" fmla="*/ 67 w 336"/>
                <a:gd name="T35" fmla="*/ 1017 h 1107"/>
                <a:gd name="T36" fmla="*/ 90 w 336"/>
                <a:gd name="T37" fmla="*/ 1107 h 1107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336"/>
                <a:gd name="T58" fmla="*/ 0 h 1107"/>
                <a:gd name="T59" fmla="*/ 336 w 336"/>
                <a:gd name="T60" fmla="*/ 1107 h 1107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336" h="1107">
                  <a:moveTo>
                    <a:pt x="101" y="0"/>
                  </a:moveTo>
                  <a:cubicBezTo>
                    <a:pt x="102" y="0"/>
                    <a:pt x="195" y="19"/>
                    <a:pt x="203" y="23"/>
                  </a:cubicBezTo>
                  <a:cubicBezTo>
                    <a:pt x="227" y="35"/>
                    <a:pt x="271" y="68"/>
                    <a:pt x="271" y="68"/>
                  </a:cubicBezTo>
                  <a:cubicBezTo>
                    <a:pt x="321" y="145"/>
                    <a:pt x="271" y="216"/>
                    <a:pt x="203" y="260"/>
                  </a:cubicBezTo>
                  <a:cubicBezTo>
                    <a:pt x="210" y="275"/>
                    <a:pt x="213" y="293"/>
                    <a:pt x="225" y="305"/>
                  </a:cubicBezTo>
                  <a:cubicBezTo>
                    <a:pt x="336" y="416"/>
                    <a:pt x="220" y="249"/>
                    <a:pt x="293" y="362"/>
                  </a:cubicBezTo>
                  <a:cubicBezTo>
                    <a:pt x="234" y="381"/>
                    <a:pt x="184" y="414"/>
                    <a:pt x="124" y="430"/>
                  </a:cubicBezTo>
                  <a:cubicBezTo>
                    <a:pt x="46" y="482"/>
                    <a:pt x="82" y="467"/>
                    <a:pt x="22" y="486"/>
                  </a:cubicBezTo>
                  <a:cubicBezTo>
                    <a:pt x="51" y="496"/>
                    <a:pt x="84" y="496"/>
                    <a:pt x="112" y="509"/>
                  </a:cubicBezTo>
                  <a:cubicBezTo>
                    <a:pt x="137" y="520"/>
                    <a:pt x="180" y="554"/>
                    <a:pt x="180" y="554"/>
                  </a:cubicBezTo>
                  <a:cubicBezTo>
                    <a:pt x="208" y="595"/>
                    <a:pt x="241" y="617"/>
                    <a:pt x="282" y="644"/>
                  </a:cubicBezTo>
                  <a:cubicBezTo>
                    <a:pt x="265" y="712"/>
                    <a:pt x="276" y="674"/>
                    <a:pt x="248" y="757"/>
                  </a:cubicBezTo>
                  <a:cubicBezTo>
                    <a:pt x="239" y="783"/>
                    <a:pt x="203" y="787"/>
                    <a:pt x="180" y="802"/>
                  </a:cubicBezTo>
                  <a:cubicBezTo>
                    <a:pt x="170" y="809"/>
                    <a:pt x="157" y="809"/>
                    <a:pt x="146" y="814"/>
                  </a:cubicBezTo>
                  <a:cubicBezTo>
                    <a:pt x="93" y="837"/>
                    <a:pt x="57" y="862"/>
                    <a:pt x="0" y="881"/>
                  </a:cubicBezTo>
                  <a:cubicBezTo>
                    <a:pt x="4" y="892"/>
                    <a:pt x="4" y="906"/>
                    <a:pt x="11" y="915"/>
                  </a:cubicBezTo>
                  <a:cubicBezTo>
                    <a:pt x="19" y="926"/>
                    <a:pt x="38" y="926"/>
                    <a:pt x="45" y="938"/>
                  </a:cubicBezTo>
                  <a:cubicBezTo>
                    <a:pt x="58" y="962"/>
                    <a:pt x="60" y="991"/>
                    <a:pt x="67" y="1017"/>
                  </a:cubicBezTo>
                  <a:cubicBezTo>
                    <a:pt x="62" y="1040"/>
                    <a:pt x="38" y="1107"/>
                    <a:pt x="90" y="1107"/>
                  </a:cubicBezTo>
                </a:path>
              </a:pathLst>
            </a:custGeom>
            <a:noFill/>
            <a:ln w="9525" cap="flat" cmpd="sng">
              <a:solidFill>
                <a:schemeClr val="tx1"/>
              </a:solidFill>
              <a:prstDash val="solid"/>
              <a:rou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5142" name="Line 22"/>
          <p:cNvSpPr>
            <a:spLocks noChangeShapeType="1"/>
          </p:cNvSpPr>
          <p:nvPr/>
        </p:nvSpPr>
        <p:spPr bwMode="auto">
          <a:xfrm flipH="1">
            <a:off x="2420938" y="2387600"/>
            <a:ext cx="1066800" cy="1203325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 flipH="1" flipV="1">
            <a:off x="2398713" y="3586163"/>
            <a:ext cx="1330325" cy="439737"/>
          </a:xfrm>
          <a:prstGeom prst="line">
            <a:avLst/>
          </a:prstGeom>
          <a:noFill/>
          <a:ln w="63500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2" grpId="0" animBg="1"/>
      <p:bldP spid="514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777038" y="5645150"/>
            <a:ext cx="91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重合</a:t>
            </a:r>
          </a:p>
        </p:txBody>
      </p:sp>
      <p:sp>
        <p:nvSpPr>
          <p:cNvPr id="9219" name="Text Box 7"/>
          <p:cNvSpPr txBox="1">
            <a:spLocks noChangeArrowheads="1"/>
          </p:cNvSpPr>
          <p:nvPr/>
        </p:nvSpPr>
        <p:spPr bwMode="auto">
          <a:xfrm>
            <a:off x="673100" y="1216025"/>
            <a:ext cx="7866063" cy="5021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    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为了解决上面的问题，现在我们以每一桌为一组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endParaRPr kumimoji="1"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共同完成下面的一个游戏制作.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(1)每个同学任意画一个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△ABC.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(2)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同桌交换各自画的△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ABC，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每个同学都比着同桌的再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画一个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△A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使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=BC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=∠B，∠C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endParaRPr kumimoji="1" lang="en-US" altLang="zh-CN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=∠C(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即使两角和它们的夹边对应相等)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.</a:t>
            </a:r>
            <a:endParaRPr kumimoji="1" lang="zh-CN" altLang="en-US" sz="2400" b="1" dirty="0">
              <a:solidFill>
                <a:srgbClr val="0000FF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(3)把画好的△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B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C</a:t>
            </a:r>
            <a:r>
              <a:rPr kumimoji="1" lang="en-US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′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放到刚才同桌的△</a:t>
            </a:r>
            <a:r>
              <a:rPr kumimoji="1" lang="zh-CN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ABC</a:t>
            </a: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上（对应角对齐，对应边对齐）.你发现了什么？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(4)所画的三角形和同桌画的三角形都能相互_</a:t>
            </a:r>
            <a:r>
              <a:rPr kumimoji="1" lang="en-US" altLang="zh-CN" sz="2400" b="1" dirty="0">
                <a:solidFill>
                  <a:srgbClr val="0000FF"/>
                </a:solidFill>
                <a:latin typeface="宋体" panose="02010600030101010101" pitchFamily="2" charset="-122"/>
              </a:rPr>
              <a:t>_____.</a:t>
            </a:r>
          </a:p>
        </p:txBody>
      </p:sp>
      <p:pic>
        <p:nvPicPr>
          <p:cNvPr id="9220" name="Picture 11" descr="图片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1813" y="722313"/>
            <a:ext cx="1901825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847725" y="3524522"/>
            <a:ext cx="7875588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     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两角及其夹边分别相等的两个三角形全等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.(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简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写成“角边角”或“</a:t>
            </a:r>
            <a:r>
              <a:rPr kumimoji="1" lang="en-US" altLang="zh-CN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ASA”</a:t>
            </a:r>
            <a:r>
              <a:rPr kumimoji="1" lang="zh-CN" altLang="en-US" sz="2400" b="1" dirty="0">
                <a:solidFill>
                  <a:srgbClr val="FF0000"/>
                </a:solidFill>
                <a:latin typeface="宋体" panose="02010600030101010101" pitchFamily="2" charset="-122"/>
              </a:rPr>
              <a:t>）</a:t>
            </a:r>
            <a:endParaRPr kumimoji="1" lang="en-US" altLang="zh-CN" sz="2400" b="1" dirty="0">
              <a:solidFill>
                <a:srgbClr val="FF0000"/>
              </a:solidFill>
              <a:latin typeface="宋体" panose="02010600030101010101" pitchFamily="2" charset="-122"/>
            </a:endParaRPr>
          </a:p>
        </p:txBody>
      </p:sp>
      <p:sp>
        <p:nvSpPr>
          <p:cNvPr id="10243" name="Rectangle 8"/>
          <p:cNvSpPr>
            <a:spLocks noChangeArrowheads="1"/>
          </p:cNvSpPr>
          <p:nvPr/>
        </p:nvSpPr>
        <p:spPr bwMode="auto">
          <a:xfrm>
            <a:off x="2747963" y="1093788"/>
            <a:ext cx="4170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>
                <a:solidFill>
                  <a:srgbClr val="3333FF"/>
                </a:solidFill>
              </a:rPr>
              <a:t>三角形全等判定方法</a:t>
            </a:r>
            <a:r>
              <a:rPr kumimoji="1" lang="en-US" altLang="zh-CN" sz="2400" b="1" dirty="0">
                <a:solidFill>
                  <a:srgbClr val="3333FF"/>
                </a:solidFill>
              </a:rPr>
              <a:t>2</a:t>
            </a:r>
            <a:endParaRPr kumimoji="1" lang="zh-CN" altLang="en-US" sz="2400" b="1" dirty="0">
              <a:solidFill>
                <a:srgbClr val="3333FF"/>
              </a:solidFill>
            </a:endParaRPr>
          </a:p>
        </p:txBody>
      </p:sp>
      <p:pic>
        <p:nvPicPr>
          <p:cNvPr id="10246" name="Picture 11" descr="图片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17575" y="1004888"/>
            <a:ext cx="1023938" cy="4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914400" y="1682750"/>
            <a:ext cx="7315200" cy="173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已知：点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上，点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在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上，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BE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CD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相交于点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O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AB=AC</a:t>
            </a: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，∠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B=∠C.</a:t>
            </a:r>
          </a:p>
          <a:p>
            <a:pPr>
              <a:lnSpc>
                <a:spcPct val="150000"/>
              </a:lnSpc>
            </a:pPr>
            <a:r>
              <a:rPr kumimoji="1" lang="zh-CN" altLang="en-US" sz="2400" b="1">
                <a:solidFill>
                  <a:srgbClr val="0000FF"/>
                </a:solidFill>
                <a:latin typeface="宋体" panose="02010600030101010101" pitchFamily="2" charset="-122"/>
              </a:rPr>
              <a:t>试说明：</a:t>
            </a:r>
            <a:r>
              <a:rPr kumimoji="1" lang="en-US" altLang="zh-CN" sz="2400" b="1">
                <a:solidFill>
                  <a:srgbClr val="0000FF"/>
                </a:solidFill>
                <a:latin typeface="宋体" panose="02010600030101010101" pitchFamily="2" charset="-122"/>
              </a:rPr>
              <a:t>BD=CE.</a:t>
            </a:r>
          </a:p>
        </p:txBody>
      </p:sp>
      <p:pic>
        <p:nvPicPr>
          <p:cNvPr id="1126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2590800"/>
            <a:ext cx="24384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Rectangle 88"/>
          <p:cNvSpPr>
            <a:spLocks noChangeArrowheads="1"/>
          </p:cNvSpPr>
          <p:nvPr/>
        </p:nvSpPr>
        <p:spPr bwMode="auto">
          <a:xfrm>
            <a:off x="528638" y="1136650"/>
            <a:ext cx="255111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2800" b="1">
                <a:solidFill>
                  <a:srgbClr val="FF0000"/>
                </a:solidFill>
              </a:rPr>
              <a:t>【</a:t>
            </a:r>
            <a:r>
              <a:rPr lang="zh-CN" altLang="en-US" sz="2800" b="1">
                <a:solidFill>
                  <a:srgbClr val="FF0000"/>
                </a:solidFill>
              </a:rPr>
              <a:t>例 题</a:t>
            </a:r>
            <a:r>
              <a:rPr lang="en-US" altLang="zh-CN" sz="2800" b="1">
                <a:solidFill>
                  <a:srgbClr val="FF0000"/>
                </a:solidFill>
              </a:rPr>
              <a:t>】</a:t>
            </a:r>
            <a:endParaRPr lang="zh-CN" altLang="en-US" sz="28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04913" y="1524000"/>
            <a:ext cx="678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sz="2400" b="1">
                <a:solidFill>
                  <a:srgbClr val="CC00FF"/>
                </a:solidFill>
                <a:ea typeface="楷体_GB2312" pitchFamily="49" charset="-122"/>
              </a:rPr>
              <a:t>解析 ：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在△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ADC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和△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AEB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中</a:t>
            </a:r>
          </a:p>
        </p:txBody>
      </p:sp>
      <p:sp>
        <p:nvSpPr>
          <p:cNvPr id="13316" name="AutoShape 4"/>
          <p:cNvSpPr/>
          <p:nvPr/>
        </p:nvSpPr>
        <p:spPr bwMode="auto">
          <a:xfrm>
            <a:off x="2286000" y="2103438"/>
            <a:ext cx="196850" cy="1319212"/>
          </a:xfrm>
          <a:prstGeom prst="leftBrace">
            <a:avLst>
              <a:gd name="adj1" fmla="val 175607"/>
              <a:gd name="adj2" fmla="val 50000"/>
            </a:avLst>
          </a:prstGeom>
          <a:noFill/>
          <a:ln w="38100">
            <a:solidFill>
              <a:srgbClr val="FF33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zh-CN" altLang="zh-CN">
              <a:solidFill>
                <a:srgbClr val="FF0000"/>
              </a:solidFill>
            </a:endParaRP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2424113" y="1981200"/>
            <a:ext cx="3429000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∠A=∠A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（公共角）</a:t>
            </a:r>
          </a:p>
          <a:p>
            <a:pPr eaLnBrk="1" hangingPunct="1">
              <a:spcBef>
                <a:spcPct val="50000"/>
              </a:spcBef>
            </a:pP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AC=AB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  <a:p>
            <a:pPr eaLnBrk="1" hangingPunct="1">
              <a:spcBef>
                <a:spcPct val="50000"/>
              </a:spcBef>
            </a:pP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∠</a:t>
            </a:r>
            <a:r>
              <a:rPr kumimoji="1" lang="en-US" altLang="zh-CN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C=∠B</a:t>
            </a:r>
            <a:r>
              <a:rPr kumimoji="1" lang="zh-CN" altLang="en-US" sz="24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1738313" y="3690938"/>
            <a:ext cx="5943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△ADC≌△AEB</a:t>
            </a: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ASA</a:t>
            </a: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AD=AE</a:t>
            </a: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（全等三角形的对应边相等）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又因为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AB=AC</a:t>
            </a: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（已知）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,</a:t>
            </a:r>
          </a:p>
          <a:p>
            <a:pPr eaLnBrk="1" hangingPunct="1">
              <a:lnSpc>
                <a:spcPct val="150000"/>
              </a:lnSpc>
            </a:pPr>
            <a:r>
              <a:rPr kumimoji="1"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所以</a:t>
            </a:r>
            <a:r>
              <a:rPr kumimoji="1" lang="en-US" altLang="zh-CN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BD=CE</a:t>
            </a:r>
          </a:p>
        </p:txBody>
      </p:sp>
      <p:pic>
        <p:nvPicPr>
          <p:cNvPr id="12294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295400"/>
            <a:ext cx="2438400" cy="284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/>
      <p:bldP spid="13316" grpId="0" animBg="1"/>
      <p:bldP spid="13317" grpId="0"/>
    </p:bldLst>
  </p:timing>
</p:sld>
</file>

<file path=ppt/theme/theme1.xml><?xml version="1.0" encoding="utf-8"?>
<a:theme xmlns:a="http://schemas.openxmlformats.org/drawingml/2006/main" name="WWW.2PPT.COM&#10;">
  <a:themeElements>
    <a:clrScheme name="8_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8_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1110</Words>
  <Application>Microsoft Office PowerPoint</Application>
  <PresentationFormat>全屏显示(4:3)</PresentationFormat>
  <Paragraphs>145</Paragraphs>
  <Slides>20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9" baseType="lpstr"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2113-01-01T00:00:00Z</dcterms:created>
  <dcterms:modified xsi:type="dcterms:W3CDTF">2023-01-16T19:43:43Z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ICV">
    <vt:lpwstr>62D038D0079745D6ADDB1EEB3E8CC522</vt:lpwstr>
  </property>
  <property fmtid="{D5CDD505-2E9C-101B-9397-08002B2CF9AE}" pid="4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