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3" r:id="rId2"/>
    <p:sldId id="399" r:id="rId3"/>
    <p:sldId id="408" r:id="rId4"/>
    <p:sldId id="328" r:id="rId5"/>
    <p:sldId id="409" r:id="rId6"/>
    <p:sldId id="329" r:id="rId7"/>
    <p:sldId id="406" r:id="rId8"/>
    <p:sldId id="385" r:id="rId9"/>
    <p:sldId id="325" r:id="rId10"/>
    <p:sldId id="388" r:id="rId11"/>
    <p:sldId id="389" r:id="rId12"/>
    <p:sldId id="393" r:id="rId13"/>
    <p:sldId id="410" r:id="rId14"/>
    <p:sldId id="412" r:id="rId15"/>
    <p:sldId id="411" r:id="rId16"/>
    <p:sldId id="394" r:id="rId17"/>
    <p:sldId id="395" r:id="rId18"/>
    <p:sldId id="398" r:id="rId19"/>
    <p:sldId id="327" r:id="rId2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384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6667500" y="4614350"/>
            <a:ext cx="5435600" cy="1053581"/>
          </a:xfrm>
          <a:noFill/>
        </p:spPr>
        <p:txBody>
          <a:bodyPr anchor="b">
            <a:normAutofit/>
          </a:bodyPr>
          <a:lstStyle>
            <a:lvl1pPr algn="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6667500" y="5739996"/>
            <a:ext cx="54356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6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38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4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5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31694" y="1351488"/>
            <a:ext cx="10222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6</a:t>
            </a:r>
          </a:p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Food and lifestyle</a:t>
            </a:r>
            <a:endParaRPr lang="zh-CN" alt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94672"/>
            <a:ext cx="10658901" cy="76944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en-US" sz="4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Reading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8781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1616" y="2096659"/>
            <a:ext cx="10683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We should study well and keep ________ (</a:t>
            </a:r>
            <a:r>
              <a:rPr lang="zh-CN" altLang="zh-CN" sz="3000" b="1" dirty="0" smtClean="0"/>
              <a:t>健康的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．</a:t>
            </a:r>
            <a:endParaRPr lang="zh-CN" altLang="zh-CN" sz="30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72807" y="2123049"/>
            <a:ext cx="153439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fit/healthy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5124" y="1103967"/>
            <a:ext cx="111239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change </a:t>
            </a:r>
            <a:r>
              <a:rPr lang="en-US" altLang="zh-CN" sz="3000" b="1" i="1" dirty="0" smtClean="0"/>
              <a:t>vt.&amp; vi.  </a:t>
            </a:r>
            <a:r>
              <a:rPr lang="zh-CN" altLang="en-US" sz="3000" b="1" dirty="0" smtClean="0"/>
              <a:t>改变，变化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I need to </a:t>
            </a:r>
            <a:r>
              <a:rPr lang="en-US" altLang="zh-CN" sz="3000" b="1" i="1" dirty="0" smtClean="0"/>
              <a:t>change</a:t>
            </a:r>
            <a:r>
              <a:rPr lang="en-US" altLang="zh-CN" sz="3000" b="1" dirty="0" smtClean="0"/>
              <a:t> my lifestyle now.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现在我需要改变我的生活方式。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change</a:t>
            </a:r>
            <a:r>
              <a:rPr lang="zh-CN" altLang="en-US" sz="3000" b="1" dirty="0" smtClean="0"/>
              <a:t>作动词，意为“</a:t>
            </a:r>
            <a:r>
              <a:rPr lang="en-US" altLang="zh-CN" sz="3000" b="1" dirty="0" smtClean="0"/>
              <a:t>________”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change</a:t>
            </a:r>
            <a:r>
              <a:rPr lang="zh-CN" altLang="en-US" sz="3000" b="1" dirty="0" smtClean="0"/>
              <a:t>还可作名词，意为“变化；零头”。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There are a lot of changes in the city. </a:t>
            </a:r>
            <a:r>
              <a:rPr lang="zh-CN" altLang="en-US" sz="3000" b="1" dirty="0" smtClean="0"/>
              <a:t>这座城市有很大的变化。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Here is your change, young man.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年轻人，这是找给你的零钱。</a:t>
            </a:r>
          </a:p>
        </p:txBody>
      </p:sp>
      <p:sp>
        <p:nvSpPr>
          <p:cNvPr id="3" name="矩形 2"/>
          <p:cNvSpPr/>
          <p:nvPr/>
        </p:nvSpPr>
        <p:spPr>
          <a:xfrm>
            <a:off x="5308245" y="3339678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  <a:latin typeface="+mj-ea"/>
                <a:ea typeface="+mj-ea"/>
              </a:rPr>
              <a:t>改变，变化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124097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584" y="2055301"/>
            <a:ext cx="1068355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．夏天这里的天气经常变化。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The weather ________________ here in summer.</a:t>
            </a:r>
          </a:p>
          <a:p>
            <a:pPr>
              <a:lnSpc>
                <a:spcPct val="150000"/>
              </a:lnSpc>
            </a:pPr>
            <a:endParaRPr lang="en-US" altLang="zh-CN" sz="2800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3174645" y="2863428"/>
            <a:ext cx="1972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often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5124" y="1103967"/>
            <a:ext cx="1066935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plan </a:t>
            </a:r>
            <a:r>
              <a:rPr lang="en-US" altLang="zh-CN" sz="3000" b="1" i="1" dirty="0" smtClean="0"/>
              <a:t>vt. </a:t>
            </a:r>
            <a:r>
              <a:rPr lang="zh-CN" altLang="en-US" sz="3000" b="1" dirty="0" smtClean="0"/>
              <a:t>打算，计划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I </a:t>
            </a:r>
            <a:r>
              <a:rPr lang="en-US" altLang="zh-CN" sz="3000" b="1" i="1" dirty="0" smtClean="0"/>
              <a:t>plan</a:t>
            </a:r>
            <a:r>
              <a:rPr lang="en-US" altLang="zh-CN" sz="3000" b="1" dirty="0" smtClean="0"/>
              <a:t> to eat more fruit and vegetables every day.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我打算每天吃更多的水果和蔬菜。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</a:t>
            </a:r>
            <a:r>
              <a:rPr lang="en-US" altLang="zh-CN" sz="3000" b="1" i="1" dirty="0" smtClean="0"/>
              <a:t>plan</a:t>
            </a:r>
            <a:r>
              <a:rPr lang="en-US" altLang="zh-CN" sz="3000" b="1" dirty="0" smtClean="0"/>
              <a:t> to go swimming every week.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我计划每周去游泳。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6074" y="1265892"/>
            <a:ext cx="10669355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plan</a:t>
            </a:r>
            <a:r>
              <a:rPr lang="zh-CN" altLang="en-US" sz="3000" b="1" dirty="0" smtClean="0"/>
              <a:t>作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动词，意为“打算，计划”，其后接名词、代词、动词不定式等作宾语。其现在分词为</a:t>
            </a:r>
            <a:r>
              <a:rPr lang="en-US" altLang="zh-CN" sz="3000" b="1" dirty="0" smtClean="0"/>
              <a:t>planning, </a:t>
            </a:r>
            <a:r>
              <a:rPr lang="zh-CN" altLang="en-US" sz="3000" b="1" dirty="0" smtClean="0"/>
              <a:t>过去式为</a:t>
            </a:r>
            <a:r>
              <a:rPr lang="en-US" altLang="zh-CN" sz="3000" b="1" dirty="0" smtClean="0"/>
              <a:t>planned</a:t>
            </a:r>
            <a:r>
              <a:rPr lang="zh-CN" altLang="en-US" sz="3000" b="1" dirty="0" smtClean="0"/>
              <a:t>。 </a:t>
            </a:r>
            <a:r>
              <a:rPr lang="en-US" altLang="zh-CN" sz="3000" b="1" dirty="0" smtClean="0"/>
              <a:t>________________</a:t>
            </a:r>
            <a:r>
              <a:rPr lang="zh-CN" altLang="en-US" sz="3000" b="1" dirty="0" smtClean="0"/>
              <a:t>意为“计划做某事”。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altLang="zh-CN" sz="3000" b="1" dirty="0" smtClean="0"/>
              <a:t>plan</a:t>
            </a:r>
            <a:r>
              <a:rPr lang="zh-CN" altLang="en-US" sz="3000" b="1" dirty="0" smtClean="0"/>
              <a:t>还可以作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名词，意为“打算，计划”。其常用短语为</a:t>
            </a:r>
            <a:r>
              <a:rPr lang="en-US" altLang="zh-CN" sz="3000" b="1" dirty="0" smtClean="0"/>
              <a:t>make a plan</a:t>
            </a:r>
            <a:r>
              <a:rPr lang="zh-CN" altLang="en-US" sz="3000" b="1" dirty="0" smtClean="0"/>
              <a:t>，意为“制订计划”。年轻人，这是找给你的零钱。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2974620" y="142515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  <a:latin typeface="+mj-ea"/>
                <a:ea typeface="+mj-ea"/>
              </a:rPr>
              <a:t>及物</a:t>
            </a:r>
          </a:p>
        </p:txBody>
      </p:sp>
      <p:sp>
        <p:nvSpPr>
          <p:cNvPr id="4" name="矩形 3"/>
          <p:cNvSpPr/>
          <p:nvPr/>
        </p:nvSpPr>
        <p:spPr>
          <a:xfrm>
            <a:off x="3460395" y="2787228"/>
            <a:ext cx="1973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+mj-ea"/>
              </a:rPr>
              <a:t>plan to do sth</a:t>
            </a:r>
          </a:p>
        </p:txBody>
      </p:sp>
      <p:sp>
        <p:nvSpPr>
          <p:cNvPr id="5" name="矩形 4"/>
          <p:cNvSpPr/>
          <p:nvPr/>
        </p:nvSpPr>
        <p:spPr>
          <a:xfrm>
            <a:off x="3879495" y="353970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  <a:latin typeface="+mj-lt"/>
                <a:ea typeface="+mj-ea"/>
              </a:rPr>
              <a:t>可数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124097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584" y="2055301"/>
            <a:ext cx="1068355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I am planning ________ (take) a holiday to the USA.</a:t>
            </a:r>
          </a:p>
          <a:p>
            <a:pPr>
              <a:lnSpc>
                <a:spcPct val="150000"/>
              </a:lnSpc>
            </a:pPr>
            <a:endParaRPr lang="en-US" altLang="zh-CN" sz="2800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3803295" y="2206203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to 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518160" y="1162472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句型透视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674" y="1619250"/>
            <a:ext cx="1064623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Healthy food is important for me.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健康的食物对我来说是重要的。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be important ________ sb </a:t>
            </a:r>
            <a:r>
              <a:rPr lang="zh-CN" altLang="en-US" sz="3000" b="1" dirty="0" smtClean="0"/>
              <a:t>意为“对某人来说是重要的”，其中</a:t>
            </a:r>
            <a:r>
              <a:rPr lang="en-US" altLang="zh-CN" sz="3000" b="1" dirty="0" smtClean="0"/>
              <a:t>important</a:t>
            </a:r>
            <a:r>
              <a:rPr lang="zh-CN" altLang="en-US" sz="3000" b="1" dirty="0" smtClean="0"/>
              <a:t>可由其他形容词替换，表示不同含义。“</a:t>
            </a:r>
            <a:r>
              <a:rPr lang="en-US" altLang="zh-CN" sz="3000" b="1" dirty="0" smtClean="0"/>
              <a:t>It is</a:t>
            </a:r>
            <a:r>
              <a:rPr lang="zh-CN" altLang="en-US" sz="3000" b="1" dirty="0" smtClean="0"/>
              <a:t>＋形容词＋</a:t>
            </a:r>
            <a:r>
              <a:rPr lang="en-US" altLang="zh-CN" sz="3000" b="1" dirty="0" smtClean="0"/>
              <a:t>for sb to do sth.”</a:t>
            </a:r>
            <a:r>
              <a:rPr lang="zh-CN" altLang="en-US" sz="3000" b="1" dirty="0" smtClean="0"/>
              <a:t>意为“对某人来说，做某事是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的。”该句型当中的形容词为描述事物特征的词，如</a:t>
            </a:r>
            <a:r>
              <a:rPr lang="en-US" altLang="zh-CN" sz="3000" b="1" dirty="0" smtClean="0"/>
              <a:t>difficult, easy, hard, possible</a:t>
            </a:r>
            <a:r>
              <a:rPr lang="zh-CN" altLang="en-US" sz="3000" b="1" dirty="0" smtClean="0"/>
              <a:t>等。</a:t>
            </a:r>
          </a:p>
        </p:txBody>
      </p:sp>
      <p:sp>
        <p:nvSpPr>
          <p:cNvPr id="4" name="矩形 3"/>
          <p:cNvSpPr/>
          <p:nvPr/>
        </p:nvSpPr>
        <p:spPr>
          <a:xfrm>
            <a:off x="4279545" y="3158703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278" y="112667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234" y="1680062"/>
            <a:ext cx="106835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It's important ________ us students ________ carefully in class.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A. for; to listen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B. for; listening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C. of; listen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D. of; to listen</a:t>
            </a:r>
          </a:p>
          <a:p>
            <a:pPr lvl="0">
              <a:lnSpc>
                <a:spcPct val="150000"/>
              </a:lnSpc>
            </a:pPr>
            <a:endParaRPr lang="en-US" altLang="zh-CN" sz="2800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lvl="0"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19800" y="1885950"/>
            <a:ext cx="89499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518159" y="943398"/>
            <a:ext cx="1567815" cy="49244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课文回顾</a:t>
            </a:r>
            <a:endParaRPr lang="zh-CN" altLang="en-US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449" y="1771650"/>
            <a:ext cx="1064623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zh-CN" altLang="en-US" sz="3200" kern="100" smtClean="0">
              <a:latin typeface="Calibri" panose="020F0502020204030204"/>
            </a:endParaRP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 </a:t>
            </a:r>
            <a:endParaRPr lang="zh-CN" altLang="en-US" sz="3000" b="1" dirty="0"/>
          </a:p>
        </p:txBody>
      </p:sp>
      <p:sp>
        <p:nvSpPr>
          <p:cNvPr id="14" name="矩形 13"/>
          <p:cNvSpPr/>
          <p:nvPr/>
        </p:nvSpPr>
        <p:spPr>
          <a:xfrm>
            <a:off x="5498745" y="619125"/>
            <a:ext cx="1549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dancing </a:t>
            </a:r>
          </a:p>
        </p:txBody>
      </p:sp>
      <p:sp>
        <p:nvSpPr>
          <p:cNvPr id="8" name="矩形 7"/>
          <p:cNvSpPr/>
          <p:nvPr/>
        </p:nvSpPr>
        <p:spPr>
          <a:xfrm>
            <a:off x="7632345" y="1495425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important</a:t>
            </a:r>
          </a:p>
        </p:txBody>
      </p:sp>
      <p:sp>
        <p:nvSpPr>
          <p:cNvPr id="10" name="矩形 9"/>
          <p:cNvSpPr/>
          <p:nvPr/>
        </p:nvSpPr>
        <p:spPr>
          <a:xfrm>
            <a:off x="7762875" y="1866901"/>
            <a:ext cx="1781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fit</a:t>
            </a:r>
          </a:p>
        </p:txBody>
      </p:sp>
      <p:sp>
        <p:nvSpPr>
          <p:cNvPr id="11" name="矩形 10"/>
          <p:cNvSpPr/>
          <p:nvPr/>
        </p:nvSpPr>
        <p:spPr>
          <a:xfrm>
            <a:off x="6698895" y="2495550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usually</a:t>
            </a:r>
          </a:p>
        </p:txBody>
      </p:sp>
      <p:sp>
        <p:nvSpPr>
          <p:cNvPr id="12" name="矩形 11"/>
          <p:cNvSpPr/>
          <p:nvPr/>
        </p:nvSpPr>
        <p:spPr>
          <a:xfrm>
            <a:off x="8022870" y="3162300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hungry</a:t>
            </a:r>
          </a:p>
        </p:txBody>
      </p:sp>
      <p:sp>
        <p:nvSpPr>
          <p:cNvPr id="15" name="矩形 14"/>
          <p:cNvSpPr/>
          <p:nvPr/>
        </p:nvSpPr>
        <p:spPr>
          <a:xfrm>
            <a:off x="10699395" y="359685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too</a:t>
            </a:r>
          </a:p>
        </p:txBody>
      </p:sp>
      <p:sp>
        <p:nvSpPr>
          <p:cNvPr id="17" name="矩形 16"/>
          <p:cNvSpPr/>
          <p:nvPr/>
        </p:nvSpPr>
        <p:spPr>
          <a:xfrm>
            <a:off x="5984520" y="3914775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much</a:t>
            </a:r>
          </a:p>
        </p:txBody>
      </p:sp>
      <p:sp>
        <p:nvSpPr>
          <p:cNvPr id="18" name="矩形 17"/>
          <p:cNvSpPr/>
          <p:nvPr/>
        </p:nvSpPr>
        <p:spPr>
          <a:xfrm>
            <a:off x="9861195" y="4482678"/>
            <a:ext cx="121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exercise</a:t>
            </a:r>
          </a:p>
        </p:txBody>
      </p:sp>
      <p:sp>
        <p:nvSpPr>
          <p:cNvPr id="19" name="矩形 18"/>
          <p:cNvSpPr/>
          <p:nvPr/>
        </p:nvSpPr>
        <p:spPr>
          <a:xfrm>
            <a:off x="6127395" y="4800600"/>
            <a:ext cx="1792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hamburgers</a:t>
            </a:r>
          </a:p>
        </p:txBody>
      </p:sp>
      <p:sp>
        <p:nvSpPr>
          <p:cNvPr id="21" name="矩形 20"/>
          <p:cNvSpPr/>
          <p:nvPr/>
        </p:nvSpPr>
        <p:spPr>
          <a:xfrm>
            <a:off x="5717820" y="5715000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fish</a:t>
            </a:r>
          </a:p>
        </p:txBody>
      </p:sp>
      <p:pic>
        <p:nvPicPr>
          <p:cNvPr id="1026" name="Picture 2" descr="R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9774" y="828675"/>
            <a:ext cx="9734551" cy="574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9413520" y="56769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go</a:t>
            </a:r>
          </a:p>
        </p:txBody>
      </p:sp>
      <p:sp>
        <p:nvSpPr>
          <p:cNvPr id="20" name="矩形 19"/>
          <p:cNvSpPr/>
          <p:nvPr/>
        </p:nvSpPr>
        <p:spPr>
          <a:xfrm>
            <a:off x="4498620" y="6076950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swimming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8" grpId="0"/>
      <p:bldP spid="10" grpId="0"/>
      <p:bldP spid="11" grpId="0"/>
      <p:bldP spid="12" grpId="0"/>
      <p:bldP spid="15" grpId="0"/>
      <p:bldP spid="17" grpId="0"/>
      <p:bldP spid="18" grpId="0"/>
      <p:bldP spid="19" grpId="0"/>
      <p:bldP spid="21" grpId="0"/>
      <p:bldP spid="16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51335" y="1905000"/>
          <a:ext cx="10058399" cy="3829050"/>
        </p:xfrm>
        <a:graphic>
          <a:graphicData uri="http://schemas.openxmlformats.org/drawingml/2006/table">
            <a:tbl>
              <a:tblPr/>
              <a:tblGrid>
                <a:gridCol w="5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4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90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健康的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/fɪt/________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牙齿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/tuː</a:t>
                      </a:r>
                      <a:r>
                        <a:rPr lang="el-GR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θ/________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l-GR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改变，变化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/tʃeɪndʒ/________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打算，计划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/plæn/________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一餐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饭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/miːl/________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20071" y="2936423"/>
            <a:ext cx="12971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tooth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738351" y="2257887"/>
            <a:ext cx="10645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fit</a:t>
            </a:r>
          </a:p>
        </p:txBody>
      </p:sp>
      <p:sp>
        <p:nvSpPr>
          <p:cNvPr id="15" name="矩形 14"/>
          <p:cNvSpPr/>
          <p:nvPr/>
        </p:nvSpPr>
        <p:spPr>
          <a:xfrm>
            <a:off x="4966042" y="363855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change</a:t>
            </a:r>
          </a:p>
        </p:txBody>
      </p:sp>
      <p:sp>
        <p:nvSpPr>
          <p:cNvPr id="18" name="矩形 17"/>
          <p:cNvSpPr/>
          <p:nvPr/>
        </p:nvSpPr>
        <p:spPr>
          <a:xfrm>
            <a:off x="4805006" y="4323860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plan</a:t>
            </a:r>
          </a:p>
        </p:txBody>
      </p:sp>
      <p:sp>
        <p:nvSpPr>
          <p:cNvPr id="10" name="矩形 9"/>
          <p:cNvSpPr/>
          <p:nvPr/>
        </p:nvSpPr>
        <p:spPr>
          <a:xfrm>
            <a:off x="4023956" y="5000135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56135" y="2009775"/>
          <a:ext cx="10058399" cy="2743200"/>
        </p:xfrm>
        <a:graphic>
          <a:graphicData uri="http://schemas.openxmlformats.org/drawingml/2006/table">
            <a:tbl>
              <a:tblPr/>
              <a:tblGrid>
                <a:gridCol w="5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4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4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梨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/peə(r)/________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食糖；糖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'ʃʊɡə(r)/________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水池，水塘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/puːl/________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29821" y="3155498"/>
            <a:ext cx="13308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sugar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900276" y="2406597"/>
            <a:ext cx="134799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pear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15" name="矩形 14"/>
          <p:cNvSpPr/>
          <p:nvPr/>
        </p:nvSpPr>
        <p:spPr>
          <a:xfrm>
            <a:off x="5166067" y="3838575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pool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04865" y="1800225"/>
          <a:ext cx="10412963" cy="3238500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1.keep fit 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2.be bad for 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3.between meals 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4.change my lifestyle ____________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endParaRPr 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72040" y="4269513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改变我的生活方式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14876" y="218166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保持健康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598375" y="356392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两餐之间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670355" y="2863322"/>
            <a:ext cx="211468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对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有坏处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04865" y="1800225"/>
          <a:ext cx="10412963" cy="3238500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计划做某事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感到饿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玩电脑游戏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一个游泳池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endParaRPr 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138590" y="4259988"/>
            <a:ext cx="240803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a swimming pool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048276" y="2200710"/>
            <a:ext cx="197361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plan to do sth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88775" y="3563925"/>
            <a:ext cx="298274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play computer games</a:t>
            </a:r>
            <a:endParaRPr lang="zh-CN" altLang="en-US" sz="2400" b="1" dirty="0" smtClean="0">
              <a:solidFill>
                <a:srgbClr val="57C6C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413180" y="2895600"/>
            <a:ext cx="17572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feel hungry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28982" y="1724025"/>
          <a:ext cx="11277243" cy="3238500"/>
        </p:xfrm>
        <a:graphic>
          <a:graphicData uri="http://schemas.openxmlformats.org/drawingml/2006/table">
            <a:tbl>
              <a:tblPr/>
              <a:tblGrid>
                <a:gridCol w="735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1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健康的食物对我来说是重要的。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food is________ ________ me.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早餐我总是喝牛奶、吃面包。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always have milk and bread ________ ________．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77000" y="4210565"/>
            <a:ext cx="39624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for            breakfast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89506" y="2828761"/>
            <a:ext cx="573041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Healthy                      important         for </a:t>
            </a:r>
          </a:p>
          <a:p>
            <a:endParaRPr lang="en-US" altLang="zh-CN" sz="2400" b="1" dirty="0" smtClean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00407" y="1657350"/>
          <a:ext cx="11277243" cy="3943350"/>
        </p:xfrm>
        <a:graphic>
          <a:graphicData uri="http://schemas.openxmlformats.org/drawingml/2006/table">
            <a:tbl>
              <a:tblPr/>
              <a:tblGrid>
                <a:gridCol w="735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1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3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它们含太多糖，对我的牙齿有害。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They have________ ________ sugar and________ ________ ________ my teeth.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我计划每周去游泳。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 ________ go swimming ________ 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65931" y="2773755"/>
            <a:ext cx="8130719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too                  much                                  are                bad</a:t>
            </a:r>
          </a:p>
          <a:p>
            <a:endParaRPr lang="en-US" altLang="zh-CN" sz="2400" b="1" dirty="0" smtClean="0">
              <a:solidFill>
                <a:srgbClr val="57C6CF"/>
              </a:solidFill>
            </a:endParaRPr>
          </a:p>
          <a:p>
            <a:endParaRPr lang="en-US" altLang="zh-CN" sz="2400" b="1" dirty="0" smtClean="0">
              <a:solidFill>
                <a:srgbClr val="57C6CF"/>
              </a:solidFill>
            </a:endParaRPr>
          </a:p>
          <a:p>
            <a:endParaRPr lang="en-US" altLang="zh-CN" sz="2400" b="1" dirty="0" smtClean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41907" y="3461103"/>
            <a:ext cx="97744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for</a:t>
            </a:r>
            <a:r>
              <a:rPr lang="en-US" sz="2400" b="1" dirty="0" smtClean="0">
                <a:solidFill>
                  <a:srgbClr val="57C6CF"/>
                </a:solidFill>
              </a:rPr>
              <a:t>               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4331" y="4829013"/>
            <a:ext cx="8368843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plan                 to                                             every          week</a:t>
            </a:r>
          </a:p>
          <a:p>
            <a:r>
              <a:rPr lang="en-US" sz="2400" b="1" dirty="0" smtClean="0">
                <a:solidFill>
                  <a:srgbClr val="57C6CF"/>
                </a:solidFill>
              </a:rPr>
              <a:t>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37016" y="1490042"/>
          <a:ext cx="10354752" cy="3939208"/>
        </p:xfrm>
        <a:graphic>
          <a:graphicData uri="http://schemas.openxmlformats.org/drawingml/2006/table">
            <a:tbl>
              <a:tblPr/>
              <a:tblGrid>
                <a:gridCol w="662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2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9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课文初探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判断正误：正确的写“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T”，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错误的写“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F”。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CN" sz="3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1.Kitty dances for an hour every day.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CN" sz="3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2.Kitty doesn't eat cakes or sweets very often.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CN" sz="3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3.Daniel often does some exercise.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CN" sz="3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4.Daniel plans to go swimming every day.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71836" y="4034685"/>
            <a:ext cx="40003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66867" y="3324235"/>
            <a:ext cx="4543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07866" y="2662455"/>
            <a:ext cx="4543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95442" y="4714885"/>
            <a:ext cx="4543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18160" y="1778318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283" y="2299064"/>
            <a:ext cx="1109684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　fit </a:t>
            </a:r>
            <a:r>
              <a:rPr lang="en-US" sz="3000" b="1" i="1" dirty="0" smtClean="0"/>
              <a:t>adj</a:t>
            </a:r>
            <a:r>
              <a:rPr lang="en-US" sz="3000" b="1" dirty="0" smtClean="0"/>
              <a:t>. </a:t>
            </a:r>
            <a:r>
              <a:rPr lang="zh-CN" altLang="en-US" sz="3000" b="1" dirty="0" smtClean="0"/>
              <a:t>健康的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I need to keep </a:t>
            </a:r>
            <a:r>
              <a:rPr lang="en-US" sz="3000" b="1" i="1" dirty="0" smtClean="0"/>
              <a:t>fit</a:t>
            </a:r>
            <a:r>
              <a:rPr lang="en-US" sz="3000" b="1" dirty="0" smtClean="0"/>
              <a:t>. </a:t>
            </a:r>
            <a:r>
              <a:rPr lang="zh-CN" altLang="en-US" sz="3000" b="1" dirty="0" smtClean="0"/>
              <a:t>我需要保持健康。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fit</a:t>
            </a:r>
            <a:r>
              <a:rPr lang="zh-CN" altLang="en-US" sz="3000" b="1" dirty="0" smtClean="0"/>
              <a:t>作形容词，意为“健康的”，其同义词为</a:t>
            </a:r>
            <a:r>
              <a:rPr lang="en-US" sz="3000" b="1" dirty="0" smtClean="0"/>
              <a:t>healthy。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Office PowerPoint</Application>
  <PresentationFormat>宽屏</PresentationFormat>
  <Paragraphs>149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仿宋</vt:lpstr>
      <vt:lpstr>黑体</vt:lpstr>
      <vt:lpstr>华文新魏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20959B4CDA3B47EA971A966F2A40A011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