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71" r:id="rId2"/>
    <p:sldId id="320" r:id="rId3"/>
    <p:sldId id="340" r:id="rId4"/>
    <p:sldId id="341" r:id="rId5"/>
    <p:sldId id="342" r:id="rId6"/>
    <p:sldId id="350" r:id="rId7"/>
    <p:sldId id="358" r:id="rId8"/>
    <p:sldId id="347" r:id="rId9"/>
    <p:sldId id="357" r:id="rId10"/>
    <p:sldId id="321" r:id="rId11"/>
    <p:sldId id="325" r:id="rId12"/>
    <p:sldId id="364" r:id="rId13"/>
    <p:sldId id="338" r:id="rId14"/>
    <p:sldId id="353" r:id="rId15"/>
    <p:sldId id="360" r:id="rId16"/>
    <p:sldId id="359" r:id="rId17"/>
    <p:sldId id="361" r:id="rId18"/>
    <p:sldId id="362" r:id="rId19"/>
    <p:sldId id="366" r:id="rId20"/>
    <p:sldId id="367" r:id="rId21"/>
    <p:sldId id="365" r:id="rId22"/>
  </p:sldIdLst>
  <p:sldSz cx="12192000" cy="6858000"/>
  <p:notesSz cx="7104063" cy="10234613"/>
  <p:embeddedFontLst>
    <p:embeddedFont>
      <p:font typeface="华文楷体" panose="0201060004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楷体" panose="020106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373"/>
    <a:srgbClr val="BAE1F5"/>
    <a:srgbClr val="F1FDFE"/>
    <a:srgbClr val="E1EFE2"/>
    <a:srgbClr val="A1C450"/>
    <a:srgbClr val="82AEE8"/>
    <a:srgbClr val="F0FDFB"/>
    <a:srgbClr val="C17E54"/>
    <a:srgbClr val="D9946D"/>
    <a:srgbClr val="EA9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56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368" y="723900"/>
            <a:ext cx="12192000" cy="129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小数乘法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8" y="229533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的近似值</a:t>
            </a:r>
          </a:p>
        </p:txBody>
      </p:sp>
      <p:sp>
        <p:nvSpPr>
          <p:cNvPr id="6" name="矩形 5"/>
          <p:cNvSpPr/>
          <p:nvPr/>
        </p:nvSpPr>
        <p:spPr>
          <a:xfrm>
            <a:off x="4797371" y="410622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11495"/>
            <a:ext cx="12194368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908822" y="1861522"/>
            <a:ext cx="10715487" cy="2962511"/>
          </a:xfrm>
          <a:prstGeom prst="roundRect">
            <a:avLst>
              <a:gd name="adj" fmla="val 16667"/>
            </a:avLst>
          </a:prstGeom>
          <a:solidFill>
            <a:srgbClr val="A1C450"/>
          </a:solidFill>
          <a:ln>
            <a:noFill/>
          </a:ln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求积的近似值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</a:rPr>
              <a:t>1</a:t>
            </a:r>
            <a:r>
              <a:rPr lang="en-US" altLang="zh-CN" sz="2800" dirty="0">
                <a:solidFill>
                  <a:schemeClr val="bg1"/>
                </a:solidFill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</a:rPr>
              <a:t>根据</a:t>
            </a:r>
            <a:r>
              <a:rPr lang="zh-CN" altLang="en-US" sz="2800" dirty="0">
                <a:solidFill>
                  <a:schemeClr val="bg1"/>
                </a:solidFill>
              </a:rPr>
              <a:t>小数乘法算出准确值；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</a:rPr>
              <a:t>2.</a:t>
            </a:r>
            <a:r>
              <a:rPr lang="zh-CN" altLang="en-US" sz="2800" dirty="0" smtClean="0">
                <a:solidFill>
                  <a:schemeClr val="bg1"/>
                </a:solidFill>
              </a:rPr>
              <a:t>再</a:t>
            </a:r>
            <a:r>
              <a:rPr lang="zh-CN" altLang="en-US" sz="2800" dirty="0">
                <a:solidFill>
                  <a:schemeClr val="bg1"/>
                </a:solidFill>
              </a:rPr>
              <a:t>按</a:t>
            </a:r>
            <a:r>
              <a:rPr lang="zh-CN" altLang="en-US" sz="2800" dirty="0" smtClean="0">
                <a:solidFill>
                  <a:schemeClr val="bg1"/>
                </a:solidFill>
              </a:rPr>
              <a:t>“四舍五入法”保留</a:t>
            </a:r>
            <a:r>
              <a:rPr lang="zh-CN" altLang="en-US" sz="2800" dirty="0">
                <a:solidFill>
                  <a:schemeClr val="bg1"/>
                </a:solidFill>
              </a:rPr>
              <a:t>一定的小数位数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bg1"/>
                </a:solidFill>
              </a:rPr>
              <a:t>3.</a:t>
            </a:r>
            <a:r>
              <a:rPr lang="zh-CN" altLang="en-US" sz="2800" dirty="0">
                <a:solidFill>
                  <a:schemeClr val="bg1"/>
                </a:solidFill>
              </a:rPr>
              <a:t>在求积的近似值时，小数末尾的</a:t>
            </a:r>
            <a:r>
              <a:rPr lang="en-US" altLang="zh-CN" sz="2800" dirty="0">
                <a:solidFill>
                  <a:schemeClr val="bg1"/>
                </a:solidFill>
              </a:rPr>
              <a:t>0</a:t>
            </a:r>
            <a:r>
              <a:rPr lang="zh-CN" altLang="en-US" sz="2800" dirty="0">
                <a:solidFill>
                  <a:schemeClr val="bg1"/>
                </a:solidFill>
              </a:rPr>
              <a:t>不能去掉，否则精确度就变了</a:t>
            </a:r>
            <a:r>
              <a:rPr lang="zh-CN" altLang="en-US" sz="2800" dirty="0" smtClean="0">
                <a:solidFill>
                  <a:schemeClr val="bg1"/>
                </a:solidFill>
              </a:rPr>
              <a:t>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611024" y="855116"/>
            <a:ext cx="1513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467544" y="1793541"/>
            <a:ext cx="112007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求积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的近似值时，保留一位小数表示省略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位后面的尾数，要把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位上的数进行“四舍五入”。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279977" y="1962818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十分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99952" y="2601309"/>
            <a:ext cx="950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百分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513177" y="3593741"/>
            <a:ext cx="111550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已知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一个三位小数“四舍五入”后是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5.70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，这个三位小数最大是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，最小是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25" name="矩形 24"/>
          <p:cNvSpPr/>
          <p:nvPr/>
        </p:nvSpPr>
        <p:spPr>
          <a:xfrm>
            <a:off x="1483277" y="4371343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5.704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66054" y="4371343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5.695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723900" y="1637003"/>
            <a:ext cx="104420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5.3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和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5.30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大小相等，意义也相同。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3.996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保留两位小数约是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如果一个两位小数取近似值是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，那么这个数的最大值是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7.64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。（        ） 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两个数相乘，积一定大于其中任何一个因数。（        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88342" y="1808196"/>
            <a:ext cx="4937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18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4580" y="2355818"/>
            <a:ext cx="1387475" cy="576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835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 ×</a:t>
            </a:r>
          </a:p>
        </p:txBody>
      </p:sp>
      <p:sp>
        <p:nvSpPr>
          <p:cNvPr id="6" name="矩形 5"/>
          <p:cNvSpPr/>
          <p:nvPr/>
        </p:nvSpPr>
        <p:spPr>
          <a:xfrm>
            <a:off x="723900" y="723845"/>
            <a:ext cx="19800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判断对错。</a:t>
            </a:r>
          </a:p>
        </p:txBody>
      </p:sp>
      <p:sp>
        <p:nvSpPr>
          <p:cNvPr id="7" name="矩形 6"/>
          <p:cNvSpPr/>
          <p:nvPr/>
        </p:nvSpPr>
        <p:spPr>
          <a:xfrm>
            <a:off x="8750020" y="4297367"/>
            <a:ext cx="1387475" cy="576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835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 ×</a:t>
            </a:r>
          </a:p>
        </p:txBody>
      </p:sp>
      <p:sp>
        <p:nvSpPr>
          <p:cNvPr id="8" name="矩形 7"/>
          <p:cNvSpPr/>
          <p:nvPr/>
        </p:nvSpPr>
        <p:spPr>
          <a:xfrm>
            <a:off x="1921634" y="3603828"/>
            <a:ext cx="124617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835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 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en-US" altLang="zh-CN" sz="2400" b="1" kern="100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022900" y="2135428"/>
            <a:ext cx="1649288" cy="864691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27288" y="2128198"/>
            <a:ext cx="1649288" cy="864691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386285" y="733078"/>
            <a:ext cx="797345" cy="702518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707392" y="723845"/>
            <a:ext cx="108369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两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个因数的积保留两位小数是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4.77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，它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的准确值可能是下面哪些数？</a:t>
            </a: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1630562" y="2198442"/>
            <a:ext cx="83051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4.779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4.769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4.764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4.781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4.773  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云形标注 26"/>
          <p:cNvSpPr/>
          <p:nvPr/>
        </p:nvSpPr>
        <p:spPr>
          <a:xfrm>
            <a:off x="1785886" y="3871200"/>
            <a:ext cx="1395465" cy="742635"/>
          </a:xfrm>
          <a:prstGeom prst="cloudCallout">
            <a:avLst>
              <a:gd name="adj1" fmla="val -38394"/>
              <a:gd name="adj2" fmla="val -110297"/>
            </a:avLst>
          </a:prstGeom>
          <a:solidFill>
            <a:srgbClr val="A1C4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4.78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3586086" y="3871200"/>
            <a:ext cx="1395465" cy="742635"/>
          </a:xfrm>
          <a:prstGeom prst="cloudCallout">
            <a:avLst>
              <a:gd name="adj1" fmla="val -41621"/>
              <a:gd name="adj2" fmla="val -149074"/>
            </a:avLst>
          </a:prstGeom>
          <a:solidFill>
            <a:srgbClr val="A1C4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4.77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5386286" y="3871200"/>
            <a:ext cx="1395465" cy="742635"/>
          </a:xfrm>
          <a:prstGeom prst="cloudCallout">
            <a:avLst>
              <a:gd name="adj1" fmla="val -49152"/>
              <a:gd name="adj2" fmla="val -112135"/>
            </a:avLst>
          </a:prstGeom>
          <a:solidFill>
            <a:srgbClr val="A1C4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4.76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云形标注 29"/>
          <p:cNvSpPr/>
          <p:nvPr/>
        </p:nvSpPr>
        <p:spPr>
          <a:xfrm>
            <a:off x="7186486" y="3871200"/>
            <a:ext cx="1395465" cy="742635"/>
          </a:xfrm>
          <a:prstGeom prst="cloudCallout">
            <a:avLst>
              <a:gd name="adj1" fmla="val -54042"/>
              <a:gd name="adj2" fmla="val -110297"/>
            </a:avLst>
          </a:prstGeom>
          <a:solidFill>
            <a:srgbClr val="A1C4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4.78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云形标注 30"/>
          <p:cNvSpPr/>
          <p:nvPr/>
        </p:nvSpPr>
        <p:spPr>
          <a:xfrm>
            <a:off x="8778844" y="3885661"/>
            <a:ext cx="1395465" cy="742635"/>
          </a:xfrm>
          <a:prstGeom prst="cloudCallout">
            <a:avLst>
              <a:gd name="adj1" fmla="val -54042"/>
              <a:gd name="adj2" fmla="val -110297"/>
            </a:avLst>
          </a:prstGeom>
          <a:solidFill>
            <a:srgbClr val="A1C45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4.77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1744125" y="1905372"/>
            <a:ext cx="8426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4.05×6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≈       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0.63×14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2001688" y="3059797"/>
            <a:ext cx="1750203" cy="1433498"/>
            <a:chOff x="817424" y="4579975"/>
            <a:chExt cx="1751044" cy="1434030"/>
          </a:xfrm>
        </p:grpSpPr>
        <p:graphicFrame>
          <p:nvGraphicFramePr>
            <p:cNvPr id="17" name="对象 5"/>
            <p:cNvGraphicFramePr>
              <a:graphicFrameLocks noChangeAspect="1"/>
            </p:cNvGraphicFramePr>
            <p:nvPr/>
          </p:nvGraphicFramePr>
          <p:xfrm>
            <a:off x="890649" y="5074677"/>
            <a:ext cx="2476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r:id="rId3" imgW="3352800" imgH="3657600" progId="Equation.DSMT4">
                    <p:embed/>
                  </p:oleObj>
                </mc:Choice>
                <mc:Fallback>
                  <p:oleObj r:id="rId3" imgW="3352800" imgH="3657600" progId="Equation.DSMT4">
                    <p:embed/>
                    <p:pic>
                      <p:nvPicPr>
                        <p:cNvPr id="0" name="图片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90649" y="5074677"/>
                          <a:ext cx="247650" cy="2794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直接连接符 17"/>
            <p:cNvCxnSpPr/>
            <p:nvPr/>
          </p:nvCxnSpPr>
          <p:spPr>
            <a:xfrm>
              <a:off x="817424" y="5456600"/>
              <a:ext cx="1543792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19" name="矩形 17"/>
            <p:cNvSpPr>
              <a:spLocks noChangeArrowheads="1"/>
            </p:cNvSpPr>
            <p:nvPr/>
          </p:nvSpPr>
          <p:spPr bwMode="auto">
            <a:xfrm>
              <a:off x="1205720" y="4579975"/>
              <a:ext cx="1325039" cy="52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4. 0  5 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2022561" y="4978379"/>
              <a:ext cx="406075" cy="52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6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19"/>
            <p:cNvSpPr>
              <a:spLocks noChangeArrowheads="1"/>
            </p:cNvSpPr>
            <p:nvPr/>
          </p:nvSpPr>
          <p:spPr bwMode="auto">
            <a:xfrm>
              <a:off x="821638" y="5490591"/>
              <a:ext cx="1746830" cy="52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2  4. </a:t>
              </a:r>
              <a:r>
                <a:rPr kumimoji="0" lang="en-US" altLang="zh-CN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3  0 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19"/>
          <p:cNvSpPr>
            <a:spLocks noChangeArrowheads="1"/>
          </p:cNvSpPr>
          <p:nvPr/>
        </p:nvSpPr>
        <p:spPr bwMode="auto">
          <a:xfrm>
            <a:off x="3340552" y="2039196"/>
            <a:ext cx="734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24 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9"/>
          <p:cNvSpPr>
            <a:spLocks noChangeArrowheads="1"/>
          </p:cNvSpPr>
          <p:nvPr/>
        </p:nvSpPr>
        <p:spPr bwMode="auto">
          <a:xfrm>
            <a:off x="8278701" y="1910788"/>
            <a:ext cx="1114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9 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4710" y="711569"/>
            <a:ext cx="52116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列竖式计算。（得数保留整数）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673539" y="2793237"/>
            <a:ext cx="2354007" cy="2985576"/>
            <a:chOff x="6673539" y="2793237"/>
            <a:chExt cx="2354007" cy="2985576"/>
          </a:xfrm>
        </p:grpSpPr>
        <p:grpSp>
          <p:nvGrpSpPr>
            <p:cNvPr id="22" name="组合 21"/>
            <p:cNvGrpSpPr/>
            <p:nvPr/>
          </p:nvGrpSpPr>
          <p:grpSpPr bwMode="auto">
            <a:xfrm>
              <a:off x="6673539" y="2793237"/>
              <a:ext cx="2354007" cy="2985576"/>
              <a:chOff x="4330700" y="4534055"/>
              <a:chExt cx="2355029" cy="2982817"/>
            </a:xfrm>
          </p:grpSpPr>
          <p:graphicFrame>
            <p:nvGraphicFramePr>
              <p:cNvPr id="23" name="对象 7"/>
              <p:cNvGraphicFramePr>
                <a:graphicFrameLocks noChangeAspect="1"/>
              </p:cNvGraphicFramePr>
              <p:nvPr/>
            </p:nvGraphicFramePr>
            <p:xfrm>
              <a:off x="4330700" y="5208025"/>
              <a:ext cx="24765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2" r:id="rId5" imgW="3352800" imgH="3657600" progId="Equation.DSMT4">
                      <p:embed/>
                    </p:oleObj>
                  </mc:Choice>
                  <mc:Fallback>
                    <p:oleObj r:id="rId5" imgW="3352800" imgH="3657600" progId="Equation.DSMT4">
                      <p:embed/>
                      <p:pic>
                        <p:nvPicPr>
                          <p:cNvPr id="0" name="图片 204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330700" y="5208025"/>
                            <a:ext cx="247650" cy="2794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直接连接符 23"/>
              <p:cNvCxnSpPr/>
              <p:nvPr/>
            </p:nvCxnSpPr>
            <p:spPr>
              <a:xfrm>
                <a:off x="4464168" y="5554521"/>
                <a:ext cx="154372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25" name="矩形 16"/>
              <p:cNvSpPr>
                <a:spLocks noChangeArrowheads="1"/>
              </p:cNvSpPr>
              <p:nvPr/>
            </p:nvSpPr>
            <p:spPr bwMode="auto">
              <a:xfrm>
                <a:off x="4679113" y="5487424"/>
                <a:ext cx="2006616" cy="202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952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514350" marR="0" lvl="0" indent="-5143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lain" startAt="2"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5  2</a:t>
                </a:r>
              </a:p>
              <a:p>
                <a:pPr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2800" kern="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6   3</a:t>
                </a: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                                                                  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8. </a:t>
                </a: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8  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2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4578350" y="4534055"/>
                <a:ext cx="1315355" cy="73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indent="952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952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0. 6  3</a:t>
                </a:r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4907514" y="4952490"/>
                <a:ext cx="1184888" cy="73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indent="952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952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1  4</a:t>
                </a:r>
              </a:p>
            </p:txBody>
          </p:sp>
        </p:grpSp>
        <p:cxnSp>
          <p:nvCxnSpPr>
            <p:cNvPr id="39" name="直接连接符 38"/>
            <p:cNvCxnSpPr/>
            <p:nvPr/>
          </p:nvCxnSpPr>
          <p:spPr bwMode="auto">
            <a:xfrm>
              <a:off x="6891427" y="5002896"/>
              <a:ext cx="154305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8" name="任意多边形 27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341831" y="735434"/>
            <a:ext cx="10574829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张宏走一步的平均长度是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米，他沿一条跑道走了一圈，一共走了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645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步。这条跑道的长大约是多少米？（得数保留整数）</a:t>
            </a:r>
          </a:p>
        </p:txBody>
      </p:sp>
      <p:sp>
        <p:nvSpPr>
          <p:cNvPr id="3" name="矩形 2"/>
          <p:cNvSpPr/>
          <p:nvPr/>
        </p:nvSpPr>
        <p:spPr>
          <a:xfrm>
            <a:off x="3257550" y="2917840"/>
            <a:ext cx="5482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 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0.62×645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399.9≈400(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米</a:t>
            </a:r>
            <a:r>
              <a:rPr lang="en-US" altLang="zh-CN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)</a:t>
            </a:r>
            <a:endParaRPr lang="en-US" altLang="zh-CN" sz="28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0497" y="4530026"/>
            <a:ext cx="5500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 答：这条跑道的长大约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是</a:t>
            </a:r>
            <a:r>
              <a:rPr lang="en-US" altLang="zh-CN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400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米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648337" y="727153"/>
            <a:ext cx="109188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一个用篱笆墙围成的长方形菜园子，长是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14.8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米，宽是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8.6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米。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菜园子的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面积大约是多少平方米？篱笆墙大约有多长？（得数保留整数）</a:t>
            </a:r>
          </a:p>
        </p:txBody>
      </p:sp>
      <p:sp>
        <p:nvSpPr>
          <p:cNvPr id="3" name="矩形 2"/>
          <p:cNvSpPr/>
          <p:nvPr/>
        </p:nvSpPr>
        <p:spPr>
          <a:xfrm>
            <a:off x="2061305" y="2584936"/>
            <a:ext cx="8092886" cy="168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菜园子面积：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14.8×8.6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127.28≈127(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平方米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)</a:t>
            </a:r>
          </a:p>
          <a:p>
            <a:pPr defTabSz="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篱笆墙的长：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(14.8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＋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8.6)×2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＝</a:t>
            </a: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46.8≈47(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米</a:t>
            </a:r>
            <a:r>
              <a:rPr lang="en-US" altLang="zh-CN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1437996" y="4743636"/>
            <a:ext cx="97851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 答：菜园子的面积大约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是</a:t>
            </a:r>
            <a:r>
              <a:rPr lang="en-US" altLang="zh-CN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127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平方米，篱笆</a:t>
            </a: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墙大约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有</a:t>
            </a:r>
            <a:r>
              <a:rPr lang="en-US" altLang="zh-CN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47</a:t>
            </a:r>
            <a:r>
              <a:rPr lang="zh-CN" altLang="en-US" sz="28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米长。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74950" y="2750852"/>
            <a:ext cx="6762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0.17×0.17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0.0289≈0.03(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796924" y="735434"/>
            <a:ext cx="10574829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一只仪表的表面是正方形，边长是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0.17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米，它的面积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大约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是多少平方米？（得数保留两位小数）</a:t>
            </a:r>
          </a:p>
        </p:txBody>
      </p:sp>
      <p:sp>
        <p:nvSpPr>
          <p:cNvPr id="9" name="矩形 8"/>
          <p:cNvSpPr/>
          <p:nvPr/>
        </p:nvSpPr>
        <p:spPr>
          <a:xfrm>
            <a:off x="3674950" y="4131427"/>
            <a:ext cx="55691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答：它的面积大约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0.03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平方米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828666" y="3779029"/>
            <a:ext cx="4984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8.9×0.81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7.209≈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7.2(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813481" y="734883"/>
            <a:ext cx="1057482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妈妈从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香港出差归来，送给红红一个文具盒，这个文具盒的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价钱是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8.9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港元。当时的汇率如下图所示。当时这个文具盒的价钱折合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人民币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大约多少元？（根据自己的经验确定保留几位小数）</a:t>
            </a:r>
          </a:p>
        </p:txBody>
      </p:sp>
      <p:sp>
        <p:nvSpPr>
          <p:cNvPr id="9" name="矩形 8"/>
          <p:cNvSpPr/>
          <p:nvPr/>
        </p:nvSpPr>
        <p:spPr>
          <a:xfrm>
            <a:off x="4549141" y="5263570"/>
            <a:ext cx="7326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答：这个文具盒的价钱折合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人民币大约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7.2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09863" y="2858171"/>
            <a:ext cx="4110677" cy="3166824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中国银行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港元兑换人民币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美元兑换人民币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日元兑换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7.60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51653" y="3446324"/>
            <a:ext cx="64305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320.1×6.29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2013.429≈2013.4(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807346" y="736466"/>
            <a:ext cx="1057482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妈妈从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香港出差归来，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送给姥姥一块手表，这个手表的价钱是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320.1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美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。当时的汇率如下图所示。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当时这块手表的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价钱折合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人民币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大约多少元？（根据自己的经验确定保留几位小数）</a:t>
            </a:r>
          </a:p>
        </p:txBody>
      </p:sp>
      <p:sp>
        <p:nvSpPr>
          <p:cNvPr id="9" name="矩形 8"/>
          <p:cNvSpPr/>
          <p:nvPr/>
        </p:nvSpPr>
        <p:spPr>
          <a:xfrm>
            <a:off x="4264916" y="5037383"/>
            <a:ext cx="7668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这块手表的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价钱折合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人民币大约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2013.4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09863" y="2858171"/>
            <a:ext cx="4110677" cy="3166824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中国银行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港元兑换人民币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美元兑换人民币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日元兑换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7.60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13452" y="1235991"/>
            <a:ext cx="100881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“四舍五入法”取积的近似数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感受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求积的近似数的必要性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经历利用小数乘法、近似数两方面的知识迁移来探索求积的近似数的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过程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自主学习能力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在解决问题的过程中，使学生经历有条理的思考过程，体会数学知识间的内在联系，体验数学学习的乐趣。</a:t>
            </a:r>
            <a:endParaRPr lang="zh-CN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72" y="3335995"/>
            <a:ext cx="1143000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9432" y="2026825"/>
            <a:ext cx="11334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03473" y="3702919"/>
            <a:ext cx="58995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4000÷100×7.6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304(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807346" y="736466"/>
            <a:ext cx="1057482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妈妈从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香港出差归来，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送给小姨一套化妆盒，这套化妆盒的价钱是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4000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日元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。当时的汇率如下图所示。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当时这套化妆盒的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价钱折合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人民币多少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元？（根据自己的经验确定保留几位小数）</a:t>
            </a:r>
          </a:p>
        </p:txBody>
      </p:sp>
      <p:sp>
        <p:nvSpPr>
          <p:cNvPr id="9" name="矩形 8"/>
          <p:cNvSpPr/>
          <p:nvPr/>
        </p:nvSpPr>
        <p:spPr>
          <a:xfrm>
            <a:off x="4463293" y="5134080"/>
            <a:ext cx="69188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这套化妆盒的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价钱折合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人民币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304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元。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09863" y="2858171"/>
            <a:ext cx="4110677" cy="3166824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中国银行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港元兑换人民币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美元兑换人民币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日元兑换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人民币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7.60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6"/>
          <p:cNvSpPr txBox="1">
            <a:spLocks noChangeArrowheads="1"/>
          </p:cNvSpPr>
          <p:nvPr/>
        </p:nvSpPr>
        <p:spPr bwMode="auto">
          <a:xfrm>
            <a:off x="791445" y="2205586"/>
            <a:ext cx="103268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17780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0.42×2.38=                                   0.95×0.95=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57061" y="2349198"/>
            <a:ext cx="1167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≈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1.00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858327" y="2205586"/>
            <a:ext cx="1346844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778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≈0.90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2680262" y="4012241"/>
            <a:ext cx="8862592" cy="1379678"/>
          </a:xfrm>
          <a:prstGeom prst="wedgeRoundRectCallout">
            <a:avLst>
              <a:gd name="adj1" fmla="val -55363"/>
              <a:gd name="adj2" fmla="val -4699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辨析：要求保留小数位数时，积的近似值末尾的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不能去掉。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91445" y="683925"/>
            <a:ext cx="43749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计算。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得数保留两位小数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52665" y="2349198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0.9996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879465" y="2350265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0.9025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1004814" y="693915"/>
            <a:ext cx="3057247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猕猴桃的含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量。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4E8"/>
              </a:clrFrom>
              <a:clrTo>
                <a:srgbClr val="FCF4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59" y="1985070"/>
            <a:ext cx="4163085" cy="2590911"/>
          </a:xfrm>
          <a:prstGeom prst="rect">
            <a:avLst/>
          </a:prstGeom>
        </p:spPr>
      </p:pic>
      <p:sp>
        <p:nvSpPr>
          <p:cNvPr id="14" name="圆角矩形标注 13"/>
          <p:cNvSpPr/>
          <p:nvPr/>
        </p:nvSpPr>
        <p:spPr>
          <a:xfrm>
            <a:off x="6401430" y="1669385"/>
            <a:ext cx="4253078" cy="2123291"/>
          </a:xfrm>
          <a:prstGeom prst="wedgeRoundRectCallout">
            <a:avLst>
              <a:gd name="adj1" fmla="val -62526"/>
              <a:gd name="adj2" fmla="val -13349"/>
              <a:gd name="adj3" fmla="val 16667"/>
            </a:avLst>
          </a:prstGeom>
          <a:solidFill>
            <a:srgbClr val="BAE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你知道吗？猕猴桃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含糖量很高。每千克猕猴桃含糖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~0.14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3006090" y="2004904"/>
            <a:ext cx="5234940" cy="797588"/>
          </a:xfrm>
          <a:prstGeom prst="wedgeRoundRectCallout">
            <a:avLst>
              <a:gd name="adj1" fmla="val 55437"/>
              <a:gd name="adj2" fmla="val -12215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你会列式吗？应该怎样计算呢？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06090" y="2908162"/>
            <a:ext cx="6055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0.08×0.6=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千克）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01538" y="1427280"/>
            <a:ext cx="864096" cy="491918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901538" y="619909"/>
            <a:ext cx="97397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）每千克猕猴桃含糖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~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0.14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千克猕猴桃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至少 含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糖多少千克？ 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2596957" y="3759115"/>
            <a:ext cx="5644073" cy="1711323"/>
            <a:chOff x="1282904" y="3427411"/>
            <a:chExt cx="3920440" cy="1711449"/>
          </a:xfrm>
        </p:grpSpPr>
        <p:grpSp>
          <p:nvGrpSpPr>
            <p:cNvPr id="26" name="组合 13"/>
            <p:cNvGrpSpPr/>
            <p:nvPr/>
          </p:nvGrpSpPr>
          <p:grpSpPr bwMode="auto">
            <a:xfrm>
              <a:off x="1282904" y="3427411"/>
              <a:ext cx="3920440" cy="1711449"/>
              <a:chOff x="1282904" y="3427411"/>
              <a:chExt cx="3920440" cy="1711449"/>
            </a:xfrm>
          </p:grpSpPr>
          <p:grpSp>
            <p:nvGrpSpPr>
              <p:cNvPr id="28" name="组合 4"/>
              <p:cNvGrpSpPr/>
              <p:nvPr/>
            </p:nvGrpSpPr>
            <p:grpSpPr bwMode="auto">
              <a:xfrm>
                <a:off x="1282904" y="3427411"/>
                <a:ext cx="3920440" cy="1711449"/>
                <a:chOff x="1282904" y="3427411"/>
                <a:chExt cx="3920440" cy="1711449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1282904" y="3427411"/>
                  <a:ext cx="3920440" cy="1711449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          8                        0. 0  8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×       </a:t>
                  </a:r>
                  <a:r>
                    <a:rPr kumimoji="0" lang="en-US" altLang="zh-CN" sz="2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6                     </a:t>
                  </a: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×  </a:t>
                  </a:r>
                  <a:r>
                    <a:rPr kumimoji="0" lang="en-US" altLang="zh-CN" sz="2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  </a:t>
                  </a: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0. 6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      4  8                    0. 0  4  8</a:t>
                  </a: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>
                  <a:off x="1378137" y="4559380"/>
                  <a:ext cx="101106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</p:grpSp>
          <p:cxnSp>
            <p:nvCxnSpPr>
              <p:cNvPr id="29" name="直接箭头连接符 28"/>
              <p:cNvCxnSpPr/>
              <p:nvPr/>
            </p:nvCxnSpPr>
            <p:spPr bwMode="auto">
              <a:xfrm>
                <a:off x="2532049" y="4818162"/>
                <a:ext cx="960269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27" name="直接连接符 26"/>
            <p:cNvCxnSpPr/>
            <p:nvPr/>
          </p:nvCxnSpPr>
          <p:spPr>
            <a:xfrm>
              <a:off x="3838333" y="4559380"/>
              <a:ext cx="117137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</p:grpSp>
      <p:sp>
        <p:nvSpPr>
          <p:cNvPr id="2" name="矩形 1"/>
          <p:cNvSpPr/>
          <p:nvPr/>
        </p:nvSpPr>
        <p:spPr>
          <a:xfrm>
            <a:off x="2301176" y="5984376"/>
            <a:ext cx="6644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答：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千克猕猴桃至少含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糖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0.048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810493" y="3054820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0.048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23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2725952" y="3785169"/>
            <a:ext cx="6005372" cy="690645"/>
          </a:xfrm>
          <a:prstGeom prst="wedgeRoundRectCallout">
            <a:avLst>
              <a:gd name="adj1" fmla="val -55149"/>
              <a:gd name="adj2" fmla="val 44674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如果得数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保留两位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小数，你会做吗？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59495" y="2500008"/>
            <a:ext cx="6055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0.08×0.6=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0.048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千克）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3655472" y="4884896"/>
            <a:ext cx="4859591" cy="1193640"/>
          </a:xfrm>
          <a:prstGeom prst="wedgeRoundRectCallout">
            <a:avLst>
              <a:gd name="adj1" fmla="val 57153"/>
              <a:gd name="adj2" fmla="val -11860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千分位上的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大，向百分位进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，所以约等于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0.05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千克。</a:t>
            </a:r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6611118" y="2490203"/>
            <a:ext cx="27260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</a:rPr>
              <a:t>≈0.05(</a:t>
            </a:r>
            <a:r>
              <a:rPr lang="zh-CN" altLang="en-US" dirty="0">
                <a:solidFill>
                  <a:srgbClr val="FF0000"/>
                </a:solidFill>
              </a:rPr>
              <a:t>千克）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901538" y="619909"/>
            <a:ext cx="97397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）每千克猕猴桃含糖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~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0.14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千克猕猴桃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至少 含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糖多少千克？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2470167" y="2186313"/>
            <a:ext cx="6498911" cy="879061"/>
          </a:xfrm>
          <a:prstGeom prst="wedgeRoundRectCallout">
            <a:avLst>
              <a:gd name="adj1" fmla="val -55054"/>
              <a:gd name="adj2" fmla="val -4743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自己试着算一下，得数保留两位小数。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0422992" y="819146"/>
            <a:ext cx="869019" cy="47244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042058" y="3271877"/>
            <a:ext cx="5616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0.14 ×0.6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=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5889909" y="3414133"/>
            <a:ext cx="247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≈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0.08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2774644" y="4345994"/>
            <a:ext cx="5884038" cy="1711325"/>
            <a:chOff x="1282904" y="3427411"/>
            <a:chExt cx="3920440" cy="1711449"/>
          </a:xfrm>
          <a:solidFill>
            <a:schemeClr val="bg1"/>
          </a:solidFill>
        </p:grpSpPr>
        <p:grpSp>
          <p:nvGrpSpPr>
            <p:cNvPr id="45" name="组合 13"/>
            <p:cNvGrpSpPr/>
            <p:nvPr/>
          </p:nvGrpSpPr>
          <p:grpSpPr bwMode="auto">
            <a:xfrm>
              <a:off x="1282904" y="3427411"/>
              <a:ext cx="3920440" cy="1711449"/>
              <a:chOff x="1282904" y="3427411"/>
              <a:chExt cx="3920440" cy="1711449"/>
            </a:xfrm>
            <a:grpFill/>
          </p:grpSpPr>
          <p:grpSp>
            <p:nvGrpSpPr>
              <p:cNvPr id="47" name="组合 4"/>
              <p:cNvGrpSpPr/>
              <p:nvPr/>
            </p:nvGrpSpPr>
            <p:grpSpPr bwMode="auto">
              <a:xfrm>
                <a:off x="1282904" y="3427411"/>
                <a:ext cx="3920440" cy="1711449"/>
                <a:chOff x="1282904" y="3427411"/>
                <a:chExt cx="3920440" cy="1711449"/>
              </a:xfrm>
              <a:grpFill/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1282904" y="3427411"/>
                  <a:ext cx="3920440" cy="1711449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      1  4                        0. 1  4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×      </a:t>
                  </a:r>
                  <a:r>
                    <a:rPr kumimoji="0" lang="en-US" altLang="zh-CN" sz="2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  </a:t>
                  </a: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6                     ×   </a:t>
                  </a:r>
                  <a:r>
                    <a:rPr kumimoji="0" lang="en-US" altLang="zh-CN" sz="2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0</a:t>
                  </a: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. 6</a:t>
                  </a:r>
                </a:p>
                <a:p>
                  <a:pPr marL="0" marR="0" lvl="0" indent="0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     </a:t>
                  </a:r>
                  <a:r>
                    <a:rPr kumimoji="0" lang="en-US" altLang="zh-CN" sz="2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8 </a:t>
                  </a:r>
                  <a:r>
                    <a:rPr kumimoji="0" lang="en-US" altLang="zh-CN" sz="2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  </a:t>
                  </a: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Times New Roman" panose="02020603050405020304" pitchFamily="18" charset="0"/>
                      <a:sym typeface="+mn-ea"/>
                    </a:rPr>
                    <a:t>4                    0. 0  8  4</a:t>
                  </a: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1378137" y="4559380"/>
                  <a:ext cx="1011061" cy="0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</p:cxnSp>
          </p:grpSp>
          <p:cxnSp>
            <p:nvCxnSpPr>
              <p:cNvPr id="48" name="直接箭头连接符 47"/>
              <p:cNvCxnSpPr/>
              <p:nvPr/>
            </p:nvCxnSpPr>
            <p:spPr bwMode="auto">
              <a:xfrm>
                <a:off x="2532049" y="4818162"/>
                <a:ext cx="960269" cy="0"/>
              </a:xfrm>
              <a:prstGeom prst="straightConnector1">
                <a:avLst/>
              </a:prstGeom>
              <a:grpFill/>
              <a:ln w="25400" cap="flat" cmpd="sng" algn="ctr">
                <a:solidFill>
                  <a:srgbClr val="FF0000"/>
                </a:solidFill>
                <a:prstDash val="solid"/>
                <a:tailEnd type="arrow"/>
              </a:ln>
              <a:effectLst/>
            </p:spPr>
          </p:cxnSp>
        </p:grpSp>
        <p:cxnSp>
          <p:nvCxnSpPr>
            <p:cNvPr id="46" name="直接连接符 45"/>
            <p:cNvCxnSpPr/>
            <p:nvPr/>
          </p:nvCxnSpPr>
          <p:spPr>
            <a:xfrm>
              <a:off x="3838333" y="4559380"/>
              <a:ext cx="1171370" cy="0"/>
            </a:xfrm>
            <a:prstGeom prst="line">
              <a:avLst/>
            </a:prstGeom>
            <a:grp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</p:cxnSp>
      </p:grpSp>
      <p:sp>
        <p:nvSpPr>
          <p:cNvPr id="51" name="圆角矩形标注 50"/>
          <p:cNvSpPr/>
          <p:nvPr/>
        </p:nvSpPr>
        <p:spPr>
          <a:xfrm>
            <a:off x="9262988" y="5102753"/>
            <a:ext cx="2320008" cy="1267782"/>
          </a:xfrm>
          <a:prstGeom prst="wedgeRoundRectCallout">
            <a:avLst>
              <a:gd name="adj1" fmla="val -107023"/>
              <a:gd name="adj2" fmla="val 12784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千分位上的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舍去。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53815" y="3286656"/>
            <a:ext cx="11112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0.084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797347" y="687147"/>
            <a:ext cx="107469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）每千克猕猴桃含糖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0.08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~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0.14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0.6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千克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猕猴桃 最多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含糖多少千克呢？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/>
      <p:bldP spid="25" grpId="0"/>
      <p:bldP spid="5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2164657" y="1706078"/>
            <a:ext cx="781373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要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将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0.35×0.7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的积保留一位小数，就要先算出            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)×(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的积是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，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再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将积中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位上的数“四舍五入”，最后它的积约等于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37200" y="2521686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0.35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68360" y="2545193"/>
            <a:ext cx="950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0.7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98470" y="2521686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0.245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72011" y="3121877"/>
            <a:ext cx="950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百分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86277" y="3787629"/>
            <a:ext cx="950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0.2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4491" y="8315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98588" y="737302"/>
            <a:ext cx="24675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按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要求填表。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100331" y="1885433"/>
          <a:ext cx="9975339" cy="3134954"/>
        </p:xfrm>
        <a:graphic>
          <a:graphicData uri="http://schemas.openxmlformats.org/drawingml/2006/table">
            <a:tbl>
              <a:tblPr firstRow="1" bandRow="1"/>
              <a:tblGrid>
                <a:gridCol w="2158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保留整数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保留一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位小数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保留两位小数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0.17×3.14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0.94×1.8</a:t>
                      </a:r>
                      <a:endParaRPr lang="zh-CN" altLang="zh-CN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 eaLnBrk="1" hangingPunct="1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2.74×9.8</a:t>
                      </a:r>
                      <a:endParaRPr lang="zh-CN" altLang="zh-CN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extBox 5"/>
          <p:cNvSpPr txBox="1"/>
          <p:nvPr/>
        </p:nvSpPr>
        <p:spPr>
          <a:xfrm>
            <a:off x="3403239" y="270768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0.5338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423919" y="2723794"/>
            <a:ext cx="78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7176408" y="2707684"/>
            <a:ext cx="103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9414222" y="2688520"/>
            <a:ext cx="103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0.53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9"/>
          <p:cNvSpPr txBox="1"/>
          <p:nvPr/>
        </p:nvSpPr>
        <p:spPr>
          <a:xfrm>
            <a:off x="3466938" y="3602959"/>
            <a:ext cx="119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1.692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0"/>
          <p:cNvSpPr txBox="1"/>
          <p:nvPr/>
        </p:nvSpPr>
        <p:spPr>
          <a:xfrm>
            <a:off x="5394086" y="3584206"/>
            <a:ext cx="78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7176408" y="3631945"/>
            <a:ext cx="103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2"/>
          <p:cNvSpPr txBox="1"/>
          <p:nvPr/>
        </p:nvSpPr>
        <p:spPr>
          <a:xfrm>
            <a:off x="9474704" y="3602959"/>
            <a:ext cx="103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1.69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3466938" y="443581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26.852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4"/>
          <p:cNvSpPr txBox="1"/>
          <p:nvPr/>
        </p:nvSpPr>
        <p:spPr>
          <a:xfrm>
            <a:off x="5336378" y="4435811"/>
            <a:ext cx="78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5"/>
          <p:cNvSpPr txBox="1"/>
          <p:nvPr/>
        </p:nvSpPr>
        <p:spPr>
          <a:xfrm>
            <a:off x="7074104" y="4435811"/>
            <a:ext cx="103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26.9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6"/>
          <p:cNvSpPr txBox="1"/>
          <p:nvPr/>
        </p:nvSpPr>
        <p:spPr>
          <a:xfrm>
            <a:off x="9414221" y="4435811"/>
            <a:ext cx="103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26.85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722510" y="716736"/>
            <a:ext cx="8426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列竖式计算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。（得数保留整数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     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1545919" y="1697534"/>
            <a:ext cx="8426450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4.5×9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≈ 　　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3.8×21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1588641" y="2939329"/>
            <a:ext cx="1683601" cy="1417346"/>
            <a:chOff x="808038" y="2458655"/>
            <a:chExt cx="1683601" cy="1417548"/>
          </a:xfrm>
        </p:grpSpPr>
        <p:grpSp>
          <p:nvGrpSpPr>
            <p:cNvPr id="38" name="组合 22"/>
            <p:cNvGrpSpPr/>
            <p:nvPr/>
          </p:nvGrpSpPr>
          <p:grpSpPr bwMode="auto">
            <a:xfrm>
              <a:off x="808038" y="2458655"/>
              <a:ext cx="1683601" cy="1417548"/>
              <a:chOff x="807524" y="2458794"/>
              <a:chExt cx="1684410" cy="1418141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807524" y="3370533"/>
                <a:ext cx="154379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45" name="矩形 11"/>
              <p:cNvSpPr>
                <a:spLocks noChangeArrowheads="1"/>
              </p:cNvSpPr>
              <p:nvPr/>
            </p:nvSpPr>
            <p:spPr bwMode="auto">
              <a:xfrm>
                <a:off x="1377743" y="2458794"/>
                <a:ext cx="1009094" cy="52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4. 5 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12"/>
              <p:cNvSpPr>
                <a:spLocks noChangeArrowheads="1"/>
              </p:cNvSpPr>
              <p:nvPr/>
            </p:nvSpPr>
            <p:spPr bwMode="auto">
              <a:xfrm>
                <a:off x="1764327" y="2907763"/>
                <a:ext cx="620982" cy="52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9 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13"/>
              <p:cNvSpPr>
                <a:spLocks noChangeArrowheads="1"/>
              </p:cNvSpPr>
              <p:nvPr/>
            </p:nvSpPr>
            <p:spPr bwMode="auto">
              <a:xfrm>
                <a:off x="1061047" y="3353422"/>
                <a:ext cx="1430887" cy="52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4  0. 5 </a:t>
                </a: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aphicFrame>
          <p:nvGraphicFramePr>
            <p:cNvPr id="39" name="对象 4"/>
            <p:cNvGraphicFramePr>
              <a:graphicFrameLocks noChangeAspect="1"/>
            </p:cNvGraphicFramePr>
            <p:nvPr/>
          </p:nvGraphicFramePr>
          <p:xfrm>
            <a:off x="1002643" y="3025986"/>
            <a:ext cx="247531" cy="279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3" imgW="3352800" imgH="3657600" progId="Equation.DSMT4">
                    <p:embed/>
                  </p:oleObj>
                </mc:Choice>
                <mc:Fallback>
                  <p:oleObj r:id="rId3" imgW="3352800" imgH="3657600" progId="Equation.DSMT4">
                    <p:embed/>
                    <p:pic>
                      <p:nvPicPr>
                        <p:cNvPr id="0" name="图片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02643" y="3025986"/>
                          <a:ext cx="247531" cy="2794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矩形 13"/>
          <p:cNvSpPr>
            <a:spLocks noChangeArrowheads="1"/>
          </p:cNvSpPr>
          <p:nvPr/>
        </p:nvSpPr>
        <p:spPr bwMode="auto">
          <a:xfrm>
            <a:off x="2851293" y="1840756"/>
            <a:ext cx="84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41 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9"/>
          <p:cNvSpPr>
            <a:spLocks noChangeArrowheads="1"/>
          </p:cNvSpPr>
          <p:nvPr/>
        </p:nvSpPr>
        <p:spPr bwMode="auto">
          <a:xfrm>
            <a:off x="7761292" y="1702595"/>
            <a:ext cx="1114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80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59144" y="2540994"/>
            <a:ext cx="2720236" cy="3055880"/>
            <a:chOff x="5759144" y="2540994"/>
            <a:chExt cx="2720236" cy="3055880"/>
          </a:xfrm>
        </p:grpSpPr>
        <p:cxnSp>
          <p:nvCxnSpPr>
            <p:cNvPr id="50" name="直接连接符 49"/>
            <p:cNvCxnSpPr/>
            <p:nvPr/>
          </p:nvCxnSpPr>
          <p:spPr bwMode="auto">
            <a:xfrm>
              <a:off x="5847122" y="4848087"/>
              <a:ext cx="2632258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grpSp>
          <p:nvGrpSpPr>
            <p:cNvPr id="2" name="组合 1"/>
            <p:cNvGrpSpPr/>
            <p:nvPr/>
          </p:nvGrpSpPr>
          <p:grpSpPr>
            <a:xfrm>
              <a:off x="5759144" y="2540994"/>
              <a:ext cx="2720236" cy="3055880"/>
              <a:chOff x="5759144" y="2540994"/>
              <a:chExt cx="2720236" cy="3055880"/>
            </a:xfrm>
          </p:grpSpPr>
          <p:grpSp>
            <p:nvGrpSpPr>
              <p:cNvPr id="30" name="组合 29"/>
              <p:cNvGrpSpPr/>
              <p:nvPr/>
            </p:nvGrpSpPr>
            <p:grpSpPr bwMode="auto">
              <a:xfrm>
                <a:off x="5759144" y="2540994"/>
                <a:ext cx="2720236" cy="2307093"/>
                <a:chOff x="4130637" y="2330312"/>
                <a:chExt cx="1595390" cy="2306838"/>
              </a:xfrm>
            </p:grpSpPr>
            <p:graphicFrame>
              <p:nvGraphicFramePr>
                <p:cNvPr id="31" name="对象 4"/>
                <p:cNvGraphicFramePr>
                  <a:graphicFrameLocks noChangeAspect="1"/>
                </p:cNvGraphicFramePr>
                <p:nvPr/>
              </p:nvGraphicFramePr>
              <p:xfrm>
                <a:off x="4330700" y="3092387"/>
                <a:ext cx="247650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8" r:id="rId5" imgW="3352800" imgH="3657600" progId="Equation.DSMT4">
                        <p:embed/>
                      </p:oleObj>
                    </mc:Choice>
                    <mc:Fallback>
                      <p:oleObj r:id="rId5" imgW="3352800" imgH="3657600" progId="Equation.DSMT4">
                        <p:embed/>
                        <p:pic>
                          <p:nvPicPr>
                            <p:cNvPr id="0" name="图片 102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30700" y="3092387"/>
                              <a:ext cx="247650" cy="27940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32" name="直接连接符 31"/>
                <p:cNvCxnSpPr/>
                <p:nvPr/>
              </p:nvCxnSpPr>
              <p:spPr>
                <a:xfrm>
                  <a:off x="4130637" y="3416043"/>
                  <a:ext cx="1543792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33" name="矩形 9"/>
                <p:cNvSpPr>
                  <a:spLocks noChangeArrowheads="1"/>
                </p:cNvSpPr>
                <p:nvPr/>
              </p:nvSpPr>
              <p:spPr bwMode="auto">
                <a:xfrm>
                  <a:off x="4509222" y="3252308"/>
                  <a:ext cx="1115497" cy="1384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 </a:t>
                  </a:r>
                  <a:r>
                    <a:rPr kumimoji="0" lang="en-US" altLang="zh-CN" sz="2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     3  8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2800" kern="0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  7  6</a:t>
                  </a:r>
                  <a:endParaRPr kumimoji="0" lang="zh-CN" alt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矩形 14"/>
                <p:cNvSpPr>
                  <a:spLocks noChangeArrowheads="1"/>
                </p:cNvSpPr>
                <p:nvPr/>
              </p:nvSpPr>
              <p:spPr bwMode="auto">
                <a:xfrm>
                  <a:off x="4812475" y="2330312"/>
                  <a:ext cx="903245" cy="738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 3. 8</a:t>
                  </a:r>
                </a:p>
              </p:txBody>
            </p:sp>
            <p:sp>
              <p:nvSpPr>
                <p:cNvPr id="36" name="矩形 15"/>
                <p:cNvSpPr>
                  <a:spLocks noChangeArrowheads="1"/>
                </p:cNvSpPr>
                <p:nvPr/>
              </p:nvSpPr>
              <p:spPr bwMode="auto">
                <a:xfrm>
                  <a:off x="4883725" y="2843477"/>
                  <a:ext cx="842302" cy="738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8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Times New Roman" panose="02020603050405020304" pitchFamily="18" charset="0"/>
                    </a:rPr>
                    <a:t>2  1</a:t>
                  </a:r>
                  <a:endParaRPr kumimoji="0" lang="zh-CN" alt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矩形 9"/>
              <p:cNvSpPr>
                <a:spLocks noChangeArrowheads="1"/>
              </p:cNvSpPr>
              <p:nvPr/>
            </p:nvSpPr>
            <p:spPr bwMode="auto">
              <a:xfrm>
                <a:off x="6636196" y="4858210"/>
                <a:ext cx="156769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7  9  .8</a:t>
                </a:r>
                <a:endPara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任意多边形 23"/>
          <p:cNvSpPr/>
          <p:nvPr/>
        </p:nvSpPr>
        <p:spPr>
          <a:xfrm>
            <a:off x="72638" y="79647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宽屏</PresentationFormat>
  <Paragraphs>164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华文楷体</vt:lpstr>
      <vt:lpstr>Calibri</vt:lpstr>
      <vt:lpstr>楷体</vt:lpstr>
      <vt:lpstr>微软雅黑</vt:lpstr>
      <vt:lpstr>Wingdings</vt:lpstr>
      <vt:lpstr>宋体</vt:lpstr>
      <vt:lpstr>Arial</vt:lpstr>
      <vt:lpstr>Times New Roman</vt:lpstr>
      <vt:lpstr>WWW.2PPT.COM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2023-01-16T19:44:08Z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53086ED1ED414A7BBBB9B2B473331912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