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2"/>
  </p:notesMasterIdLst>
  <p:handoutMasterIdLst>
    <p:handoutMasterId r:id="rId23"/>
  </p:handoutMasterIdLst>
  <p:sldIdLst>
    <p:sldId id="284" r:id="rId3"/>
    <p:sldId id="285" r:id="rId4"/>
    <p:sldId id="287" r:id="rId5"/>
    <p:sldId id="286" r:id="rId6"/>
    <p:sldId id="269" r:id="rId7"/>
    <p:sldId id="270" r:id="rId8"/>
    <p:sldId id="271" r:id="rId9"/>
    <p:sldId id="272" r:id="rId10"/>
    <p:sldId id="273" r:id="rId11"/>
    <p:sldId id="276" r:id="rId12"/>
    <p:sldId id="277" r:id="rId13"/>
    <p:sldId id="275" r:id="rId14"/>
    <p:sldId id="274" r:id="rId15"/>
    <p:sldId id="278" r:id="rId16"/>
    <p:sldId id="279" r:id="rId17"/>
    <p:sldId id="281" r:id="rId18"/>
    <p:sldId id="280" r:id="rId19"/>
    <p:sldId id="282" r:id="rId20"/>
    <p:sldId id="257" r:id="rId21"/>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27B78E-F9BC-4A38-9A02-560CD6AAFA78}"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F5ED52-58D9-4880-AE19-B50FB1C89BE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F5ED52-58D9-4880-AE19-B50FB1C89BE5}"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5A294EF-3E73-4423-9F11-E2670AFC1A12}" type="slidenum">
              <a:rPr lang="en-US"/>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C63592C-D709-4416-A0C5-A46049143FAB}" type="slidenum">
              <a:rPr lang="en-US"/>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6623F5E-1021-42DB-9D38-82A534D6DC88}" type="slidenum">
              <a:rPr lang="en-US"/>
              <a:t>‹#›</a:t>
            </a:fld>
            <a:endParaRPr lang="en-US"/>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301625" y="1600200"/>
            <a:ext cx="8540750" cy="449897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quarter" idx="10"/>
          </p:nvPr>
        </p:nvSpPr>
        <p:spPr/>
        <p:txBody>
          <a:bodyPr/>
          <a:lstStyle>
            <a:lvl1pPr>
              <a:defRPr/>
            </a:lvl1pPr>
          </a:lstStyle>
          <a:p>
            <a:pPr>
              <a:defRPr/>
            </a:pPr>
            <a:endParaRPr lang="en-US"/>
          </a:p>
        </p:txBody>
      </p:sp>
      <p:sp>
        <p:nvSpPr>
          <p:cNvPr id="5" name="页脚占位符 4"/>
          <p:cNvSpPr>
            <a:spLocks noGrp="1"/>
          </p:cNvSpPr>
          <p:nvPr>
            <p:ph type="ftr" sz="quarter" idx="11"/>
          </p:nvPr>
        </p:nvSpPr>
        <p:spPr/>
        <p:txBody>
          <a:bodyPr/>
          <a:lstStyle>
            <a:lvl1pPr>
              <a:defRPr/>
            </a:lvl1pPr>
          </a:lstStyle>
          <a:p>
            <a:pPr>
              <a:defRPr/>
            </a:pPr>
            <a:endParaRPr lang="en-US"/>
          </a:p>
        </p:txBody>
      </p:sp>
      <p:sp>
        <p:nvSpPr>
          <p:cNvPr id="6" name="灯片编号占位符 5"/>
          <p:cNvSpPr>
            <a:spLocks noGrp="1"/>
          </p:cNvSpPr>
          <p:nvPr>
            <p:ph type="sldNum" sz="quarter" idx="12"/>
          </p:nvPr>
        </p:nvSpPr>
        <p:spPr/>
        <p:txBody>
          <a:bodyPr/>
          <a:lstStyle>
            <a:lvl1pPr>
              <a:defRPr/>
            </a:lvl1pPr>
          </a:lstStyle>
          <a:p>
            <a:pPr>
              <a:defRPr/>
            </a:pPr>
            <a:fld id="{3A7EDF49-80F1-4D4F-8C9F-14FF3D3F1DA8}" type="slidenum">
              <a:rPr lang="en-US"/>
              <a:t>‹#›</a:t>
            </a:fld>
            <a:endParaRPr lang="en-U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F6D5237-8366-4D99-A876-A81386F72391}" type="slidenum">
              <a:rPr lang="en-US"/>
              <a:t>‹#›</a:t>
            </a:fld>
            <a:endParaRPr lang="en-US"/>
          </a:p>
        </p:txBody>
      </p:sp>
    </p:spTree>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0080B10-9CD6-472C-9BF2-DD3233068A58}" type="slidenum">
              <a:rPr lang="en-US"/>
              <a:t>‹#›</a:t>
            </a:fld>
            <a:endParaRPr lang="en-US"/>
          </a:p>
        </p:txBody>
      </p:sp>
    </p:spTree>
  </p:cSld>
  <p:clrMapOvr>
    <a:masterClrMapping/>
  </p:clrMapOvr>
  <p:transition>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818A74F9-92B6-435D-B8B7-20268E69F91F}" type="slidenum">
              <a:rPr lang="en-US"/>
              <a:t>‹#›</a:t>
            </a:fld>
            <a:endParaRPr lang="en-US"/>
          </a:p>
        </p:txBody>
      </p:sp>
    </p:spTree>
  </p:cSld>
  <p:clrMapOvr>
    <a:masterClrMapping/>
  </p:clrMapOvr>
  <p:transition>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0A0392A-180B-442A-988F-F275ABECB5CE}" type="slidenum">
              <a:rPr lang="en-US"/>
              <a:t>‹#›</a:t>
            </a:fld>
            <a:endParaRPr lang="en-US"/>
          </a:p>
        </p:txBody>
      </p:sp>
    </p:spTree>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86AED988-E1A7-445A-8E3A-8E1B2114463D}" type="slidenum">
              <a:rPr lang="en-US"/>
              <a:t>‹#›</a:t>
            </a:fld>
            <a:endParaRPr lang="en-US"/>
          </a:p>
        </p:txBody>
      </p:sp>
    </p:spTree>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D051D06-4A34-482E-8EF1-67735391D327}" type="slidenum">
              <a:rPr lang="en-US"/>
              <a:t>‹#›</a:t>
            </a:fld>
            <a:endParaRPr lang="en-US"/>
          </a:p>
        </p:txBody>
      </p:sp>
    </p:spTree>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8B06476-A228-4AE6-91F4-3A8225E4F1AB}" type="slidenum">
              <a:rPr lang="en-US"/>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D799967-F6DC-4CCA-980A-A05C6A2F46A9}" type="slidenum">
              <a:rPr lang="en-US"/>
              <a:t>‹#›</a:t>
            </a:fld>
            <a:endParaRPr lang="en-US"/>
          </a:p>
        </p:txBody>
      </p:sp>
    </p:spTree>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ED66EBE-D6B8-40D9-8966-A770099A96B5}" type="slidenum">
              <a:rPr lang="en-US"/>
              <a:t>‹#›</a:t>
            </a:fld>
            <a:endParaRPr lang="en-US"/>
          </a:p>
        </p:txBody>
      </p:sp>
    </p:spTree>
  </p:cSld>
  <p:clrMapOvr>
    <a:masterClrMapping/>
  </p:clrMapOvr>
  <p:transition>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320D26D-DE26-4B6E-8923-73E3C6C99331}" type="slidenum">
              <a:rPr lang="en-US"/>
              <a:t>‹#›</a:t>
            </a:fld>
            <a:endParaRPr lang="en-US"/>
          </a:p>
        </p:txBody>
      </p:sp>
    </p:spTree>
  </p:cSld>
  <p:clrMapOvr>
    <a:masterClrMapping/>
  </p:clrMapOvr>
  <p:transition>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7007709-B13C-4B48-ABE9-58190238613B}" type="slidenum">
              <a:rPr lang="en-US"/>
              <a:t>‹#›</a:t>
            </a:fld>
            <a:endParaRPr lang="en-US"/>
          </a:p>
        </p:txBody>
      </p:sp>
    </p:spTree>
  </p:cSld>
  <p:clrMapOvr>
    <a:masterClrMapping/>
  </p:clrMapOvr>
  <p:transition>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10E55EF-9327-48C0-9C85-273B3F755C83}" type="slidenum">
              <a:rPr lang="en-US"/>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6136ED6-8ED2-4642-B7C2-B486DB871583}" type="slidenum">
              <a:rPr lang="en-US"/>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D356DBA-CD0C-4572-B1DA-47523AD34ECF}" type="slidenum">
              <a:rPr lang="en-US"/>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7647472B-AC5C-4F5B-AC9F-AEFCAE8AE822}" type="slidenum">
              <a:rPr lang="en-US"/>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6A794D12-FDBA-4FAC-9D21-5DF4B8A32304}" type="slidenum">
              <a:rPr lang="en-US"/>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9DA235F-8297-400A-A882-0E04C5C28F9F}" type="slidenum">
              <a:rPr lang="en-US"/>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1CB58329-1CC6-484F-8065-3CD7C075A0C3}" type="slidenum">
              <a:rPr lang="en-US"/>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5CA3EB4-F794-48E7-9DAB-FE9B398FD554}" type="slidenum">
              <a:rPr lang="en-US"/>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3638"/>
            <a:ext cx="2133600" cy="457200"/>
          </a:xfrm>
          <a:prstGeom prst="rect">
            <a:avLst/>
          </a:prstGeom>
          <a:noFill/>
          <a:ln w="9525">
            <a:noFill/>
            <a:miter lim="800000"/>
          </a:ln>
        </p:spPr>
        <p:txBody>
          <a:bodyPr vert="horz" wrap="square" lIns="91440" tIns="45720" rIns="91440" bIns="45720" numCol="1" anchor="b" anchorCtr="0" compatLnSpc="1"/>
          <a:lstStyle>
            <a:lvl1pPr>
              <a:buFont typeface="Arial" panose="020B0604020202020204" pitchFamily="34" charset="0"/>
              <a:buNone/>
              <a:defRPr sz="1200">
                <a:latin typeface="+mj-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ln>
        </p:spPr>
        <p:txBody>
          <a:bodyPr vert="horz" wrap="square" lIns="91440" tIns="45720" rIns="91440" bIns="45720" numCol="1" anchor="b" anchorCtr="0" compatLnSpc="1"/>
          <a:lstStyle>
            <a:lvl1pPr algn="ctr">
              <a:buFont typeface="Arial" panose="020B0604020202020204" pitchFamily="34" charset="0"/>
              <a:buNone/>
              <a:defRPr sz="1200">
                <a:latin typeface="+mj-lt"/>
              </a:defRPr>
            </a:lvl1pPr>
          </a:lstStyle>
          <a:p>
            <a:pPr>
              <a:defRPr/>
            </a:pPr>
            <a:endParaRPr lang="en-US"/>
          </a:p>
        </p:txBody>
      </p:sp>
      <p:sp>
        <p:nvSpPr>
          <p:cNvPr id="1030" name="Rectangle 6"/>
          <p:cNvSpPr>
            <a:spLocks noGrp="1" noChangeArrowheads="1"/>
          </p:cNvSpPr>
          <p:nvPr>
            <p:ph type="sldNum" sz="quarter" idx="4"/>
          </p:nvPr>
        </p:nvSpPr>
        <p:spPr bwMode="auto">
          <a:xfrm>
            <a:off x="6553200" y="6243638"/>
            <a:ext cx="2133600" cy="457200"/>
          </a:xfrm>
          <a:prstGeom prst="rect">
            <a:avLst/>
          </a:prstGeom>
          <a:noFill/>
          <a:ln w="9525">
            <a:noFill/>
            <a:miter lim="800000"/>
          </a:ln>
        </p:spPr>
        <p:txBody>
          <a:bodyPr vert="horz" wrap="square" lIns="91440" tIns="45720" rIns="91440" bIns="45720" numCol="1" anchor="b" anchorCtr="0" compatLnSpc="1"/>
          <a:lstStyle>
            <a:lvl1pPr algn="r">
              <a:buFont typeface="Arial" panose="020B0604020202020204" pitchFamily="34" charset="0"/>
              <a:buNone/>
              <a:defRPr sz="1200">
                <a:latin typeface="+mj-lt"/>
              </a:defRPr>
            </a:lvl1pPr>
          </a:lstStyle>
          <a:p>
            <a:pPr>
              <a:defRPr/>
            </a:pPr>
            <a:fld id="{EEBE54A0-2F4F-430E-979B-790A9583C96E}"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wipe dir="d"/>
  </p:transition>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2pPr>
      <a:lvl3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3pPr>
      <a:lvl4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4pPr>
      <a:lvl5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5pPr>
      <a:lvl6pPr marL="457200"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6pPr>
      <a:lvl7pPr marL="914400"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7pPr>
      <a:lvl8pPr marL="1371600"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8pPr>
      <a:lvl9pPr marL="1828800"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6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6pPr>
      <a:lvl7pPr marL="25958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7pPr>
      <a:lvl8pPr marL="30530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8pPr>
      <a:lvl9pPr marL="35102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050" name="Freeform 7"/>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 name="T9" fmla="*/ 0 w 1000"/>
              <a:gd name="T10" fmla="*/ 0 h 1000"/>
              <a:gd name="T11" fmla="*/ 1000 w 1000"/>
              <a:gd name="T12" fmla="*/ 1000 h 1000"/>
            </a:gdLst>
            <a:ahLst/>
            <a:cxnLst>
              <a:cxn ang="T6">
                <a:pos x="T0" y="T1"/>
              </a:cxn>
              <a:cxn ang="T7">
                <a:pos x="T2" y="T3"/>
              </a:cxn>
              <a:cxn ang="T8">
                <a:pos x="T4" y="T5"/>
              </a:cxn>
            </a:cxnLst>
            <a:rect l="T9" t="T10" r="T11" b="T12"/>
            <a:pathLst>
              <a:path w="1000" h="1000">
                <a:moveTo>
                  <a:pt x="0" y="1000"/>
                </a:moveTo>
                <a:lnTo>
                  <a:pt x="0" y="0"/>
                </a:lnTo>
                <a:lnTo>
                  <a:pt x="1000" y="0"/>
                </a:lnTo>
              </a:path>
            </a:pathLst>
          </a:custGeom>
          <a:noFill/>
          <a:ln w="25400" cap="flat" cmpd="sng">
            <a:solidFill>
              <a:schemeClr val="accent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051" name="Line 8"/>
          <p:cNvSpPr>
            <a:spLocks noChangeShapeType="1"/>
          </p:cNvSpPr>
          <p:nvPr/>
        </p:nvSpPr>
        <p:spPr bwMode="auto">
          <a:xfrm>
            <a:off x="1981200" y="3962400"/>
            <a:ext cx="6511925" cy="0"/>
          </a:xfrm>
          <a:prstGeom prst="line">
            <a:avLst/>
          </a:prstGeom>
          <a:noFill/>
          <a:ln w="19050">
            <a:solidFill>
              <a:schemeClr val="accent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2"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单击此处编辑母版标题样式</a:t>
            </a:r>
          </a:p>
        </p:txBody>
      </p:sp>
      <p:sp>
        <p:nvSpPr>
          <p:cNvPr id="2053"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2054" name="Rectangle 4"/>
          <p:cNvSpPr>
            <a:spLocks noGrp="1" noChangeArrowheads="1"/>
          </p:cNvSpPr>
          <p:nvPr>
            <p:ph type="dt" sz="half" idx="2"/>
          </p:nvPr>
        </p:nvSpPr>
        <p:spPr bwMode="auto">
          <a:xfrm>
            <a:off x="457200" y="6243638"/>
            <a:ext cx="2133600" cy="457200"/>
          </a:xfrm>
          <a:prstGeom prst="rect">
            <a:avLst/>
          </a:prstGeom>
          <a:noFill/>
          <a:ln w="9525">
            <a:noFill/>
            <a:miter lim="800000"/>
          </a:ln>
        </p:spPr>
        <p:txBody>
          <a:bodyPr vert="horz" wrap="square" lIns="91440" tIns="45720" rIns="91440" bIns="45720" numCol="1" anchor="b" anchorCtr="0" compatLnSpc="1"/>
          <a:lstStyle>
            <a:lvl1pPr>
              <a:buFont typeface="Arial" panose="020B0604020202020204" pitchFamily="34" charset="0"/>
              <a:buNone/>
              <a:defRPr sz="1200">
                <a:latin typeface="+mj-lt"/>
              </a:defRPr>
            </a:lvl1pPr>
          </a:lstStyle>
          <a:p>
            <a:pPr>
              <a:defRPr/>
            </a:pPr>
            <a:endParaRPr lang="en-US"/>
          </a:p>
        </p:txBody>
      </p:sp>
      <p:sp>
        <p:nvSpPr>
          <p:cNvPr id="2055" name="Rectangle 5"/>
          <p:cNvSpPr>
            <a:spLocks noGrp="1" noChangeArrowheads="1"/>
          </p:cNvSpPr>
          <p:nvPr>
            <p:ph type="ftr" sz="quarter" idx="3"/>
          </p:nvPr>
        </p:nvSpPr>
        <p:spPr bwMode="auto">
          <a:xfrm>
            <a:off x="3124200" y="6243638"/>
            <a:ext cx="2895600" cy="457200"/>
          </a:xfrm>
          <a:prstGeom prst="rect">
            <a:avLst/>
          </a:prstGeom>
          <a:noFill/>
          <a:ln w="9525">
            <a:noFill/>
            <a:miter lim="800000"/>
          </a:ln>
        </p:spPr>
        <p:txBody>
          <a:bodyPr vert="horz" wrap="square" lIns="91440" tIns="45720" rIns="91440" bIns="45720" numCol="1" anchor="b" anchorCtr="0" compatLnSpc="1"/>
          <a:lstStyle>
            <a:lvl1pPr algn="ctr">
              <a:buFont typeface="Arial" panose="020B0604020202020204" pitchFamily="34" charset="0"/>
              <a:buNone/>
              <a:defRPr sz="1200">
                <a:latin typeface="+mj-lt"/>
              </a:defRPr>
            </a:lvl1pPr>
          </a:lstStyle>
          <a:p>
            <a:pPr>
              <a:defRPr/>
            </a:pPr>
            <a:endParaRPr lang="en-US"/>
          </a:p>
        </p:txBody>
      </p:sp>
      <p:sp>
        <p:nvSpPr>
          <p:cNvPr id="2056" name="Rectangle 6"/>
          <p:cNvSpPr>
            <a:spLocks noGrp="1" noChangeArrowheads="1"/>
          </p:cNvSpPr>
          <p:nvPr>
            <p:ph type="sldNum" sz="quarter" idx="4"/>
          </p:nvPr>
        </p:nvSpPr>
        <p:spPr bwMode="auto">
          <a:xfrm>
            <a:off x="6553200" y="6243638"/>
            <a:ext cx="2133600" cy="457200"/>
          </a:xfrm>
          <a:prstGeom prst="rect">
            <a:avLst/>
          </a:prstGeom>
          <a:noFill/>
          <a:ln w="9525">
            <a:noFill/>
            <a:miter lim="800000"/>
          </a:ln>
        </p:spPr>
        <p:txBody>
          <a:bodyPr vert="horz" wrap="square" lIns="91440" tIns="45720" rIns="91440" bIns="45720" numCol="1" anchor="b" anchorCtr="0" compatLnSpc="1"/>
          <a:lstStyle>
            <a:lvl1pPr algn="r">
              <a:buFont typeface="Arial" panose="020B0604020202020204" pitchFamily="34" charset="0"/>
              <a:buNone/>
              <a:defRPr sz="1200">
                <a:latin typeface="+mj-lt"/>
              </a:defRPr>
            </a:lvl1pPr>
          </a:lstStyle>
          <a:p>
            <a:pPr>
              <a:defRPr/>
            </a:pPr>
            <a:fld id="{0DD0F4F3-3B10-4105-A3C7-F4C161AC9C64}"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wipe dir="d"/>
  </p:transition>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2pPr>
      <a:lvl3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3pPr>
      <a:lvl4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4pPr>
      <a:lvl5pPr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5pPr>
      <a:lvl6pPr marL="457200"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6pPr>
      <a:lvl7pPr marL="914400"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7pPr>
      <a:lvl8pPr marL="1371600"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8pPr>
      <a:lvl9pPr marL="1828800" algn="l" rtl="0" eaLnBrk="0" fontAlgn="base" hangingPunct="0">
        <a:spcBef>
          <a:spcPct val="0"/>
        </a:spcBef>
        <a:spcAft>
          <a:spcPct val="0"/>
        </a:spcAft>
        <a:defRPr sz="4200">
          <a:solidFill>
            <a:schemeClr val="tx2"/>
          </a:solidFill>
          <a:latin typeface="Garamond" panose="02020404030301010803"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755"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1155"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6230"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4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6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6pPr>
      <a:lvl7pPr marL="25958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7pPr>
      <a:lvl8pPr marL="30530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8pPr>
      <a:lvl9pPr marL="3510280"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Unit%203%20&#21333;&#35789;&#21450;&#35838;&#25991;&#24405;&#38899;/Lesson%2018%20&#35838;&#25991;&#26391;&#35835;.mp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Box 6"/>
          <p:cNvSpPr txBox="1">
            <a:spLocks noChangeArrowheads="1"/>
          </p:cNvSpPr>
          <p:nvPr/>
        </p:nvSpPr>
        <p:spPr bwMode="auto">
          <a:xfrm>
            <a:off x="-18930" y="2362228"/>
            <a:ext cx="915346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800" dirty="0" smtClean="0">
                <a:latin typeface="Elephant" panose="02020904090505020303" pitchFamily="18" charset="0"/>
              </a:rPr>
              <a:t>Never </a:t>
            </a:r>
            <a:r>
              <a:rPr lang="en-US" altLang="zh-CN" sz="4800" dirty="0">
                <a:latin typeface="Elephant" panose="02020904090505020303" pitchFamily="18" charset="0"/>
              </a:rPr>
              <a:t>Catch a Dinosaur</a:t>
            </a:r>
            <a:endParaRPr lang="zh-CN" altLang="en-US" sz="4800" dirty="0">
              <a:latin typeface="Elephant" panose="02020904090505020303" pitchFamily="18" charset="0"/>
            </a:endParaRPr>
          </a:p>
        </p:txBody>
      </p:sp>
      <p:sp>
        <p:nvSpPr>
          <p:cNvPr id="7" name="Text Box 4"/>
          <p:cNvSpPr txBox="1">
            <a:spLocks noChangeArrowheads="1"/>
          </p:cNvSpPr>
          <p:nvPr/>
        </p:nvSpPr>
        <p:spPr bwMode="auto">
          <a:xfrm>
            <a:off x="-9465" y="861956"/>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Aft>
                <a:spcPts val="1200"/>
              </a:spcAft>
            </a:pPr>
            <a:r>
              <a:rPr lang="en-US" altLang="zh-CN" sz="4000" b="1" dirty="0">
                <a:solidFill>
                  <a:srgbClr val="070707"/>
                </a:solidFill>
                <a:latin typeface="Times New Roman" panose="02020603050405020304" pitchFamily="18" charset="0"/>
                <a:ea typeface="隶书" panose="02010509060101010101" pitchFamily="49" charset="-122"/>
                <a:cs typeface="Times New Roman" panose="02020603050405020304" pitchFamily="18" charset="0"/>
              </a:rPr>
              <a:t>Unit  3  </a:t>
            </a:r>
            <a:r>
              <a:rPr lang="en-US" altLang="zh-CN" sz="4000" b="1" dirty="0" smtClean="0">
                <a:solidFill>
                  <a:srgbClr val="070707"/>
                </a:solidFill>
                <a:latin typeface="Times New Roman" panose="02020603050405020304" pitchFamily="18" charset="0"/>
                <a:ea typeface="隶书" panose="02010509060101010101" pitchFamily="49" charset="-122"/>
                <a:cs typeface="Times New Roman" panose="02020603050405020304" pitchFamily="18" charset="0"/>
              </a:rPr>
              <a:t>Safety</a:t>
            </a:r>
            <a:endParaRPr lang="zh-CN" altLang="en-US" sz="4000" b="1" dirty="0">
              <a:solidFill>
                <a:srgbClr val="070707"/>
              </a:solidFill>
              <a:latin typeface="Times New Roman" panose="02020603050405020304" pitchFamily="18" charset="0"/>
              <a:ea typeface="隶书" panose="02010509060101010101" pitchFamily="49" charset="-122"/>
              <a:cs typeface="Times New Roman" panose="02020603050405020304" pitchFamily="18" charset="0"/>
            </a:endParaRPr>
          </a:p>
        </p:txBody>
      </p:sp>
      <p:sp>
        <p:nvSpPr>
          <p:cNvPr id="8" name="矩形 7"/>
          <p:cNvSpPr/>
          <p:nvPr/>
        </p:nvSpPr>
        <p:spPr>
          <a:xfrm>
            <a:off x="2910556" y="5486346"/>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comb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228600" y="533400"/>
            <a:ext cx="8305800" cy="954088"/>
          </a:xfrm>
          <a:prstGeom prst="rect">
            <a:avLst/>
          </a:prstGeom>
          <a:gradFill rotWithShape="1">
            <a:gsLst>
              <a:gs pos="0">
                <a:srgbClr val="B3DCAF"/>
              </a:gs>
              <a:gs pos="35001">
                <a:srgbClr val="CAE5C7"/>
              </a:gs>
              <a:gs pos="100000">
                <a:srgbClr val="EBF6EA"/>
              </a:gs>
            </a:gsLst>
            <a:lin ang="5400000" scaled="1"/>
          </a:gradFill>
          <a:ln w="9525">
            <a:solidFill>
              <a:srgbClr val="38802C"/>
            </a:solidFill>
            <a:miter lim="800000"/>
          </a:ln>
          <a:effectLst>
            <a:outerShdw dist="20000" dir="5400000" algn="ctr" rotWithShape="0">
              <a:srgbClr val="000000">
                <a:alpha val="37000"/>
              </a:srgbClr>
            </a:outerShdw>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solidFill>
                  <a:srgbClr val="000000"/>
                </a:solidFill>
              </a:rPr>
              <a:t>Read rest of the letter and do the following tasks.  </a:t>
            </a:r>
            <a:r>
              <a:rPr lang="en-US" altLang="zh-CN" sz="2000" b="1" dirty="0">
                <a:solidFill>
                  <a:srgbClr val="000000"/>
                </a:solidFill>
              </a:rPr>
              <a:t>(</a:t>
            </a:r>
            <a:r>
              <a:rPr lang="zh-CN" altLang="en-US" sz="2000" b="1" dirty="0">
                <a:solidFill>
                  <a:srgbClr val="000000"/>
                </a:solidFill>
              </a:rPr>
              <a:t>第</a:t>
            </a:r>
            <a:r>
              <a:rPr lang="en-US" altLang="zh-CN" sz="2000" b="1" dirty="0">
                <a:solidFill>
                  <a:srgbClr val="000000"/>
                </a:solidFill>
              </a:rPr>
              <a:t>1, 4</a:t>
            </a:r>
            <a:r>
              <a:rPr lang="zh-CN" altLang="en-US" sz="2000" b="1" dirty="0">
                <a:solidFill>
                  <a:srgbClr val="000000"/>
                </a:solidFill>
              </a:rPr>
              <a:t>题补全句子，第</a:t>
            </a:r>
            <a:r>
              <a:rPr lang="en-US" altLang="zh-CN" sz="2000" b="1" dirty="0">
                <a:solidFill>
                  <a:srgbClr val="000000"/>
                </a:solidFill>
              </a:rPr>
              <a:t>2, 3</a:t>
            </a:r>
            <a:r>
              <a:rPr lang="zh-CN" altLang="en-US" sz="2000" b="1" dirty="0">
                <a:solidFill>
                  <a:srgbClr val="000000"/>
                </a:solidFill>
              </a:rPr>
              <a:t>题回答问题，第</a:t>
            </a:r>
            <a:r>
              <a:rPr lang="en-US" altLang="zh-CN" sz="2000" b="1" dirty="0">
                <a:solidFill>
                  <a:srgbClr val="000000"/>
                </a:solidFill>
              </a:rPr>
              <a:t>5</a:t>
            </a:r>
            <a:r>
              <a:rPr lang="zh-CN" altLang="en-US" sz="2000" b="1" dirty="0">
                <a:solidFill>
                  <a:srgbClr val="000000"/>
                </a:solidFill>
              </a:rPr>
              <a:t>题翻译。</a:t>
            </a:r>
            <a:r>
              <a:rPr lang="en-US" altLang="zh-CN" sz="2000" b="1" dirty="0">
                <a:solidFill>
                  <a:srgbClr val="000000"/>
                </a:solidFill>
              </a:rPr>
              <a:t>)</a:t>
            </a:r>
            <a:endParaRPr lang="zh-CN" altLang="en-US" sz="2000" b="1" dirty="0">
              <a:solidFill>
                <a:srgbClr val="000000"/>
              </a:solidFill>
            </a:endParaRPr>
          </a:p>
        </p:txBody>
      </p:sp>
      <p:sp>
        <p:nvSpPr>
          <p:cNvPr id="15363" name="矩形 2"/>
          <p:cNvSpPr>
            <a:spLocks noChangeArrowheads="1"/>
          </p:cNvSpPr>
          <p:nvPr/>
        </p:nvSpPr>
        <p:spPr bwMode="auto">
          <a:xfrm>
            <a:off x="152400" y="1724025"/>
            <a:ext cx="8686800" cy="4524375"/>
          </a:xfrm>
          <a:prstGeom prst="rect">
            <a:avLst/>
          </a:prstGeom>
          <a:solidFill>
            <a:schemeClr val="bg1"/>
          </a:solidFill>
          <a:ln w="25400">
            <a:solidFill>
              <a:schemeClr val="accent1"/>
            </a:solidFill>
            <a:miter lim="800000"/>
          </a:ln>
        </p:spPr>
        <p:txBody>
          <a:bodyPr>
            <a:spAutoFit/>
          </a:bodyPr>
          <a:lstStyle/>
          <a:p>
            <a:pPr marL="742950" indent="-742950">
              <a:buFont typeface="Arial" panose="020B0604020202020204" pitchFamily="34" charset="0"/>
              <a:buAutoNum type="arabicPeriod"/>
            </a:pPr>
            <a:r>
              <a:rPr lang="en-US" altLang="zh-CN" sz="3600" b="1">
                <a:solidFill>
                  <a:srgbClr val="000000"/>
                </a:solidFill>
              </a:rPr>
              <a:t>He climbed _______ and ________. He thought he _________________ the sky.</a:t>
            </a:r>
          </a:p>
          <a:p>
            <a:pPr marL="742950" indent="-742950"/>
            <a:endParaRPr lang="en-US" altLang="zh-CN" sz="3600" b="1">
              <a:solidFill>
                <a:srgbClr val="000000"/>
              </a:solidFill>
            </a:endParaRPr>
          </a:p>
          <a:p>
            <a:pPr marL="742950" indent="-742950"/>
            <a:r>
              <a:rPr lang="en-US" altLang="zh-CN" sz="3600" b="1">
                <a:solidFill>
                  <a:srgbClr val="000000"/>
                </a:solidFill>
              </a:rPr>
              <a:t>2. Why did Li Ming fall and get injured?</a:t>
            </a:r>
          </a:p>
          <a:p>
            <a:pPr marL="742950" indent="-742950"/>
            <a:endParaRPr lang="en-US" altLang="zh-CN" sz="3600" b="1">
              <a:solidFill>
                <a:srgbClr val="000000"/>
              </a:solidFill>
            </a:endParaRPr>
          </a:p>
          <a:p>
            <a:pPr marL="742950" indent="-742950">
              <a:buFont typeface="Arial" panose="020B0604020202020204" pitchFamily="34" charset="0"/>
              <a:buAutoNum type="arabicPeriod" startAt="2"/>
            </a:pPr>
            <a:endParaRPr lang="en-US" altLang="zh-CN" sz="3600" b="1">
              <a:solidFill>
                <a:srgbClr val="000000"/>
              </a:solidFill>
            </a:endParaRPr>
          </a:p>
          <a:p>
            <a:pPr marL="742950" indent="-742950"/>
            <a:endParaRPr lang="en-US" altLang="zh-CN" sz="3600" b="1">
              <a:solidFill>
                <a:srgbClr val="000000"/>
              </a:solidFill>
            </a:endParaRPr>
          </a:p>
        </p:txBody>
      </p:sp>
      <p:sp>
        <p:nvSpPr>
          <p:cNvPr id="10244" name="TextBox 4"/>
          <p:cNvSpPr txBox="1">
            <a:spLocks noChangeArrowheads="1"/>
          </p:cNvSpPr>
          <p:nvPr/>
        </p:nvSpPr>
        <p:spPr bwMode="auto">
          <a:xfrm>
            <a:off x="3733800" y="1716088"/>
            <a:ext cx="1600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rPr>
              <a:t>higher</a:t>
            </a:r>
            <a:r>
              <a:rPr lang="en-US" altLang="zh-CN" sz="3600" b="1">
                <a:solidFill>
                  <a:srgbClr val="000000"/>
                </a:solidFill>
              </a:rPr>
              <a:t> </a:t>
            </a:r>
            <a:endParaRPr lang="zh-CN" altLang="en-US" sz="3600" b="1">
              <a:solidFill>
                <a:srgbClr val="000000"/>
              </a:solidFill>
            </a:endParaRPr>
          </a:p>
        </p:txBody>
      </p:sp>
      <p:sp>
        <p:nvSpPr>
          <p:cNvPr id="10245" name="TextBox 5"/>
          <p:cNvSpPr txBox="1">
            <a:spLocks noChangeArrowheads="1"/>
          </p:cNvSpPr>
          <p:nvPr/>
        </p:nvSpPr>
        <p:spPr bwMode="auto">
          <a:xfrm>
            <a:off x="6553200" y="1716088"/>
            <a:ext cx="1600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rPr>
              <a:t>higher</a:t>
            </a:r>
            <a:r>
              <a:rPr lang="en-US" altLang="zh-CN" sz="3600" b="1">
                <a:solidFill>
                  <a:srgbClr val="000000"/>
                </a:solidFill>
              </a:rPr>
              <a:t> </a:t>
            </a:r>
            <a:endParaRPr lang="zh-CN" altLang="en-US" sz="3600" b="1">
              <a:solidFill>
                <a:srgbClr val="000000"/>
              </a:solidFill>
            </a:endParaRPr>
          </a:p>
        </p:txBody>
      </p:sp>
      <p:sp>
        <p:nvSpPr>
          <p:cNvPr id="10246" name="TextBox 6"/>
          <p:cNvSpPr txBox="1">
            <a:spLocks noChangeArrowheads="1"/>
          </p:cNvSpPr>
          <p:nvPr/>
        </p:nvSpPr>
        <p:spPr bwMode="auto">
          <a:xfrm>
            <a:off x="4495800" y="2286000"/>
            <a:ext cx="3733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rPr>
              <a:t>almost touched</a:t>
            </a:r>
            <a:endParaRPr lang="zh-CN" altLang="en-US" sz="3600" b="1">
              <a:solidFill>
                <a:srgbClr val="000000"/>
              </a:solidFill>
            </a:endParaRPr>
          </a:p>
        </p:txBody>
      </p:sp>
      <p:sp>
        <p:nvSpPr>
          <p:cNvPr id="10247" name="TextBox 7"/>
          <p:cNvSpPr txBox="1">
            <a:spLocks noChangeArrowheads="1"/>
          </p:cNvSpPr>
          <p:nvPr/>
        </p:nvSpPr>
        <p:spPr bwMode="auto">
          <a:xfrm>
            <a:off x="685800" y="4667250"/>
            <a:ext cx="7696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rPr>
              <a:t>Because the branch broke and his mother failed to catch him.</a:t>
            </a:r>
            <a:endParaRPr lang="zh-CN" altLang="en-US" sz="3600" b="1">
              <a:solidFill>
                <a:srgbClr val="00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ppt_x"/>
                                          </p:val>
                                        </p:tav>
                                        <p:tav tm="100000">
                                          <p:val>
                                            <p:strVal val="#ppt_x"/>
                                          </p:val>
                                        </p:tav>
                                      </p:tavLst>
                                    </p:anim>
                                    <p:anim calcmode="lin" valueType="num">
                                      <p:cBhvr additive="base">
                                        <p:cTn id="8" dur="500" fill="hold"/>
                                        <p:tgtEl>
                                          <p:spTgt spid="1024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10245"/>
                                        </p:tgtEl>
                                        <p:attrNameLst>
                                          <p:attrName>style.visibility</p:attrName>
                                        </p:attrNameLst>
                                      </p:cBhvr>
                                      <p:to>
                                        <p:strVal val="visible"/>
                                      </p:to>
                                    </p:set>
                                    <p:anim calcmode="lin" valueType="num">
                                      <p:cBhvr additive="base">
                                        <p:cTn id="11" dur="500" fill="hold"/>
                                        <p:tgtEl>
                                          <p:spTgt spid="10245"/>
                                        </p:tgtEl>
                                        <p:attrNameLst>
                                          <p:attrName>ppt_x</p:attrName>
                                        </p:attrNameLst>
                                      </p:cBhvr>
                                      <p:tavLst>
                                        <p:tav tm="0">
                                          <p:val>
                                            <p:strVal val="#ppt_x"/>
                                          </p:val>
                                        </p:tav>
                                        <p:tav tm="100000">
                                          <p:val>
                                            <p:strVal val="#ppt_x"/>
                                          </p:val>
                                        </p:tav>
                                      </p:tavLst>
                                    </p:anim>
                                    <p:anim calcmode="lin" valueType="num">
                                      <p:cBhvr additive="base">
                                        <p:cTn id="12" dur="500" fill="hold"/>
                                        <p:tgtEl>
                                          <p:spTgt spid="10245"/>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9" presetClass="entr" presetSubtype="0" decel="100000" fill="hold" grpId="0" nodeType="clickEffect">
                                  <p:stCondLst>
                                    <p:cond delay="0"/>
                                  </p:stCondLst>
                                  <p:childTnLst>
                                    <p:set>
                                      <p:cBhvr>
                                        <p:cTn id="16" dur="1" fill="hold">
                                          <p:stCondLst>
                                            <p:cond delay="0"/>
                                          </p:stCondLst>
                                        </p:cTn>
                                        <p:tgtEl>
                                          <p:spTgt spid="10246"/>
                                        </p:tgtEl>
                                        <p:attrNameLst>
                                          <p:attrName>style.visibility</p:attrName>
                                        </p:attrNameLst>
                                      </p:cBhvr>
                                      <p:to>
                                        <p:strVal val="visible"/>
                                      </p:to>
                                    </p:set>
                                    <p:anim calcmode="lin" valueType="num">
                                      <p:cBhvr>
                                        <p:cTn id="17" dur="500" fill="hold"/>
                                        <p:tgtEl>
                                          <p:spTgt spid="10246"/>
                                        </p:tgtEl>
                                        <p:attrNameLst>
                                          <p:attrName>ppt_w</p:attrName>
                                        </p:attrNameLst>
                                      </p:cBhvr>
                                      <p:tavLst>
                                        <p:tav tm="0">
                                          <p:val>
                                            <p:fltVal val="0"/>
                                          </p:val>
                                        </p:tav>
                                        <p:tav tm="100000">
                                          <p:val>
                                            <p:strVal val="#ppt_w"/>
                                          </p:val>
                                        </p:tav>
                                      </p:tavLst>
                                    </p:anim>
                                    <p:anim calcmode="lin" valueType="num">
                                      <p:cBhvr>
                                        <p:cTn id="18" dur="500" fill="hold"/>
                                        <p:tgtEl>
                                          <p:spTgt spid="10246"/>
                                        </p:tgtEl>
                                        <p:attrNameLst>
                                          <p:attrName>ppt_h</p:attrName>
                                        </p:attrNameLst>
                                      </p:cBhvr>
                                      <p:tavLst>
                                        <p:tav tm="0">
                                          <p:val>
                                            <p:fltVal val="0"/>
                                          </p:val>
                                        </p:tav>
                                        <p:tav tm="100000">
                                          <p:val>
                                            <p:strVal val="#ppt_h"/>
                                          </p:val>
                                        </p:tav>
                                      </p:tavLst>
                                    </p:anim>
                                    <p:anim calcmode="lin" valueType="num">
                                      <p:cBhvr>
                                        <p:cTn id="19" dur="500" fill="hold"/>
                                        <p:tgtEl>
                                          <p:spTgt spid="10246"/>
                                        </p:tgtEl>
                                        <p:attrNameLst>
                                          <p:attrName>style.rotation</p:attrName>
                                        </p:attrNameLst>
                                      </p:cBhvr>
                                      <p:tavLst>
                                        <p:tav tm="0">
                                          <p:val>
                                            <p:fltVal val="360"/>
                                          </p:val>
                                        </p:tav>
                                        <p:tav tm="100000">
                                          <p:val>
                                            <p:fltVal val="0"/>
                                          </p:val>
                                        </p:tav>
                                      </p:tavLst>
                                    </p:anim>
                                    <p:animEffect transition="in" filter="fade">
                                      <p:cBhvr>
                                        <p:cTn id="20" dur="500"/>
                                        <p:tgtEl>
                                          <p:spTgt spid="1024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7"/>
                                        </p:tgtEl>
                                        <p:attrNameLst>
                                          <p:attrName>style.visibility</p:attrName>
                                        </p:attrNameLst>
                                      </p:cBhvr>
                                      <p:to>
                                        <p:strVal val="visible"/>
                                      </p:to>
                                    </p:set>
                                    <p:anim calcmode="lin" valueType="num">
                                      <p:cBhvr additive="base">
                                        <p:cTn id="25" dur="500" fill="hold"/>
                                        <p:tgtEl>
                                          <p:spTgt spid="10247"/>
                                        </p:tgtEl>
                                        <p:attrNameLst>
                                          <p:attrName>ppt_x</p:attrName>
                                        </p:attrNameLst>
                                      </p:cBhvr>
                                      <p:tavLst>
                                        <p:tav tm="0">
                                          <p:val>
                                            <p:strVal val="#ppt_x"/>
                                          </p:val>
                                        </p:tav>
                                        <p:tav tm="100000">
                                          <p:val>
                                            <p:strVal val="#ppt_x"/>
                                          </p:val>
                                        </p:tav>
                                      </p:tavLst>
                                    </p:anim>
                                    <p:anim calcmode="lin" valueType="num">
                                      <p:cBhvr additive="base">
                                        <p:cTn id="26"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P spid="10245" grpId="0" autoUpdateAnimBg="0"/>
      <p:bldP spid="10246" grpId="0" autoUpdateAnimBg="0"/>
      <p:bldP spid="1024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228600" y="533400"/>
            <a:ext cx="8610600" cy="830263"/>
          </a:xfrm>
          <a:prstGeom prst="rect">
            <a:avLst/>
          </a:prstGeom>
          <a:gradFill rotWithShape="1">
            <a:gsLst>
              <a:gs pos="0">
                <a:srgbClr val="B3DCAF"/>
              </a:gs>
              <a:gs pos="35001">
                <a:srgbClr val="CAE5C7"/>
              </a:gs>
              <a:gs pos="100000">
                <a:srgbClr val="EBF6EA"/>
              </a:gs>
            </a:gsLst>
            <a:lin ang="5400000" scaled="1"/>
          </a:gradFill>
          <a:ln w="9525">
            <a:solidFill>
              <a:srgbClr val="38802C"/>
            </a:solidFill>
            <a:miter lim="800000"/>
          </a:ln>
          <a:effectLst>
            <a:outerShdw dist="20000" dir="5400000" algn="ctr" rotWithShape="0">
              <a:srgbClr val="000000">
                <a:alpha val="37000"/>
              </a:srgbClr>
            </a:outerShdw>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000000"/>
                </a:solidFill>
              </a:rPr>
              <a:t>Read rest of the letter and do the following tasks.  </a:t>
            </a:r>
            <a:r>
              <a:rPr lang="en-US" altLang="zh-CN" sz="2000" b="1">
                <a:solidFill>
                  <a:srgbClr val="000000"/>
                </a:solidFill>
              </a:rPr>
              <a:t>(</a:t>
            </a:r>
            <a:r>
              <a:rPr lang="zh-CN" altLang="en-US" sz="2000" b="1">
                <a:solidFill>
                  <a:srgbClr val="000000"/>
                </a:solidFill>
              </a:rPr>
              <a:t>第</a:t>
            </a:r>
            <a:r>
              <a:rPr lang="en-US" altLang="zh-CN" sz="2000" b="1">
                <a:solidFill>
                  <a:srgbClr val="000000"/>
                </a:solidFill>
              </a:rPr>
              <a:t>1, 4</a:t>
            </a:r>
            <a:r>
              <a:rPr lang="zh-CN" altLang="en-US" sz="2000" b="1">
                <a:solidFill>
                  <a:srgbClr val="000000"/>
                </a:solidFill>
              </a:rPr>
              <a:t>题补全句子，第</a:t>
            </a:r>
            <a:r>
              <a:rPr lang="en-US" altLang="zh-CN" sz="2000" b="1">
                <a:solidFill>
                  <a:srgbClr val="000000"/>
                </a:solidFill>
              </a:rPr>
              <a:t>2, 3</a:t>
            </a:r>
            <a:r>
              <a:rPr lang="zh-CN" altLang="en-US" sz="2000" b="1">
                <a:solidFill>
                  <a:srgbClr val="000000"/>
                </a:solidFill>
              </a:rPr>
              <a:t>题回答问题，第</a:t>
            </a:r>
            <a:r>
              <a:rPr lang="en-US" altLang="zh-CN" sz="2000" b="1">
                <a:solidFill>
                  <a:srgbClr val="000000"/>
                </a:solidFill>
              </a:rPr>
              <a:t>5</a:t>
            </a:r>
            <a:r>
              <a:rPr lang="zh-CN" altLang="en-US" sz="2000" b="1">
                <a:solidFill>
                  <a:srgbClr val="000000"/>
                </a:solidFill>
              </a:rPr>
              <a:t>题翻译。</a:t>
            </a:r>
            <a:r>
              <a:rPr lang="en-US" altLang="zh-CN" sz="2000" b="1">
                <a:solidFill>
                  <a:srgbClr val="000000"/>
                </a:solidFill>
              </a:rPr>
              <a:t>)</a:t>
            </a:r>
            <a:endParaRPr lang="zh-CN" altLang="en-US" sz="2000" b="1">
              <a:solidFill>
                <a:srgbClr val="000000"/>
              </a:solidFill>
            </a:endParaRPr>
          </a:p>
        </p:txBody>
      </p:sp>
      <p:sp>
        <p:nvSpPr>
          <p:cNvPr id="16387" name="矩形 2"/>
          <p:cNvSpPr>
            <a:spLocks noChangeArrowheads="1"/>
          </p:cNvSpPr>
          <p:nvPr/>
        </p:nvSpPr>
        <p:spPr bwMode="auto">
          <a:xfrm>
            <a:off x="228600" y="1647825"/>
            <a:ext cx="8686800" cy="4524375"/>
          </a:xfrm>
          <a:prstGeom prst="rect">
            <a:avLst/>
          </a:prstGeom>
          <a:solidFill>
            <a:schemeClr val="bg1"/>
          </a:solidFill>
          <a:ln w="25400">
            <a:solidFill>
              <a:schemeClr val="accent1"/>
            </a:solidFill>
            <a:miter lim="800000"/>
          </a:ln>
        </p:spPr>
        <p:txBody>
          <a:bodyPr>
            <a:spAutoFit/>
          </a:bodyPr>
          <a:lstStyle/>
          <a:p>
            <a:pPr marL="742950" indent="-742950"/>
            <a:r>
              <a:rPr lang="en-US" altLang="zh-CN" sz="3600" b="1">
                <a:solidFill>
                  <a:srgbClr val="000000"/>
                </a:solidFill>
              </a:rPr>
              <a:t>3.   How long did it take Li Ming to recover?</a:t>
            </a:r>
          </a:p>
          <a:p>
            <a:pPr marL="742950" indent="-742950"/>
            <a:endParaRPr lang="en-US" altLang="zh-CN" sz="3600" b="1">
              <a:solidFill>
                <a:srgbClr val="000000"/>
              </a:solidFill>
            </a:endParaRPr>
          </a:p>
          <a:p>
            <a:pPr marL="742950" indent="-742950"/>
            <a:r>
              <a:rPr lang="en-US" altLang="zh-CN" sz="3600" b="1">
                <a:solidFill>
                  <a:srgbClr val="000000"/>
                </a:solidFill>
              </a:rPr>
              <a:t>4.   Li Ming couldn’t _________ ping- pong training that year.</a:t>
            </a:r>
          </a:p>
          <a:p>
            <a:pPr marL="742950" indent="-742950">
              <a:buFont typeface="Arial" panose="020B0604020202020204" pitchFamily="34" charset="0"/>
              <a:buAutoNum type="arabicPeriod" startAt="5"/>
            </a:pPr>
            <a:r>
              <a:rPr lang="en-US" altLang="zh-CN" sz="3600" b="1">
                <a:solidFill>
                  <a:srgbClr val="000000"/>
                </a:solidFill>
              </a:rPr>
              <a:t>Now, I always listen to my mother’s warnings about safety.</a:t>
            </a:r>
          </a:p>
          <a:p>
            <a:pPr marL="742950" indent="-742950"/>
            <a:r>
              <a:rPr lang="en-US" altLang="zh-CN" sz="3600" b="1">
                <a:solidFill>
                  <a:srgbClr val="000000"/>
                </a:solidFill>
              </a:rPr>
              <a:t> </a:t>
            </a:r>
            <a:endParaRPr lang="zh-CN" altLang="en-US" sz="3600" b="1">
              <a:solidFill>
                <a:srgbClr val="000000"/>
              </a:solidFill>
            </a:endParaRPr>
          </a:p>
        </p:txBody>
      </p:sp>
      <p:sp>
        <p:nvSpPr>
          <p:cNvPr id="11268" name="TextBox 3"/>
          <p:cNvSpPr txBox="1">
            <a:spLocks noChangeArrowheads="1"/>
          </p:cNvSpPr>
          <p:nvPr/>
        </p:nvSpPr>
        <p:spPr bwMode="auto">
          <a:xfrm>
            <a:off x="609600" y="2706688"/>
            <a:ext cx="8077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rPr>
              <a:t>It took Li Ming 3 months to recover. </a:t>
            </a:r>
            <a:endParaRPr lang="zh-CN" altLang="en-US" sz="3600" b="1">
              <a:solidFill>
                <a:srgbClr val="000000"/>
              </a:solidFill>
            </a:endParaRPr>
          </a:p>
        </p:txBody>
      </p:sp>
      <p:sp>
        <p:nvSpPr>
          <p:cNvPr id="11269" name="TextBox 4"/>
          <p:cNvSpPr txBox="1">
            <a:spLocks noChangeArrowheads="1"/>
          </p:cNvSpPr>
          <p:nvPr/>
        </p:nvSpPr>
        <p:spPr bwMode="auto">
          <a:xfrm>
            <a:off x="5029200" y="32766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rPr>
              <a:t>attend</a:t>
            </a:r>
            <a:endParaRPr lang="zh-CN" altLang="en-US" sz="3600" b="1">
              <a:solidFill>
                <a:srgbClr val="000000"/>
              </a:solidFill>
            </a:endParaRPr>
          </a:p>
        </p:txBody>
      </p:sp>
      <p:sp>
        <p:nvSpPr>
          <p:cNvPr id="11270" name="TextBox 5"/>
          <p:cNvSpPr txBox="1">
            <a:spLocks noChangeArrowheads="1"/>
          </p:cNvSpPr>
          <p:nvPr/>
        </p:nvSpPr>
        <p:spPr bwMode="auto">
          <a:xfrm>
            <a:off x="762000" y="5562600"/>
            <a:ext cx="807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0000"/>
                </a:solidFill>
              </a:rPr>
              <a:t>现在，我总是听从妈妈有关安全的警告。</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1269"/>
                                        </p:tgtEl>
                                        <p:attrNameLst>
                                          <p:attrName>style.visibility</p:attrName>
                                        </p:attrNameLst>
                                      </p:cBhvr>
                                      <p:to>
                                        <p:strVal val="visible"/>
                                      </p:to>
                                    </p:set>
                                    <p:anim calcmode="lin" valueType="num">
                                      <p:cBhvr additive="base">
                                        <p:cTn id="13" dur="500" fill="hold"/>
                                        <p:tgtEl>
                                          <p:spTgt spid="11269"/>
                                        </p:tgtEl>
                                        <p:attrNameLst>
                                          <p:attrName>ppt_x</p:attrName>
                                        </p:attrNameLst>
                                      </p:cBhvr>
                                      <p:tavLst>
                                        <p:tav tm="0">
                                          <p:val>
                                            <p:strVal val="#ppt_x"/>
                                          </p:val>
                                        </p:tav>
                                        <p:tav tm="100000">
                                          <p:val>
                                            <p:strVal val="#ppt_x"/>
                                          </p:val>
                                        </p:tav>
                                      </p:tavLst>
                                    </p:anim>
                                    <p:anim calcmode="lin" valueType="num">
                                      <p:cBhvr additive="base">
                                        <p:cTn id="14" dur="500" fill="hold"/>
                                        <p:tgtEl>
                                          <p:spTgt spid="1126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1270"/>
                                        </p:tgtEl>
                                        <p:attrNameLst>
                                          <p:attrName>style.visibility</p:attrName>
                                        </p:attrNameLst>
                                      </p:cBhvr>
                                      <p:to>
                                        <p:strVal val="visible"/>
                                      </p:to>
                                    </p:set>
                                    <p:anim calcmode="lin" valueType="num">
                                      <p:cBhvr additive="base">
                                        <p:cTn id="19" dur="500" fill="hold"/>
                                        <p:tgtEl>
                                          <p:spTgt spid="11270"/>
                                        </p:tgtEl>
                                        <p:attrNameLst>
                                          <p:attrName>ppt_x</p:attrName>
                                        </p:attrNameLst>
                                      </p:cBhvr>
                                      <p:tavLst>
                                        <p:tav tm="0">
                                          <p:val>
                                            <p:strVal val="#ppt_x"/>
                                          </p:val>
                                        </p:tav>
                                        <p:tav tm="100000">
                                          <p:val>
                                            <p:strVal val="#ppt_x"/>
                                          </p:val>
                                        </p:tav>
                                      </p:tavLst>
                                    </p:anim>
                                    <p:anim calcmode="lin" valueType="num">
                                      <p:cBhvr additive="base">
                                        <p:cTn id="20" dur="500" fill="hold"/>
                                        <p:tgtEl>
                                          <p:spTgt spid="1127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autoUpdateAnimBg="0"/>
      <p:bldP spid="1127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爆炸形 1 1"/>
          <p:cNvSpPr>
            <a:spLocks noChangeArrowheads="1"/>
          </p:cNvSpPr>
          <p:nvPr/>
        </p:nvSpPr>
        <p:spPr bwMode="auto">
          <a:xfrm>
            <a:off x="838200" y="457200"/>
            <a:ext cx="7696200" cy="1752600"/>
          </a:xfrm>
          <a:prstGeom prst="irregularSeal1">
            <a:avLst/>
          </a:prstGeom>
          <a:gradFill rotWithShape="1">
            <a:gsLst>
              <a:gs pos="0">
                <a:srgbClr val="FFE8C3"/>
              </a:gs>
              <a:gs pos="35001">
                <a:srgbClr val="FFEED4"/>
              </a:gs>
              <a:gs pos="100000">
                <a:srgbClr val="FFF8ED"/>
              </a:gs>
            </a:gsLst>
            <a:lin ang="5400000" scaled="1"/>
          </a:gradFill>
          <a:ln w="9525">
            <a:solidFill>
              <a:srgbClr val="DEC6A5"/>
            </a:solidFill>
            <a:miter lim="800000"/>
          </a:ln>
          <a:effectLst>
            <a:outerShdw dist="20000" dir="5400000" algn="ctr" rotWithShape="0">
              <a:srgbClr val="000000">
                <a:alpha val="37000"/>
              </a:srgbClr>
            </a:outerShdw>
          </a:effectLst>
        </p:spPr>
        <p:txBody>
          <a:bodyPr anchor="ctr"/>
          <a:lstStyle/>
          <a:p>
            <a:pPr algn="ctr"/>
            <a:r>
              <a:rPr lang="en-US" altLang="zh-CN" sz="2800" b="1" dirty="0">
                <a:solidFill>
                  <a:srgbClr val="2C6123"/>
                </a:solidFill>
              </a:rPr>
              <a:t>Retell the accident happened to Li Ming!</a:t>
            </a:r>
            <a:endParaRPr lang="zh-CN" altLang="en-US" sz="2800" b="1" dirty="0">
              <a:solidFill>
                <a:srgbClr val="2C6123"/>
              </a:solidFill>
            </a:endParaRPr>
          </a:p>
        </p:txBody>
      </p:sp>
      <p:sp>
        <p:nvSpPr>
          <p:cNvPr id="12291" name="TextBox 2"/>
          <p:cNvSpPr txBox="1">
            <a:spLocks noChangeArrowheads="1"/>
          </p:cNvSpPr>
          <p:nvPr/>
        </p:nvSpPr>
        <p:spPr bwMode="auto">
          <a:xfrm>
            <a:off x="533400" y="2673350"/>
            <a:ext cx="8077200" cy="2432050"/>
          </a:xfrm>
          <a:prstGeom prst="rect">
            <a:avLst/>
          </a:prstGeom>
          <a:solidFill>
            <a:schemeClr val="bg1"/>
          </a:solidFill>
          <a:ln w="25400">
            <a:solidFill>
              <a:schemeClr val="accent1"/>
            </a:solidFill>
            <a:miter lim="800000"/>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rgbClr val="2C6123"/>
                </a:solidFill>
              </a:rPr>
              <a:t>Keywords:</a:t>
            </a:r>
          </a:p>
          <a:p>
            <a:pPr eaLnBrk="1" hangingPunct="1"/>
            <a:r>
              <a:rPr lang="en-US" altLang="zh-CN" sz="3000" b="1" dirty="0">
                <a:solidFill>
                  <a:srgbClr val="000000"/>
                </a:solidFill>
              </a:rPr>
              <a:t>seven years old,  park,  tree,   tried to stop</a:t>
            </a:r>
          </a:p>
          <a:p>
            <a:pPr eaLnBrk="1" hangingPunct="1"/>
            <a:r>
              <a:rPr lang="en-US" altLang="zh-CN" sz="3000" b="1" dirty="0">
                <a:solidFill>
                  <a:srgbClr val="000000"/>
                </a:solidFill>
              </a:rPr>
              <a:t>high,  touch the sky</a:t>
            </a:r>
          </a:p>
          <a:p>
            <a:pPr eaLnBrk="1" hangingPunct="1"/>
            <a:r>
              <a:rPr lang="en-US" altLang="zh-CN" sz="3000" b="1" dirty="0">
                <a:solidFill>
                  <a:srgbClr val="000000"/>
                </a:solidFill>
              </a:rPr>
              <a:t>branch broke,  fell,  hit the ground</a:t>
            </a:r>
          </a:p>
          <a:p>
            <a:pPr eaLnBrk="1" hangingPunct="1"/>
            <a:r>
              <a:rPr lang="en-US" altLang="zh-CN" sz="3000" b="1" dirty="0">
                <a:solidFill>
                  <a:srgbClr val="000000"/>
                </a:solidFill>
              </a:rPr>
              <a:t>leg,  broken,  three months,  attend training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 calcmode="lin" valueType="num">
                                      <p:cBhvr>
                                        <p:cTn id="7" dur="500" fill="hold"/>
                                        <p:tgtEl>
                                          <p:spTgt spid="12291"/>
                                        </p:tgtEl>
                                        <p:attrNameLst>
                                          <p:attrName>ppt_w</p:attrName>
                                        </p:attrNameLst>
                                      </p:cBhvr>
                                      <p:tavLst>
                                        <p:tav tm="0">
                                          <p:val>
                                            <p:fltVal val="0"/>
                                          </p:val>
                                        </p:tav>
                                        <p:tav tm="100000">
                                          <p:val>
                                            <p:strVal val="#ppt_w"/>
                                          </p:val>
                                        </p:tav>
                                      </p:tavLst>
                                    </p:anim>
                                    <p:anim calcmode="lin" valueType="num">
                                      <p:cBhvr>
                                        <p:cTn id="8" dur="500" fill="hold"/>
                                        <p:tgtEl>
                                          <p:spTgt spid="122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C:\Documents and Settings\Administrator\桌面\m_1309147571340.jpg"/>
          <p:cNvPicPr>
            <a:picLocks noChangeAspect="1" noChangeArrowheads="1"/>
          </p:cNvPicPr>
          <p:nvPr/>
        </p:nvPicPr>
        <p:blipFill>
          <a:blip r:embed="rId2" cstate="email"/>
          <a:srcRect/>
          <a:stretch>
            <a:fillRect/>
          </a:stretch>
        </p:blipFill>
        <p:spPr bwMode="auto">
          <a:xfrm>
            <a:off x="4994275" y="3886200"/>
            <a:ext cx="36925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5" name="Picture 2" descr="C:\Documents and Settings\Administrator\桌面\2013032014152881.png"/>
          <p:cNvPicPr>
            <a:picLocks noChangeAspect="1" noChangeArrowheads="1"/>
          </p:cNvPicPr>
          <p:nvPr/>
        </p:nvPicPr>
        <p:blipFill>
          <a:blip r:embed="rId3" cstate="email"/>
          <a:srcRect/>
          <a:stretch>
            <a:fillRect/>
          </a:stretch>
        </p:blipFill>
        <p:spPr bwMode="auto">
          <a:xfrm>
            <a:off x="530225" y="3829050"/>
            <a:ext cx="3230563"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云形 2"/>
          <p:cNvSpPr>
            <a:spLocks noChangeArrowheads="1"/>
          </p:cNvSpPr>
          <p:nvPr/>
        </p:nvSpPr>
        <p:spPr bwMode="auto">
          <a:xfrm>
            <a:off x="685800" y="685800"/>
            <a:ext cx="7848600" cy="3352800"/>
          </a:xfrm>
          <a:custGeom>
            <a:avLst/>
            <a:gdLst>
              <a:gd name="T0" fmla="*/ 1424749818 w 43200"/>
              <a:gd name="T1" fmla="*/ 130107267 h 43200"/>
              <a:gd name="T2" fmla="*/ 712969004 w 43200"/>
              <a:gd name="T3" fmla="*/ 259937462 h 43200"/>
              <a:gd name="T4" fmla="*/ 4423013 w 43200"/>
              <a:gd name="T5" fmla="*/ 130107267 h 43200"/>
              <a:gd name="T6" fmla="*/ 712969004 w 43200"/>
              <a:gd name="T7" fmla="*/ 14877972 h 43200"/>
              <a:gd name="T8" fmla="*/ 0 60000 65536"/>
              <a:gd name="T9" fmla="*/ 5898240 60000 65536"/>
              <a:gd name="T10" fmla="*/ 11796480 60000 65536"/>
              <a:gd name="T11" fmla="*/ 17694720 60000 65536"/>
              <a:gd name="T12" fmla="*/ 5954 w 43200"/>
              <a:gd name="T13" fmla="*/ 6524 h 43200"/>
              <a:gd name="T14" fmla="*/ 34174 w 43200"/>
              <a:gd name="T15" fmla="*/ 34674 h 43200"/>
            </a:gdLst>
            <a:ahLst/>
            <a:cxnLst>
              <a:cxn ang="T8">
                <a:pos x="T0" y="T1"/>
              </a:cxn>
              <a:cxn ang="T9">
                <a:pos x="T2" y="T3"/>
              </a:cxn>
              <a:cxn ang="T10">
                <a:pos x="T4" y="T5"/>
              </a:cxn>
              <a:cxn ang="T11">
                <a:pos x="T6" y="T7"/>
              </a:cxn>
            </a:cxnLst>
            <a:rect l="T12" t="T13" r="T14" b="T15"/>
            <a:pathLst>
              <a:path w="43200" h="43200">
                <a:moveTo>
                  <a:pt x="3900" y="14370"/>
                </a:moveTo>
                <a:lnTo>
                  <a:pt x="3899" y="14370"/>
                </a:lnTo>
                <a:cubicBezTo>
                  <a:pt x="3858" y="13959"/>
                  <a:pt x="3838" y="13545"/>
                  <a:pt x="3838" y="13131"/>
                </a:cubicBezTo>
                <a:cubicBezTo>
                  <a:pt x="3838" y="8055"/>
                  <a:pt x="6861" y="3941"/>
                  <a:pt x="10591" y="3941"/>
                </a:cubicBezTo>
                <a:cubicBezTo>
                  <a:pt x="11791" y="3940"/>
                  <a:pt x="12969" y="4376"/>
                  <a:pt x="14005" y="5201"/>
                </a:cubicBezTo>
                <a:lnTo>
                  <a:pt x="14005" y="5202"/>
                </a:lnTo>
                <a:cubicBezTo>
                  <a:pt x="14930" y="2828"/>
                  <a:pt x="16742" y="1343"/>
                  <a:pt x="18715" y="1344"/>
                </a:cubicBezTo>
                <a:cubicBezTo>
                  <a:pt x="20114" y="1344"/>
                  <a:pt x="21458" y="2093"/>
                  <a:pt x="22456" y="3431"/>
                </a:cubicBezTo>
                <a:lnTo>
                  <a:pt x="22456" y="3432"/>
                </a:lnTo>
                <a:cubicBezTo>
                  <a:pt x="23194" y="1415"/>
                  <a:pt x="24707" y="140"/>
                  <a:pt x="26362" y="141"/>
                </a:cubicBezTo>
                <a:cubicBezTo>
                  <a:pt x="27723" y="141"/>
                  <a:pt x="29007" y="1006"/>
                  <a:pt x="29832" y="2481"/>
                </a:cubicBezTo>
                <a:lnTo>
                  <a:pt x="29832" y="2480"/>
                </a:lnTo>
                <a:cubicBezTo>
                  <a:pt x="30755" y="1002"/>
                  <a:pt x="32110" y="149"/>
                  <a:pt x="33538" y="150"/>
                </a:cubicBezTo>
                <a:cubicBezTo>
                  <a:pt x="35888" y="150"/>
                  <a:pt x="37901" y="2435"/>
                  <a:pt x="38318" y="5575"/>
                </a:cubicBezTo>
                <a:lnTo>
                  <a:pt x="38317" y="5576"/>
                </a:lnTo>
                <a:cubicBezTo>
                  <a:pt x="40639" y="6438"/>
                  <a:pt x="42250" y="9313"/>
                  <a:pt x="42250" y="12594"/>
                </a:cubicBezTo>
                <a:cubicBezTo>
                  <a:pt x="42250" y="13579"/>
                  <a:pt x="42103" y="14554"/>
                  <a:pt x="41818" y="15460"/>
                </a:cubicBezTo>
                <a:lnTo>
                  <a:pt x="41818" y="15459"/>
                </a:lnTo>
                <a:cubicBezTo>
                  <a:pt x="42727" y="17070"/>
                  <a:pt x="43220" y="19044"/>
                  <a:pt x="43220" y="21076"/>
                </a:cubicBezTo>
                <a:cubicBezTo>
                  <a:pt x="43220" y="25663"/>
                  <a:pt x="40741" y="29553"/>
                  <a:pt x="37404" y="30203"/>
                </a:cubicBezTo>
                <a:lnTo>
                  <a:pt x="37403" y="30202"/>
                </a:lnTo>
                <a:cubicBezTo>
                  <a:pt x="37378" y="34523"/>
                  <a:pt x="34795" y="38006"/>
                  <a:pt x="31619" y="38007"/>
                </a:cubicBezTo>
                <a:cubicBezTo>
                  <a:pt x="30535" y="38007"/>
                  <a:pt x="29474" y="37593"/>
                  <a:pt x="28555" y="36813"/>
                </a:cubicBezTo>
                <a:lnTo>
                  <a:pt x="28556" y="36813"/>
                </a:lnTo>
                <a:cubicBezTo>
                  <a:pt x="27694" y="40699"/>
                  <a:pt x="25069" y="43357"/>
                  <a:pt x="22094" y="43358"/>
                </a:cubicBezTo>
                <a:cubicBezTo>
                  <a:pt x="19839" y="43358"/>
                  <a:pt x="17733" y="41821"/>
                  <a:pt x="16480" y="39263"/>
                </a:cubicBezTo>
                <a:lnTo>
                  <a:pt x="16480" y="39264"/>
                </a:lnTo>
                <a:cubicBezTo>
                  <a:pt x="15279" y="40250"/>
                  <a:pt x="13904" y="40770"/>
                  <a:pt x="12503" y="40771"/>
                </a:cubicBezTo>
                <a:cubicBezTo>
                  <a:pt x="9735" y="40771"/>
                  <a:pt x="7180" y="38748"/>
                  <a:pt x="5804" y="35469"/>
                </a:cubicBezTo>
                <a:lnTo>
                  <a:pt x="5803" y="35469"/>
                </a:lnTo>
                <a:cubicBezTo>
                  <a:pt x="5635" y="35496"/>
                  <a:pt x="5465" y="35509"/>
                  <a:pt x="5296" y="35510"/>
                </a:cubicBezTo>
                <a:cubicBezTo>
                  <a:pt x="2888" y="35510"/>
                  <a:pt x="936" y="32860"/>
                  <a:pt x="936" y="29592"/>
                </a:cubicBezTo>
                <a:cubicBezTo>
                  <a:pt x="935" y="28090"/>
                  <a:pt x="1356" y="26644"/>
                  <a:pt x="2112" y="25547"/>
                </a:cubicBezTo>
                <a:lnTo>
                  <a:pt x="2113" y="25547"/>
                </a:lnTo>
                <a:cubicBezTo>
                  <a:pt x="781" y="24481"/>
                  <a:pt x="-36" y="22528"/>
                  <a:pt x="-36" y="20418"/>
                </a:cubicBezTo>
                <a:cubicBezTo>
                  <a:pt x="-37" y="17370"/>
                  <a:pt x="1647" y="14817"/>
                  <a:pt x="3863" y="14504"/>
                </a:cubicBezTo>
                <a:lnTo>
                  <a:pt x="3900" y="14370"/>
                </a:lnTo>
                <a:close/>
              </a:path>
              <a:path w="43200" h="43200" fill="none">
                <a:moveTo>
                  <a:pt x="4693" y="26177"/>
                </a:moveTo>
                <a:lnTo>
                  <a:pt x="4693" y="26177"/>
                </a:lnTo>
                <a:cubicBezTo>
                  <a:pt x="4580" y="26189"/>
                  <a:pt x="4468" y="26194"/>
                  <a:pt x="4356" y="26195"/>
                </a:cubicBezTo>
                <a:cubicBezTo>
                  <a:pt x="3584" y="26195"/>
                  <a:pt x="2826" y="25913"/>
                  <a:pt x="2160" y="25379"/>
                </a:cubicBezTo>
                <a:moveTo>
                  <a:pt x="6928" y="34899"/>
                </a:moveTo>
                <a:lnTo>
                  <a:pt x="6927" y="34898"/>
                </a:lnTo>
                <a:cubicBezTo>
                  <a:pt x="6572" y="35091"/>
                  <a:pt x="6200" y="35219"/>
                  <a:pt x="5820" y="35280"/>
                </a:cubicBezTo>
                <a:moveTo>
                  <a:pt x="16478" y="39090"/>
                </a:moveTo>
                <a:lnTo>
                  <a:pt x="16477" y="39090"/>
                </a:lnTo>
                <a:cubicBezTo>
                  <a:pt x="16210" y="38544"/>
                  <a:pt x="15986" y="37960"/>
                  <a:pt x="15809" y="37350"/>
                </a:cubicBezTo>
                <a:moveTo>
                  <a:pt x="28827" y="34751"/>
                </a:moveTo>
                <a:lnTo>
                  <a:pt x="28826" y="34750"/>
                </a:lnTo>
                <a:cubicBezTo>
                  <a:pt x="28787" y="35398"/>
                  <a:pt x="28698" y="36038"/>
                  <a:pt x="28560" y="36660"/>
                </a:cubicBezTo>
                <a:moveTo>
                  <a:pt x="34129" y="22954"/>
                </a:moveTo>
                <a:lnTo>
                  <a:pt x="34128" y="22954"/>
                </a:lnTo>
                <a:cubicBezTo>
                  <a:pt x="36118" y="24271"/>
                  <a:pt x="37381" y="27017"/>
                  <a:pt x="37381" y="30027"/>
                </a:cubicBezTo>
                <a:cubicBezTo>
                  <a:pt x="37381" y="30048"/>
                  <a:pt x="37380" y="30069"/>
                  <a:pt x="37380" y="30090"/>
                </a:cubicBezTo>
                <a:moveTo>
                  <a:pt x="41798" y="15354"/>
                </a:moveTo>
                <a:lnTo>
                  <a:pt x="41798" y="15354"/>
                </a:lnTo>
                <a:cubicBezTo>
                  <a:pt x="41473" y="16386"/>
                  <a:pt x="40978" y="17302"/>
                  <a:pt x="40350" y="18030"/>
                </a:cubicBezTo>
                <a:moveTo>
                  <a:pt x="38324" y="5426"/>
                </a:moveTo>
                <a:lnTo>
                  <a:pt x="38324" y="5425"/>
                </a:lnTo>
                <a:cubicBezTo>
                  <a:pt x="38375" y="5811"/>
                  <a:pt x="38401" y="6202"/>
                  <a:pt x="38401" y="6595"/>
                </a:cubicBezTo>
                <a:cubicBezTo>
                  <a:pt x="38401" y="6626"/>
                  <a:pt x="38400" y="6658"/>
                  <a:pt x="38400" y="6690"/>
                </a:cubicBezTo>
                <a:moveTo>
                  <a:pt x="29078" y="3952"/>
                </a:moveTo>
                <a:lnTo>
                  <a:pt x="29078" y="3952"/>
                </a:lnTo>
                <a:cubicBezTo>
                  <a:pt x="29266" y="3369"/>
                  <a:pt x="29516" y="2826"/>
                  <a:pt x="29820" y="2340"/>
                </a:cubicBezTo>
                <a:moveTo>
                  <a:pt x="22141" y="4720"/>
                </a:moveTo>
                <a:lnTo>
                  <a:pt x="22140" y="4719"/>
                </a:lnTo>
                <a:cubicBezTo>
                  <a:pt x="22217" y="4238"/>
                  <a:pt x="22338" y="3771"/>
                  <a:pt x="22500" y="3330"/>
                </a:cubicBezTo>
                <a:moveTo>
                  <a:pt x="14000" y="5192"/>
                </a:moveTo>
                <a:lnTo>
                  <a:pt x="14000" y="5191"/>
                </a:lnTo>
                <a:cubicBezTo>
                  <a:pt x="14471" y="5568"/>
                  <a:pt x="14908" y="6020"/>
                  <a:pt x="15299" y="6540"/>
                </a:cubicBezTo>
                <a:moveTo>
                  <a:pt x="4127" y="15789"/>
                </a:moveTo>
                <a:lnTo>
                  <a:pt x="4127" y="15788"/>
                </a:lnTo>
                <a:cubicBezTo>
                  <a:pt x="4024" y="15324"/>
                  <a:pt x="3948" y="14850"/>
                  <a:pt x="3900" y="14369"/>
                </a:cubicBezTo>
              </a:path>
            </a:pathLst>
          </a:custGeom>
          <a:gradFill rotWithShape="1">
            <a:gsLst>
              <a:gs pos="0">
                <a:srgbClr val="FFDA90"/>
              </a:gs>
              <a:gs pos="35001">
                <a:srgbClr val="FFE3B2"/>
              </a:gs>
              <a:gs pos="100000">
                <a:srgbClr val="FFF4E0"/>
              </a:gs>
            </a:gsLst>
            <a:lin ang="5400000" scaled="1"/>
          </a:gradFill>
          <a:ln w="9525">
            <a:solidFill>
              <a:srgbClr val="CC9800"/>
            </a:solidFill>
            <a:miter lim="800000"/>
          </a:ln>
          <a:effectLst>
            <a:outerShdw dist="20000" dir="5400000" algn="ctr" rotWithShape="0">
              <a:srgbClr val="000000">
                <a:alpha val="37000"/>
              </a:srgbClr>
            </a:outerShdw>
          </a:effectLst>
        </p:spPr>
        <p:txBody>
          <a:bodyPr anchor="ctr"/>
          <a:lstStyle/>
          <a:p>
            <a:pPr algn="ctr"/>
            <a:r>
              <a:rPr lang="en-US" altLang="zh-CN" sz="4000" b="1" dirty="0">
                <a:solidFill>
                  <a:srgbClr val="000000"/>
                </a:solidFill>
              </a:rPr>
              <a:t>What other safety rules for teenagers can you think of?</a:t>
            </a:r>
            <a:endParaRPr lang="zh-CN" altLang="en-US" sz="4000" b="1" dirty="0">
              <a:solidFill>
                <a:srgbClr val="000000"/>
              </a:solidFill>
            </a:endParaRPr>
          </a:p>
        </p:txBody>
      </p:sp>
      <p:sp>
        <p:nvSpPr>
          <p:cNvPr id="18437" name="TextBox 7"/>
          <p:cNvSpPr txBox="1">
            <a:spLocks noChangeArrowheads="1"/>
          </p:cNvSpPr>
          <p:nvPr/>
        </p:nvSpPr>
        <p:spPr bwMode="auto">
          <a:xfrm>
            <a:off x="107950" y="0"/>
            <a:ext cx="18065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008080"/>
                </a:solidFill>
                <a:latin typeface="方正姚体" panose="02010601030101010101" pitchFamily="2" charset="-122"/>
                <a:ea typeface="方正姚体" panose="02010601030101010101" pitchFamily="2" charset="-122"/>
              </a:rPr>
              <a:t>Post-reading</a:t>
            </a:r>
            <a:endParaRPr lang="zh-CN" altLang="en-US" sz="2400" b="1" dirty="0">
              <a:solidFill>
                <a:srgbClr val="008080"/>
              </a:solidFill>
              <a:latin typeface="方正姚体" panose="02010601030101010101" pitchFamily="2" charset="-122"/>
              <a:ea typeface="方正姚体" panose="02010601030101010101" pitchFamily="2" charset="-122"/>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228600" y="457200"/>
            <a:ext cx="8382000" cy="830263"/>
          </a:xfrm>
          <a:prstGeom prst="rect">
            <a:avLst/>
          </a:prstGeom>
          <a:gradFill rotWithShape="1">
            <a:gsLst>
              <a:gs pos="0">
                <a:srgbClr val="BCBCBC"/>
              </a:gs>
              <a:gs pos="35001">
                <a:srgbClr val="D0D0D0"/>
              </a:gs>
              <a:gs pos="100000">
                <a:srgbClr val="EDEDED"/>
              </a:gs>
            </a:gsLst>
            <a:lin ang="5400000" scaled="1"/>
          </a:gradFill>
          <a:ln w="9525">
            <a:solidFill>
              <a:srgbClr val="000000"/>
            </a:solidFill>
            <a:miter lim="800000"/>
          </a:ln>
          <a:effectLst>
            <a:outerShdw dist="20000" dir="5400000" algn="ctr" rotWithShape="0">
              <a:srgbClr val="000000">
                <a:alpha val="37000"/>
              </a:srgbClr>
            </a:outerShdw>
          </a:effectLst>
        </p:spPr>
        <p:txBody>
          <a:bodyPr>
            <a:spAutoFit/>
          </a:bodyPr>
          <a:lstStyle/>
          <a:p>
            <a:r>
              <a:rPr lang="en-US" altLang="zh-CN" sz="2400" b="1" dirty="0">
                <a:solidFill>
                  <a:srgbClr val="7030A0"/>
                </a:solidFill>
              </a:rPr>
              <a:t>Here are some safety rules for teenagers. Read them and fill in the blanks with the words in the box.</a:t>
            </a:r>
            <a:endParaRPr lang="zh-CN" altLang="en-US" sz="2400" b="1" dirty="0">
              <a:solidFill>
                <a:srgbClr val="7030A0"/>
              </a:solidFill>
            </a:endParaRPr>
          </a:p>
        </p:txBody>
      </p:sp>
      <p:sp>
        <p:nvSpPr>
          <p:cNvPr id="19459" name="矩形 2"/>
          <p:cNvSpPr>
            <a:spLocks noChangeArrowheads="1"/>
          </p:cNvSpPr>
          <p:nvPr/>
        </p:nvSpPr>
        <p:spPr bwMode="auto">
          <a:xfrm>
            <a:off x="914400" y="1447800"/>
            <a:ext cx="7407275" cy="523875"/>
          </a:xfrm>
          <a:prstGeom prst="rect">
            <a:avLst/>
          </a:prstGeom>
          <a:solidFill>
            <a:schemeClr val="bg1"/>
          </a:solidFill>
          <a:ln w="25400">
            <a:solidFill>
              <a:schemeClr val="accent1"/>
            </a:solidFill>
            <a:miter lim="800000"/>
          </a:ln>
        </p:spPr>
        <p:txBody>
          <a:bodyPr wrap="none">
            <a:spAutoFit/>
          </a:bodyPr>
          <a:lstStyle/>
          <a:p>
            <a:r>
              <a:rPr lang="en-US" altLang="zh-CN" sz="2800" b="1" dirty="0">
                <a:solidFill>
                  <a:srgbClr val="000000"/>
                </a:solidFill>
              </a:rPr>
              <a:t>money       number       parents       evening</a:t>
            </a:r>
            <a:endParaRPr lang="zh-CN" altLang="en-US" sz="2800" b="1" dirty="0">
              <a:solidFill>
                <a:srgbClr val="000000"/>
              </a:solidFill>
            </a:endParaRPr>
          </a:p>
        </p:txBody>
      </p:sp>
      <p:sp>
        <p:nvSpPr>
          <p:cNvPr id="19460" name="矩形 3"/>
          <p:cNvSpPr>
            <a:spLocks noChangeArrowheads="1"/>
          </p:cNvSpPr>
          <p:nvPr/>
        </p:nvSpPr>
        <p:spPr bwMode="auto">
          <a:xfrm>
            <a:off x="304800" y="2154238"/>
            <a:ext cx="8610600" cy="4246562"/>
          </a:xfrm>
          <a:prstGeom prst="rect">
            <a:avLst/>
          </a:prstGeom>
          <a:solidFill>
            <a:schemeClr val="bg1"/>
          </a:solidFill>
          <a:ln w="25400">
            <a:solidFill>
              <a:schemeClr val="accent2"/>
            </a:solidFill>
            <a:miter lim="800000"/>
          </a:ln>
        </p:spPr>
        <p:txBody>
          <a:bodyPr>
            <a:spAutoFit/>
          </a:bodyPr>
          <a:lstStyle/>
          <a:p>
            <a:r>
              <a:rPr lang="en-US" altLang="zh-CN" sz="2900" b="1" dirty="0">
                <a:solidFill>
                  <a:srgbClr val="000000"/>
                </a:solidFill>
              </a:rPr>
              <a:t>When you are going out, please remember the following things:</a:t>
            </a:r>
          </a:p>
          <a:p>
            <a:r>
              <a:rPr lang="en-US" altLang="zh-CN" sz="2900" b="1" dirty="0">
                <a:solidFill>
                  <a:srgbClr val="000000"/>
                </a:solidFill>
              </a:rPr>
              <a:t>• Always tell your ________ where you are going and when you expect to be home.</a:t>
            </a:r>
          </a:p>
          <a:p>
            <a:r>
              <a:rPr lang="en-US" altLang="zh-CN" sz="2900" b="1" dirty="0">
                <a:solidFill>
                  <a:srgbClr val="000000"/>
                </a:solidFill>
              </a:rPr>
              <a:t>• Don’t carry a lot of ________ with you.</a:t>
            </a:r>
          </a:p>
          <a:p>
            <a:r>
              <a:rPr lang="en-US" altLang="zh-CN" sz="2900" b="1" dirty="0">
                <a:solidFill>
                  <a:srgbClr val="000000"/>
                </a:solidFill>
              </a:rPr>
              <a:t>• Try not to walk on quiet and dark streets in the ________.</a:t>
            </a:r>
          </a:p>
          <a:p>
            <a:r>
              <a:rPr lang="en-US" altLang="zh-CN" sz="2900" b="1" dirty="0">
                <a:solidFill>
                  <a:srgbClr val="000000"/>
                </a:solidFill>
              </a:rPr>
              <a:t>• Make sure you know what ________ to call for the police, ambulance and so on.</a:t>
            </a:r>
            <a:endParaRPr lang="zh-CN" altLang="en-US" sz="2900" b="1" dirty="0">
              <a:solidFill>
                <a:srgbClr val="000000"/>
              </a:solidFill>
            </a:endParaRPr>
          </a:p>
        </p:txBody>
      </p:sp>
      <p:sp>
        <p:nvSpPr>
          <p:cNvPr id="14341" name="TextBox 5"/>
          <p:cNvSpPr txBox="1">
            <a:spLocks noChangeArrowheads="1"/>
          </p:cNvSpPr>
          <p:nvPr/>
        </p:nvSpPr>
        <p:spPr bwMode="auto">
          <a:xfrm>
            <a:off x="3505200" y="29210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rPr>
              <a:t>parents</a:t>
            </a:r>
            <a:endParaRPr lang="zh-CN" altLang="en-US" sz="3200" b="1">
              <a:solidFill>
                <a:srgbClr val="000000"/>
              </a:solidFill>
            </a:endParaRPr>
          </a:p>
        </p:txBody>
      </p:sp>
      <p:sp>
        <p:nvSpPr>
          <p:cNvPr id="14342" name="TextBox 6"/>
          <p:cNvSpPr txBox="1">
            <a:spLocks noChangeArrowheads="1"/>
          </p:cNvSpPr>
          <p:nvPr/>
        </p:nvSpPr>
        <p:spPr bwMode="auto">
          <a:xfrm>
            <a:off x="3962400" y="38862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rPr>
              <a:t>money</a:t>
            </a:r>
            <a:endParaRPr lang="zh-CN" altLang="en-US" sz="3200" b="1">
              <a:solidFill>
                <a:srgbClr val="000000"/>
              </a:solidFill>
            </a:endParaRPr>
          </a:p>
        </p:txBody>
      </p:sp>
      <p:sp>
        <p:nvSpPr>
          <p:cNvPr id="14343" name="TextBox 7"/>
          <p:cNvSpPr txBox="1">
            <a:spLocks noChangeArrowheads="1"/>
          </p:cNvSpPr>
          <p:nvPr/>
        </p:nvSpPr>
        <p:spPr bwMode="auto">
          <a:xfrm>
            <a:off x="457200" y="47244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rPr>
              <a:t>evening</a:t>
            </a:r>
            <a:endParaRPr lang="zh-CN" altLang="en-US" sz="3200" b="1">
              <a:solidFill>
                <a:srgbClr val="000000"/>
              </a:solidFill>
            </a:endParaRPr>
          </a:p>
        </p:txBody>
      </p:sp>
      <p:sp>
        <p:nvSpPr>
          <p:cNvPr id="14344" name="TextBox 8"/>
          <p:cNvSpPr txBox="1">
            <a:spLocks noChangeArrowheads="1"/>
          </p:cNvSpPr>
          <p:nvPr/>
        </p:nvSpPr>
        <p:spPr bwMode="auto">
          <a:xfrm>
            <a:off x="5257800" y="5181600"/>
            <a:ext cx="1981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rPr>
              <a:t>number</a:t>
            </a:r>
            <a:endParaRPr lang="zh-CN" altLang="en-US" sz="3200" b="1">
              <a:solidFill>
                <a:srgbClr val="00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 calcmode="lin" valueType="num">
                                      <p:cBhvr additive="base">
                                        <p:cTn id="7" dur="500" fill="hold"/>
                                        <p:tgtEl>
                                          <p:spTgt spid="14341"/>
                                        </p:tgtEl>
                                        <p:attrNameLst>
                                          <p:attrName>ppt_x</p:attrName>
                                        </p:attrNameLst>
                                      </p:cBhvr>
                                      <p:tavLst>
                                        <p:tav tm="0">
                                          <p:val>
                                            <p:strVal val="#ppt_x"/>
                                          </p:val>
                                        </p:tav>
                                        <p:tav tm="100000">
                                          <p:val>
                                            <p:strVal val="#ppt_x"/>
                                          </p:val>
                                        </p:tav>
                                      </p:tavLst>
                                    </p:anim>
                                    <p:anim calcmode="lin" valueType="num">
                                      <p:cBhvr additive="base">
                                        <p:cTn id="8" dur="500" fill="hold"/>
                                        <p:tgtEl>
                                          <p:spTgt spid="1434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342"/>
                                        </p:tgtEl>
                                        <p:attrNameLst>
                                          <p:attrName>style.visibility</p:attrName>
                                        </p:attrNameLst>
                                      </p:cBhvr>
                                      <p:to>
                                        <p:strVal val="visible"/>
                                      </p:to>
                                    </p:set>
                                    <p:anim calcmode="lin" valueType="num">
                                      <p:cBhvr additive="base">
                                        <p:cTn id="13" dur="500" fill="hold"/>
                                        <p:tgtEl>
                                          <p:spTgt spid="14342"/>
                                        </p:tgtEl>
                                        <p:attrNameLst>
                                          <p:attrName>ppt_x</p:attrName>
                                        </p:attrNameLst>
                                      </p:cBhvr>
                                      <p:tavLst>
                                        <p:tav tm="0">
                                          <p:val>
                                            <p:strVal val="#ppt_x"/>
                                          </p:val>
                                        </p:tav>
                                        <p:tav tm="100000">
                                          <p:val>
                                            <p:strVal val="#ppt_x"/>
                                          </p:val>
                                        </p:tav>
                                      </p:tavLst>
                                    </p:anim>
                                    <p:anim calcmode="lin" valueType="num">
                                      <p:cBhvr additive="base">
                                        <p:cTn id="14" dur="500" fill="hold"/>
                                        <p:tgtEl>
                                          <p:spTgt spid="1434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4343"/>
                                        </p:tgtEl>
                                        <p:attrNameLst>
                                          <p:attrName>style.visibility</p:attrName>
                                        </p:attrNameLst>
                                      </p:cBhvr>
                                      <p:to>
                                        <p:strVal val="visible"/>
                                      </p:to>
                                    </p:set>
                                    <p:anim calcmode="lin" valueType="num">
                                      <p:cBhvr additive="base">
                                        <p:cTn id="19" dur="500" fill="hold"/>
                                        <p:tgtEl>
                                          <p:spTgt spid="14343"/>
                                        </p:tgtEl>
                                        <p:attrNameLst>
                                          <p:attrName>ppt_x</p:attrName>
                                        </p:attrNameLst>
                                      </p:cBhvr>
                                      <p:tavLst>
                                        <p:tav tm="0">
                                          <p:val>
                                            <p:strVal val="#ppt_x"/>
                                          </p:val>
                                        </p:tav>
                                        <p:tav tm="100000">
                                          <p:val>
                                            <p:strVal val="#ppt_x"/>
                                          </p:val>
                                        </p:tav>
                                      </p:tavLst>
                                    </p:anim>
                                    <p:anim calcmode="lin" valueType="num">
                                      <p:cBhvr additive="base">
                                        <p:cTn id="20" dur="500" fill="hold"/>
                                        <p:tgtEl>
                                          <p:spTgt spid="14343"/>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4344"/>
                                        </p:tgtEl>
                                        <p:attrNameLst>
                                          <p:attrName>style.visibility</p:attrName>
                                        </p:attrNameLst>
                                      </p:cBhvr>
                                      <p:to>
                                        <p:strVal val="visible"/>
                                      </p:to>
                                    </p:set>
                                    <p:anim calcmode="lin" valueType="num">
                                      <p:cBhvr additive="base">
                                        <p:cTn id="25" dur="500" fill="hold"/>
                                        <p:tgtEl>
                                          <p:spTgt spid="14344"/>
                                        </p:tgtEl>
                                        <p:attrNameLst>
                                          <p:attrName>ppt_x</p:attrName>
                                        </p:attrNameLst>
                                      </p:cBhvr>
                                      <p:tavLst>
                                        <p:tav tm="0">
                                          <p:val>
                                            <p:strVal val="#ppt_x"/>
                                          </p:val>
                                        </p:tav>
                                        <p:tav tm="100000">
                                          <p:val>
                                            <p:strVal val="#ppt_x"/>
                                          </p:val>
                                        </p:tav>
                                      </p:tavLst>
                                    </p:anim>
                                    <p:anim calcmode="lin" valueType="num">
                                      <p:cBhvr additive="base">
                                        <p:cTn id="26" dur="500" fill="hold"/>
                                        <p:tgtEl>
                                          <p:spTgt spid="143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utoUpdateAnimBg="0"/>
      <p:bldP spid="14342" grpId="0" autoUpdateAnimBg="0"/>
      <p:bldP spid="14343" grpId="0" autoUpdateAnimBg="0"/>
      <p:bldP spid="1434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228600" y="533400"/>
            <a:ext cx="8382000" cy="830263"/>
          </a:xfrm>
          <a:prstGeom prst="rect">
            <a:avLst/>
          </a:prstGeom>
          <a:gradFill rotWithShape="1">
            <a:gsLst>
              <a:gs pos="0">
                <a:srgbClr val="BCBCBC"/>
              </a:gs>
              <a:gs pos="35001">
                <a:srgbClr val="D0D0D0"/>
              </a:gs>
              <a:gs pos="100000">
                <a:srgbClr val="EDEDED"/>
              </a:gs>
            </a:gsLst>
            <a:lin ang="5400000" scaled="1"/>
          </a:gradFill>
          <a:ln w="9525">
            <a:solidFill>
              <a:srgbClr val="000000"/>
            </a:solidFill>
            <a:miter lim="800000"/>
          </a:ln>
          <a:effectLst>
            <a:outerShdw dist="20000" dir="5400000" algn="ctr" rotWithShape="0">
              <a:srgbClr val="000000">
                <a:alpha val="37000"/>
              </a:srgbClr>
            </a:outerShdw>
          </a:effectLst>
        </p:spPr>
        <p:txBody>
          <a:bodyPr>
            <a:spAutoFit/>
          </a:bodyPr>
          <a:lstStyle/>
          <a:p>
            <a:r>
              <a:rPr lang="en-US" altLang="zh-CN" sz="2400" b="1">
                <a:solidFill>
                  <a:srgbClr val="7030A0"/>
                </a:solidFill>
              </a:rPr>
              <a:t>Here are some safety rules for teenagers. Read them and fill in the blanks with the words in the box.</a:t>
            </a:r>
            <a:endParaRPr lang="zh-CN" altLang="en-US" sz="2400" b="1">
              <a:solidFill>
                <a:srgbClr val="7030A0"/>
              </a:solidFill>
            </a:endParaRPr>
          </a:p>
        </p:txBody>
      </p:sp>
      <p:sp>
        <p:nvSpPr>
          <p:cNvPr id="20483" name="矩形 2"/>
          <p:cNvSpPr>
            <a:spLocks noChangeArrowheads="1"/>
          </p:cNvSpPr>
          <p:nvPr/>
        </p:nvSpPr>
        <p:spPr bwMode="auto">
          <a:xfrm>
            <a:off x="838200" y="1524000"/>
            <a:ext cx="6753225" cy="523875"/>
          </a:xfrm>
          <a:prstGeom prst="rect">
            <a:avLst/>
          </a:prstGeom>
          <a:solidFill>
            <a:schemeClr val="bg1"/>
          </a:solidFill>
          <a:ln w="25400">
            <a:solidFill>
              <a:schemeClr val="accent1"/>
            </a:solidFill>
            <a:miter lim="800000"/>
          </a:ln>
        </p:spPr>
        <p:txBody>
          <a:bodyPr wrap="none">
            <a:spAutoFit/>
          </a:bodyPr>
          <a:lstStyle/>
          <a:p>
            <a:r>
              <a:rPr lang="en-US" altLang="zh-CN" sz="2800" b="1">
                <a:solidFill>
                  <a:srgbClr val="000000"/>
                </a:solidFill>
              </a:rPr>
              <a:t>side       leave       cigarettes       pocket</a:t>
            </a:r>
            <a:endParaRPr lang="zh-CN" altLang="en-US" sz="2800" b="1">
              <a:solidFill>
                <a:srgbClr val="000000"/>
              </a:solidFill>
            </a:endParaRPr>
          </a:p>
        </p:txBody>
      </p:sp>
      <p:sp>
        <p:nvSpPr>
          <p:cNvPr id="20484" name="矩形 3"/>
          <p:cNvSpPr>
            <a:spLocks noChangeArrowheads="1"/>
          </p:cNvSpPr>
          <p:nvPr/>
        </p:nvSpPr>
        <p:spPr bwMode="auto">
          <a:xfrm>
            <a:off x="228600" y="2230438"/>
            <a:ext cx="8610600" cy="4246562"/>
          </a:xfrm>
          <a:prstGeom prst="rect">
            <a:avLst/>
          </a:prstGeom>
          <a:solidFill>
            <a:schemeClr val="bg1"/>
          </a:solidFill>
          <a:ln w="25400">
            <a:solidFill>
              <a:schemeClr val="accent2"/>
            </a:solidFill>
            <a:miter lim="800000"/>
          </a:ln>
        </p:spPr>
        <p:txBody>
          <a:bodyPr>
            <a:spAutoFit/>
          </a:bodyPr>
          <a:lstStyle/>
          <a:p>
            <a:r>
              <a:rPr lang="en-US" altLang="zh-CN" sz="3000" b="1">
                <a:solidFill>
                  <a:srgbClr val="000000"/>
                </a:solidFill>
              </a:rPr>
              <a:t>When you are at school, you should follow these rules:</a:t>
            </a:r>
          </a:p>
          <a:p>
            <a:r>
              <a:rPr lang="en-US" altLang="zh-CN" sz="3000" b="1">
                <a:solidFill>
                  <a:srgbClr val="000000"/>
                </a:solidFill>
              </a:rPr>
              <a:t>• Walk on the right-hand ________ of the stairs.</a:t>
            </a:r>
          </a:p>
          <a:p>
            <a:r>
              <a:rPr lang="en-US" altLang="zh-CN" sz="3000" b="1">
                <a:solidFill>
                  <a:srgbClr val="000000"/>
                </a:solidFill>
              </a:rPr>
              <a:t>• Don’t bring __________ or alcohol to school.</a:t>
            </a:r>
          </a:p>
          <a:p>
            <a:r>
              <a:rPr lang="en-US" altLang="zh-CN" sz="3000" b="1">
                <a:solidFill>
                  <a:srgbClr val="000000"/>
                </a:solidFill>
              </a:rPr>
              <a:t>• Don’t carry sharp things like knives or scissors in your ________.</a:t>
            </a:r>
          </a:p>
          <a:p>
            <a:r>
              <a:rPr lang="en-US" altLang="zh-CN" sz="3000" b="1">
                <a:solidFill>
                  <a:srgbClr val="000000"/>
                </a:solidFill>
              </a:rPr>
              <a:t>• Report to your teacher if you want to ________ during school hours.</a:t>
            </a:r>
            <a:endParaRPr lang="zh-CN" altLang="en-US" sz="3000" b="1">
              <a:solidFill>
                <a:srgbClr val="000000"/>
              </a:solidFill>
            </a:endParaRPr>
          </a:p>
        </p:txBody>
      </p:sp>
      <p:sp>
        <p:nvSpPr>
          <p:cNvPr id="15365" name="TextBox 4"/>
          <p:cNvSpPr txBox="1">
            <a:spLocks noChangeArrowheads="1"/>
          </p:cNvSpPr>
          <p:nvPr/>
        </p:nvSpPr>
        <p:spPr bwMode="auto">
          <a:xfrm>
            <a:off x="5105400" y="30734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rPr>
              <a:t>side</a:t>
            </a:r>
            <a:r>
              <a:rPr lang="en-US" altLang="zh-CN" sz="3200" b="1">
                <a:solidFill>
                  <a:srgbClr val="000000"/>
                </a:solidFill>
              </a:rPr>
              <a:t> </a:t>
            </a:r>
            <a:endParaRPr lang="zh-CN" altLang="en-US" sz="3200" b="1">
              <a:solidFill>
                <a:srgbClr val="000000"/>
              </a:solidFill>
            </a:endParaRPr>
          </a:p>
        </p:txBody>
      </p:sp>
      <p:sp>
        <p:nvSpPr>
          <p:cNvPr id="15366" name="TextBox 5"/>
          <p:cNvSpPr txBox="1">
            <a:spLocks noChangeArrowheads="1"/>
          </p:cNvSpPr>
          <p:nvPr/>
        </p:nvSpPr>
        <p:spPr bwMode="auto">
          <a:xfrm>
            <a:off x="2667000" y="3505200"/>
            <a:ext cx="2133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rPr>
              <a:t>cigarettes</a:t>
            </a:r>
            <a:r>
              <a:rPr lang="en-US" altLang="zh-CN" sz="3200" b="1">
                <a:solidFill>
                  <a:srgbClr val="000000"/>
                </a:solidFill>
              </a:rPr>
              <a:t> </a:t>
            </a:r>
            <a:endParaRPr lang="zh-CN" altLang="en-US" sz="3200" b="1">
              <a:solidFill>
                <a:srgbClr val="000000"/>
              </a:solidFill>
            </a:endParaRPr>
          </a:p>
        </p:txBody>
      </p:sp>
      <p:sp>
        <p:nvSpPr>
          <p:cNvPr id="15367" name="TextBox 6"/>
          <p:cNvSpPr txBox="1">
            <a:spLocks noChangeArrowheads="1"/>
          </p:cNvSpPr>
          <p:nvPr/>
        </p:nvSpPr>
        <p:spPr bwMode="auto">
          <a:xfrm>
            <a:off x="3352800" y="4419600"/>
            <a:ext cx="1676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rPr>
              <a:t>pocket</a:t>
            </a:r>
            <a:endParaRPr lang="zh-CN" altLang="en-US" sz="3200" b="1">
              <a:solidFill>
                <a:srgbClr val="000000"/>
              </a:solidFill>
            </a:endParaRPr>
          </a:p>
        </p:txBody>
      </p:sp>
      <p:sp>
        <p:nvSpPr>
          <p:cNvPr id="15368" name="TextBox 7"/>
          <p:cNvSpPr txBox="1">
            <a:spLocks noChangeArrowheads="1"/>
          </p:cNvSpPr>
          <p:nvPr/>
        </p:nvSpPr>
        <p:spPr bwMode="auto">
          <a:xfrm>
            <a:off x="609600" y="5410200"/>
            <a:ext cx="1371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FF0000"/>
                </a:solidFill>
              </a:rPr>
              <a:t>leave</a:t>
            </a:r>
            <a:endParaRPr lang="zh-CN" altLang="en-US" sz="3200" b="1">
              <a:solidFill>
                <a:srgbClr val="00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ppt_x"/>
                                          </p:val>
                                        </p:tav>
                                        <p:tav tm="100000">
                                          <p:val>
                                            <p:strVal val="#ppt_x"/>
                                          </p:val>
                                        </p:tav>
                                      </p:tavLst>
                                    </p:anim>
                                    <p:anim calcmode="lin" valueType="num">
                                      <p:cBhvr additive="base">
                                        <p:cTn id="8" dur="500" fill="hold"/>
                                        <p:tgtEl>
                                          <p:spTgt spid="1536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5366"/>
                                        </p:tgtEl>
                                        <p:attrNameLst>
                                          <p:attrName>style.visibility</p:attrName>
                                        </p:attrNameLst>
                                      </p:cBhvr>
                                      <p:to>
                                        <p:strVal val="visible"/>
                                      </p:to>
                                    </p:set>
                                    <p:anim calcmode="lin" valueType="num">
                                      <p:cBhvr additive="base">
                                        <p:cTn id="13" dur="500" fill="hold"/>
                                        <p:tgtEl>
                                          <p:spTgt spid="15366"/>
                                        </p:tgtEl>
                                        <p:attrNameLst>
                                          <p:attrName>ppt_x</p:attrName>
                                        </p:attrNameLst>
                                      </p:cBhvr>
                                      <p:tavLst>
                                        <p:tav tm="0">
                                          <p:val>
                                            <p:strVal val="#ppt_x"/>
                                          </p:val>
                                        </p:tav>
                                        <p:tav tm="100000">
                                          <p:val>
                                            <p:strVal val="#ppt_x"/>
                                          </p:val>
                                        </p:tav>
                                      </p:tavLst>
                                    </p:anim>
                                    <p:anim calcmode="lin" valueType="num">
                                      <p:cBhvr additive="base">
                                        <p:cTn id="14" dur="500" fill="hold"/>
                                        <p:tgtEl>
                                          <p:spTgt spid="1536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5367"/>
                                        </p:tgtEl>
                                        <p:attrNameLst>
                                          <p:attrName>style.visibility</p:attrName>
                                        </p:attrNameLst>
                                      </p:cBhvr>
                                      <p:to>
                                        <p:strVal val="visible"/>
                                      </p:to>
                                    </p:set>
                                    <p:anim calcmode="lin" valueType="num">
                                      <p:cBhvr additive="base">
                                        <p:cTn id="19" dur="500" fill="hold"/>
                                        <p:tgtEl>
                                          <p:spTgt spid="15367"/>
                                        </p:tgtEl>
                                        <p:attrNameLst>
                                          <p:attrName>ppt_x</p:attrName>
                                        </p:attrNameLst>
                                      </p:cBhvr>
                                      <p:tavLst>
                                        <p:tav tm="0">
                                          <p:val>
                                            <p:strVal val="#ppt_x"/>
                                          </p:val>
                                        </p:tav>
                                        <p:tav tm="100000">
                                          <p:val>
                                            <p:strVal val="#ppt_x"/>
                                          </p:val>
                                        </p:tav>
                                      </p:tavLst>
                                    </p:anim>
                                    <p:anim calcmode="lin" valueType="num">
                                      <p:cBhvr additive="base">
                                        <p:cTn id="20" dur="500" fill="hold"/>
                                        <p:tgtEl>
                                          <p:spTgt spid="1536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5368"/>
                                        </p:tgtEl>
                                        <p:attrNameLst>
                                          <p:attrName>style.visibility</p:attrName>
                                        </p:attrNameLst>
                                      </p:cBhvr>
                                      <p:to>
                                        <p:strVal val="visible"/>
                                      </p:to>
                                    </p:set>
                                    <p:anim calcmode="lin" valueType="num">
                                      <p:cBhvr additive="base">
                                        <p:cTn id="25" dur="500" fill="hold"/>
                                        <p:tgtEl>
                                          <p:spTgt spid="15368"/>
                                        </p:tgtEl>
                                        <p:attrNameLst>
                                          <p:attrName>ppt_x</p:attrName>
                                        </p:attrNameLst>
                                      </p:cBhvr>
                                      <p:tavLst>
                                        <p:tav tm="0">
                                          <p:val>
                                            <p:strVal val="#ppt_x"/>
                                          </p:val>
                                        </p:tav>
                                        <p:tav tm="100000">
                                          <p:val>
                                            <p:strVal val="#ppt_x"/>
                                          </p:val>
                                        </p:tav>
                                      </p:tavLst>
                                    </p:anim>
                                    <p:anim calcmode="lin" valueType="num">
                                      <p:cBhvr additive="base">
                                        <p:cTn id="26" dur="500" fill="hold"/>
                                        <p:tgtEl>
                                          <p:spTgt spid="1536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utoUpdateAnimBg="0"/>
      <p:bldP spid="15366" grpId="0" autoUpdateAnimBg="0"/>
      <p:bldP spid="15367" grpId="0" autoUpdateAnimBg="0"/>
      <p:bldP spid="1536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1"/>
          <p:cNvSpPr>
            <a:spLocks noChangeArrowheads="1"/>
          </p:cNvSpPr>
          <p:nvPr/>
        </p:nvSpPr>
        <p:spPr bwMode="auto">
          <a:xfrm>
            <a:off x="228600" y="838200"/>
            <a:ext cx="8686800" cy="5632450"/>
          </a:xfrm>
          <a:prstGeom prst="rect">
            <a:avLst/>
          </a:prstGeom>
          <a:solidFill>
            <a:schemeClr val="bg1"/>
          </a:solidFill>
          <a:ln w="25400">
            <a:solidFill>
              <a:schemeClr val="tx1"/>
            </a:solidFill>
            <a:miter lim="800000"/>
          </a:ln>
        </p:spPr>
        <p:txBody>
          <a:bodyPr>
            <a:spAutoFit/>
          </a:bodyPr>
          <a:lstStyle/>
          <a:p>
            <a:r>
              <a:rPr lang="en-US" altLang="zh-CN" sz="2400" b="1">
                <a:solidFill>
                  <a:srgbClr val="000000"/>
                </a:solidFill>
              </a:rPr>
              <a:t>Children and teenagers appreciate being involved in the rule-making process (</a:t>
            </a:r>
            <a:r>
              <a:rPr lang="zh-CN" altLang="en-US" sz="2400" b="1">
                <a:solidFill>
                  <a:srgbClr val="000000"/>
                </a:solidFill>
              </a:rPr>
              <a:t>过程</a:t>
            </a:r>
            <a:r>
              <a:rPr lang="en-US" altLang="zh-CN" sz="2400" b="1">
                <a:solidFill>
                  <a:srgbClr val="000000"/>
                </a:solidFill>
              </a:rPr>
              <a:t>).</a:t>
            </a:r>
          </a:p>
          <a:p>
            <a:r>
              <a:rPr lang="en-US" altLang="zh-CN" sz="2400" b="1">
                <a:solidFill>
                  <a:srgbClr val="000000"/>
                </a:solidFill>
              </a:rPr>
              <a:t>Taking part in discussions about rules won’t necessarily stop young people from breaking them. It will, however, help them understand what the rules are and why they’re needed.</a:t>
            </a:r>
          </a:p>
          <a:p>
            <a:r>
              <a:rPr lang="en-US" altLang="zh-CN" sz="2400" b="1">
                <a:solidFill>
                  <a:srgbClr val="000000"/>
                </a:solidFill>
              </a:rPr>
              <a:t>It’s useful to write down a set of rules about how teenagers are expected to behave. Writing them down makes them clear, and can also prevent arguments about what is or isn’t allowed. Sticking the rules on the wall, or in another prominent (</a:t>
            </a:r>
            <a:r>
              <a:rPr lang="zh-CN" altLang="en-US" sz="2400" b="1">
                <a:solidFill>
                  <a:srgbClr val="000000"/>
                </a:solidFill>
              </a:rPr>
              <a:t>突出的</a:t>
            </a:r>
            <a:r>
              <a:rPr lang="en-US" altLang="zh-CN" sz="2400" b="1">
                <a:solidFill>
                  <a:srgbClr val="000000"/>
                </a:solidFill>
              </a:rPr>
              <a:t>)spot, can help younger children be constantly aware of them.</a:t>
            </a:r>
          </a:p>
          <a:p>
            <a:r>
              <a:rPr lang="en-US" altLang="zh-CN" sz="2400" b="1">
                <a:solidFill>
                  <a:srgbClr val="0070C0"/>
                </a:solidFill>
              </a:rPr>
              <a:t>Qs</a:t>
            </a:r>
            <a:r>
              <a:rPr lang="zh-CN" altLang="en-US" sz="2400" b="1">
                <a:solidFill>
                  <a:srgbClr val="0070C0"/>
                </a:solidFill>
              </a:rPr>
              <a:t>：</a:t>
            </a:r>
            <a:r>
              <a:rPr lang="en-US" altLang="zh-CN" sz="2400" b="1">
                <a:solidFill>
                  <a:srgbClr val="0070C0"/>
                </a:solidFill>
              </a:rPr>
              <a:t>1. Why do the children and teenagers like the rule- making?</a:t>
            </a:r>
          </a:p>
          <a:p>
            <a:r>
              <a:rPr lang="en-US" altLang="zh-CN" sz="2400" b="1">
                <a:solidFill>
                  <a:srgbClr val="0070C0"/>
                </a:solidFill>
              </a:rPr>
              <a:t>2.   Where should the rules be put?</a:t>
            </a:r>
            <a:endParaRPr lang="zh-CN" altLang="en-US" sz="2400">
              <a:solidFill>
                <a:srgbClr val="0070C0"/>
              </a:solidFill>
            </a:endParaRPr>
          </a:p>
        </p:txBody>
      </p:sp>
      <p:sp>
        <p:nvSpPr>
          <p:cNvPr id="21507" name="TextBox 2"/>
          <p:cNvSpPr txBox="1">
            <a:spLocks noChangeArrowheads="1"/>
          </p:cNvSpPr>
          <p:nvPr/>
        </p:nvSpPr>
        <p:spPr bwMode="auto">
          <a:xfrm>
            <a:off x="2438400" y="152400"/>
            <a:ext cx="4267200" cy="584200"/>
          </a:xfrm>
          <a:prstGeom prst="rect">
            <a:avLst/>
          </a:prstGeom>
          <a:solidFill>
            <a:srgbClr val="ADFFD6"/>
          </a:solidFill>
          <a:ln w="9525">
            <a:solidFill>
              <a:srgbClr val="000000"/>
            </a:solidFill>
            <a:miter lim="800000"/>
          </a:ln>
          <a:effectLst>
            <a:outerShdw dist="20000" dir="5400000" algn="ctr" rotWithShape="0">
              <a:srgbClr val="000000">
                <a:alpha val="37000"/>
              </a:srgbClr>
            </a:outerShdw>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200" b="1" dirty="0">
                <a:solidFill>
                  <a:srgbClr val="7030A0"/>
                </a:solidFill>
              </a:rPr>
              <a:t>How to develop rules</a:t>
            </a:r>
            <a:endParaRPr lang="zh-CN" altLang="en-US" sz="3200" b="1" dirty="0">
              <a:solidFill>
                <a:srgbClr val="7030A0"/>
              </a:solidFill>
            </a:endParaRPr>
          </a:p>
        </p:txBody>
      </p:sp>
      <p:cxnSp>
        <p:nvCxnSpPr>
          <p:cNvPr id="16388" name="直接连接符 5"/>
          <p:cNvCxnSpPr>
            <a:cxnSpLocks noChangeShapeType="1"/>
          </p:cNvCxnSpPr>
          <p:nvPr/>
        </p:nvCxnSpPr>
        <p:spPr bwMode="auto">
          <a:xfrm>
            <a:off x="6019800" y="2286000"/>
            <a:ext cx="990600" cy="0"/>
          </a:xfrm>
          <a:prstGeom prst="line">
            <a:avLst/>
          </a:prstGeom>
          <a:noFill/>
          <a:ln w="38100">
            <a:solidFill>
              <a:srgbClr val="FF3300"/>
            </a:solidFill>
            <a:round/>
          </a:ln>
          <a:effectLst>
            <a:outerShdw dist="23000" dir="5400000" algn="ctr" rotWithShape="0">
              <a:srgbClr val="000000">
                <a:alpha val="34000"/>
              </a:srgbClr>
            </a:outerShdw>
          </a:effectLst>
          <a:extLst>
            <a:ext uri="{909E8E84-426E-40DD-AFC4-6F175D3DCCD1}">
              <a14:hiddenFill xmlns:a14="http://schemas.microsoft.com/office/drawing/2010/main">
                <a:noFill/>
              </a14:hiddenFill>
            </a:ext>
          </a:extLst>
        </p:spPr>
      </p:cxnSp>
      <p:cxnSp>
        <p:nvCxnSpPr>
          <p:cNvPr id="16389" name="直接连接符 7"/>
          <p:cNvCxnSpPr>
            <a:cxnSpLocks noChangeShapeType="1"/>
          </p:cNvCxnSpPr>
          <p:nvPr/>
        </p:nvCxnSpPr>
        <p:spPr bwMode="auto">
          <a:xfrm>
            <a:off x="304800" y="2667000"/>
            <a:ext cx="8305800" cy="0"/>
          </a:xfrm>
          <a:prstGeom prst="line">
            <a:avLst/>
          </a:prstGeom>
          <a:noFill/>
          <a:ln w="38100">
            <a:solidFill>
              <a:srgbClr val="FF3300"/>
            </a:solidFill>
            <a:round/>
          </a:ln>
          <a:effectLst>
            <a:outerShdw dist="23000" dir="5400000" algn="ctr" rotWithShape="0">
              <a:srgbClr val="000000">
                <a:alpha val="34000"/>
              </a:srgbClr>
            </a:outerShdw>
          </a:effectLst>
          <a:extLst>
            <a:ext uri="{909E8E84-426E-40DD-AFC4-6F175D3DCCD1}">
              <a14:hiddenFill xmlns:a14="http://schemas.microsoft.com/office/drawing/2010/main">
                <a:noFill/>
              </a14:hiddenFill>
            </a:ext>
          </a:extLst>
        </p:spPr>
      </p:cxnSp>
      <p:cxnSp>
        <p:nvCxnSpPr>
          <p:cNvPr id="16390" name="直接连接符 10"/>
          <p:cNvCxnSpPr>
            <a:cxnSpLocks noChangeShapeType="1"/>
          </p:cNvCxnSpPr>
          <p:nvPr/>
        </p:nvCxnSpPr>
        <p:spPr bwMode="auto">
          <a:xfrm>
            <a:off x="304800" y="3048000"/>
            <a:ext cx="1219200" cy="0"/>
          </a:xfrm>
          <a:prstGeom prst="line">
            <a:avLst/>
          </a:prstGeom>
          <a:noFill/>
          <a:ln w="38100">
            <a:solidFill>
              <a:srgbClr val="FF3300"/>
            </a:solidFill>
            <a:round/>
          </a:ln>
          <a:effectLst>
            <a:outerShdw dist="23000" dir="5400000" algn="ctr" rotWithShape="0">
              <a:srgbClr val="000000">
                <a:alpha val="34000"/>
              </a:srgbClr>
            </a:outerShdw>
          </a:effectLst>
          <a:extLst>
            <a:ext uri="{909E8E84-426E-40DD-AFC4-6F175D3DCCD1}">
              <a14:hiddenFill xmlns:a14="http://schemas.microsoft.com/office/drawing/2010/main">
                <a:noFill/>
              </a14:hiddenFill>
            </a:ext>
          </a:extLst>
        </p:spPr>
      </p:cxnSp>
      <p:cxnSp>
        <p:nvCxnSpPr>
          <p:cNvPr id="16391" name="直接连接符 15"/>
          <p:cNvCxnSpPr>
            <a:cxnSpLocks noChangeShapeType="1"/>
          </p:cNvCxnSpPr>
          <p:nvPr/>
        </p:nvCxnSpPr>
        <p:spPr bwMode="auto">
          <a:xfrm>
            <a:off x="3810000" y="4495800"/>
            <a:ext cx="4800600" cy="0"/>
          </a:xfrm>
          <a:prstGeom prst="line">
            <a:avLst/>
          </a:prstGeom>
          <a:noFill/>
          <a:ln w="38100">
            <a:solidFill>
              <a:srgbClr val="FF3300"/>
            </a:solidFill>
            <a:round/>
          </a:ln>
          <a:effectLst>
            <a:outerShdw dist="23000" dir="5400000" algn="ctr" rotWithShape="0">
              <a:srgbClr val="000000">
                <a:alpha val="34000"/>
              </a:srgbClr>
            </a:outerShdw>
          </a:effectLst>
          <a:extLst>
            <a:ext uri="{909E8E84-426E-40DD-AFC4-6F175D3DCCD1}">
              <a14:hiddenFill xmlns:a14="http://schemas.microsoft.com/office/drawing/2010/main">
                <a:noFill/>
              </a14:hiddenFill>
            </a:ext>
          </a:extLst>
        </p:spPr>
      </p:cxnSp>
      <p:cxnSp>
        <p:nvCxnSpPr>
          <p:cNvPr id="16392" name="直接连接符 17"/>
          <p:cNvCxnSpPr>
            <a:cxnSpLocks noChangeShapeType="1"/>
          </p:cNvCxnSpPr>
          <p:nvPr/>
        </p:nvCxnSpPr>
        <p:spPr bwMode="auto">
          <a:xfrm flipV="1">
            <a:off x="304800" y="4876800"/>
            <a:ext cx="4876800" cy="0"/>
          </a:xfrm>
          <a:prstGeom prst="line">
            <a:avLst/>
          </a:prstGeom>
          <a:noFill/>
          <a:ln w="38100">
            <a:solidFill>
              <a:srgbClr val="FF3300"/>
            </a:solidFill>
            <a:round/>
          </a:ln>
          <a:effectLst>
            <a:outerShdw dist="23000" dir="5400000" algn="ctr" rotWithShape="0">
              <a:srgbClr val="000000">
                <a:alpha val="34000"/>
              </a:srgbClr>
            </a:outerShdw>
          </a:effectLst>
          <a:extLst>
            <a:ext uri="{909E8E84-426E-40DD-AFC4-6F175D3DCCD1}">
              <a14:hiddenFill xmlns:a14="http://schemas.microsoft.com/office/drawing/2010/main">
                <a:noFill/>
              </a14:hiddenFill>
            </a:ext>
          </a:extLst>
        </p:spPr>
      </p:cxn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strVal val="#ppt_h"/>
                                          </p:val>
                                        </p:tav>
                                        <p:tav tm="100000">
                                          <p:val>
                                            <p:strVal val="#ppt_h"/>
                                          </p:val>
                                        </p:tav>
                                      </p:tavLst>
                                    </p:anim>
                                  </p:childTnLst>
                                </p:cTn>
                              </p:par>
                              <p:par>
                                <p:cTn id="9" presetID="17" presetClass="entr" presetSubtype="10" fill="hold" nodeType="withEffect">
                                  <p:stCondLst>
                                    <p:cond delay="0"/>
                                  </p:stCondLst>
                                  <p:childTnLst>
                                    <p:set>
                                      <p:cBhvr>
                                        <p:cTn id="10" dur="1" fill="hold">
                                          <p:stCondLst>
                                            <p:cond delay="0"/>
                                          </p:stCondLst>
                                        </p:cTn>
                                        <p:tgtEl>
                                          <p:spTgt spid="16389"/>
                                        </p:tgtEl>
                                        <p:attrNameLst>
                                          <p:attrName>style.visibility</p:attrName>
                                        </p:attrNameLst>
                                      </p:cBhvr>
                                      <p:to>
                                        <p:strVal val="visible"/>
                                      </p:to>
                                    </p:set>
                                    <p:anim calcmode="lin" valueType="num">
                                      <p:cBhvr>
                                        <p:cTn id="11" dur="500" fill="hold"/>
                                        <p:tgtEl>
                                          <p:spTgt spid="16389"/>
                                        </p:tgtEl>
                                        <p:attrNameLst>
                                          <p:attrName>ppt_w</p:attrName>
                                        </p:attrNameLst>
                                      </p:cBhvr>
                                      <p:tavLst>
                                        <p:tav tm="0">
                                          <p:val>
                                            <p:fltVal val="0"/>
                                          </p:val>
                                        </p:tav>
                                        <p:tav tm="100000">
                                          <p:val>
                                            <p:strVal val="#ppt_w"/>
                                          </p:val>
                                        </p:tav>
                                      </p:tavLst>
                                    </p:anim>
                                    <p:anim calcmode="lin" valueType="num">
                                      <p:cBhvr>
                                        <p:cTn id="12" dur="500" fill="hold"/>
                                        <p:tgtEl>
                                          <p:spTgt spid="16389"/>
                                        </p:tgtEl>
                                        <p:attrNameLst>
                                          <p:attrName>ppt_h</p:attrName>
                                        </p:attrNameLst>
                                      </p:cBhvr>
                                      <p:tavLst>
                                        <p:tav tm="0">
                                          <p:val>
                                            <p:strVal val="#ppt_h"/>
                                          </p:val>
                                        </p:tav>
                                        <p:tav tm="100000">
                                          <p:val>
                                            <p:strVal val="#ppt_h"/>
                                          </p:val>
                                        </p:tav>
                                      </p:tavLst>
                                    </p:anim>
                                  </p:childTnLst>
                                </p:cTn>
                              </p:par>
                              <p:par>
                                <p:cTn id="13" presetID="17" presetClass="entr" presetSubtype="10" fill="hold" nodeType="withEffect">
                                  <p:stCondLst>
                                    <p:cond delay="0"/>
                                  </p:stCondLst>
                                  <p:childTnLst>
                                    <p:set>
                                      <p:cBhvr>
                                        <p:cTn id="14" dur="1" fill="hold">
                                          <p:stCondLst>
                                            <p:cond delay="0"/>
                                          </p:stCondLst>
                                        </p:cTn>
                                        <p:tgtEl>
                                          <p:spTgt spid="16390"/>
                                        </p:tgtEl>
                                        <p:attrNameLst>
                                          <p:attrName>style.visibility</p:attrName>
                                        </p:attrNameLst>
                                      </p:cBhvr>
                                      <p:to>
                                        <p:strVal val="visible"/>
                                      </p:to>
                                    </p:set>
                                    <p:anim calcmode="lin" valueType="num">
                                      <p:cBhvr>
                                        <p:cTn id="15" dur="500" fill="hold"/>
                                        <p:tgtEl>
                                          <p:spTgt spid="16390"/>
                                        </p:tgtEl>
                                        <p:attrNameLst>
                                          <p:attrName>ppt_w</p:attrName>
                                        </p:attrNameLst>
                                      </p:cBhvr>
                                      <p:tavLst>
                                        <p:tav tm="0">
                                          <p:val>
                                            <p:fltVal val="0"/>
                                          </p:val>
                                        </p:tav>
                                        <p:tav tm="100000">
                                          <p:val>
                                            <p:strVal val="#ppt_w"/>
                                          </p:val>
                                        </p:tav>
                                      </p:tavLst>
                                    </p:anim>
                                    <p:anim calcmode="lin" valueType="num">
                                      <p:cBhvr>
                                        <p:cTn id="16" dur="500" fill="hold"/>
                                        <p:tgtEl>
                                          <p:spTgt spid="16390"/>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10" fill="hold" nodeType="clickEffect">
                                  <p:stCondLst>
                                    <p:cond delay="0"/>
                                  </p:stCondLst>
                                  <p:childTnLst>
                                    <p:set>
                                      <p:cBhvr>
                                        <p:cTn id="20" dur="1" fill="hold">
                                          <p:stCondLst>
                                            <p:cond delay="0"/>
                                          </p:stCondLst>
                                        </p:cTn>
                                        <p:tgtEl>
                                          <p:spTgt spid="16391"/>
                                        </p:tgtEl>
                                        <p:attrNameLst>
                                          <p:attrName>style.visibility</p:attrName>
                                        </p:attrNameLst>
                                      </p:cBhvr>
                                      <p:to>
                                        <p:strVal val="visible"/>
                                      </p:to>
                                    </p:set>
                                    <p:anim calcmode="lin" valueType="num">
                                      <p:cBhvr>
                                        <p:cTn id="21" dur="500" fill="hold"/>
                                        <p:tgtEl>
                                          <p:spTgt spid="16391"/>
                                        </p:tgtEl>
                                        <p:attrNameLst>
                                          <p:attrName>ppt_w</p:attrName>
                                        </p:attrNameLst>
                                      </p:cBhvr>
                                      <p:tavLst>
                                        <p:tav tm="0">
                                          <p:val>
                                            <p:fltVal val="0"/>
                                          </p:val>
                                        </p:tav>
                                        <p:tav tm="100000">
                                          <p:val>
                                            <p:strVal val="#ppt_w"/>
                                          </p:val>
                                        </p:tav>
                                      </p:tavLst>
                                    </p:anim>
                                    <p:anim calcmode="lin" valueType="num">
                                      <p:cBhvr>
                                        <p:cTn id="22" dur="500" fill="hold"/>
                                        <p:tgtEl>
                                          <p:spTgt spid="16391"/>
                                        </p:tgtEl>
                                        <p:attrNameLst>
                                          <p:attrName>ppt_h</p:attrName>
                                        </p:attrNameLst>
                                      </p:cBhvr>
                                      <p:tavLst>
                                        <p:tav tm="0">
                                          <p:val>
                                            <p:strVal val="#ppt_h"/>
                                          </p:val>
                                        </p:tav>
                                        <p:tav tm="100000">
                                          <p:val>
                                            <p:strVal val="#ppt_h"/>
                                          </p:val>
                                        </p:tav>
                                      </p:tavLst>
                                    </p:anim>
                                  </p:childTnLst>
                                </p:cTn>
                              </p:par>
                              <p:par>
                                <p:cTn id="23" presetID="17" presetClass="entr" presetSubtype="10" fill="hold" nodeType="withEffect">
                                  <p:stCondLst>
                                    <p:cond delay="0"/>
                                  </p:stCondLst>
                                  <p:childTnLst>
                                    <p:set>
                                      <p:cBhvr>
                                        <p:cTn id="24" dur="1" fill="hold">
                                          <p:stCondLst>
                                            <p:cond delay="0"/>
                                          </p:stCondLst>
                                        </p:cTn>
                                        <p:tgtEl>
                                          <p:spTgt spid="16392"/>
                                        </p:tgtEl>
                                        <p:attrNameLst>
                                          <p:attrName>style.visibility</p:attrName>
                                        </p:attrNameLst>
                                      </p:cBhvr>
                                      <p:to>
                                        <p:strVal val="visible"/>
                                      </p:to>
                                    </p:set>
                                    <p:anim calcmode="lin" valueType="num">
                                      <p:cBhvr>
                                        <p:cTn id="25" dur="500" fill="hold"/>
                                        <p:tgtEl>
                                          <p:spTgt spid="16392"/>
                                        </p:tgtEl>
                                        <p:attrNameLst>
                                          <p:attrName>ppt_w</p:attrName>
                                        </p:attrNameLst>
                                      </p:cBhvr>
                                      <p:tavLst>
                                        <p:tav tm="0">
                                          <p:val>
                                            <p:fltVal val="0"/>
                                          </p:val>
                                        </p:tav>
                                        <p:tav tm="100000">
                                          <p:val>
                                            <p:strVal val="#ppt_w"/>
                                          </p:val>
                                        </p:tav>
                                      </p:tavLst>
                                    </p:anim>
                                    <p:anim calcmode="lin" valueType="num">
                                      <p:cBhvr>
                                        <p:cTn id="26" dur="500" fill="hold"/>
                                        <p:tgtEl>
                                          <p:spTgt spid="1639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1"/>
          <p:cNvSpPr>
            <a:spLocks noChangeArrowheads="1"/>
          </p:cNvSpPr>
          <p:nvPr/>
        </p:nvSpPr>
        <p:spPr bwMode="auto">
          <a:xfrm>
            <a:off x="3810000" y="457200"/>
            <a:ext cx="1828800" cy="584200"/>
          </a:xfrm>
          <a:prstGeom prst="rect">
            <a:avLst/>
          </a:prstGeom>
          <a:solidFill>
            <a:srgbClr val="ADFFD6"/>
          </a:solidFill>
          <a:ln w="9525">
            <a:solidFill>
              <a:srgbClr val="000000"/>
            </a:solidFill>
            <a:miter lim="800000"/>
          </a:ln>
          <a:effectLst>
            <a:outerShdw dist="20000" dir="5400000" algn="ctr" rotWithShape="0">
              <a:srgbClr val="000000">
                <a:alpha val="37000"/>
              </a:srgbClr>
            </a:outerShdw>
          </a:effectLst>
        </p:spPr>
        <p:txBody>
          <a:bodyPr>
            <a:spAutoFit/>
          </a:bodyPr>
          <a:lstStyle/>
          <a:p>
            <a:pPr algn="ctr"/>
            <a:r>
              <a:rPr lang="en-US" altLang="zh-CN" sz="3200" b="1" dirty="0">
                <a:solidFill>
                  <a:srgbClr val="7030A0"/>
                </a:solidFill>
              </a:rPr>
              <a:t>Activity</a:t>
            </a:r>
            <a:r>
              <a:rPr lang="en-US" altLang="zh-CN" sz="2400" b="1" dirty="0">
                <a:solidFill>
                  <a:srgbClr val="7030A0"/>
                </a:solidFill>
              </a:rPr>
              <a:t> </a:t>
            </a:r>
            <a:endParaRPr lang="zh-CN" altLang="en-US" sz="2400" b="1" dirty="0">
              <a:solidFill>
                <a:srgbClr val="7030A0"/>
              </a:solidFill>
            </a:endParaRPr>
          </a:p>
        </p:txBody>
      </p:sp>
      <p:pic>
        <p:nvPicPr>
          <p:cNvPr id="22531" name="Picture 2" descr="K:\PPT\1.png"/>
          <p:cNvPicPr>
            <a:picLocks noChangeAspect="1" noChangeArrowheads="1"/>
          </p:cNvPicPr>
          <p:nvPr/>
        </p:nvPicPr>
        <p:blipFill>
          <a:blip r:embed="rId2" cstate="email"/>
          <a:srcRect/>
          <a:stretch>
            <a:fillRect/>
          </a:stretch>
        </p:blipFill>
        <p:spPr bwMode="auto">
          <a:xfrm>
            <a:off x="152400" y="1066800"/>
            <a:ext cx="8864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Box 3"/>
          <p:cNvSpPr txBox="1">
            <a:spLocks noChangeArrowheads="1"/>
          </p:cNvSpPr>
          <p:nvPr/>
        </p:nvSpPr>
        <p:spPr bwMode="auto">
          <a:xfrm rot="195902">
            <a:off x="608013" y="3130550"/>
            <a:ext cx="44243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200" b="1" dirty="0">
                <a:solidFill>
                  <a:schemeClr val="bg1"/>
                </a:solidFill>
              </a:rPr>
              <a:t>Task 1</a:t>
            </a:r>
          </a:p>
          <a:p>
            <a:pPr eaLnBrk="1" hangingPunct="1"/>
            <a:r>
              <a:rPr lang="en-US" altLang="zh-CN" sz="2800" b="1" dirty="0">
                <a:solidFill>
                  <a:schemeClr val="bg1"/>
                </a:solidFill>
              </a:rPr>
              <a:t>Work together, think and design 10 safety rules in the classroom for your class. Make a poster.</a:t>
            </a:r>
            <a:r>
              <a:rPr lang="en-US" altLang="zh-CN" dirty="0"/>
              <a:t> </a:t>
            </a:r>
            <a:endParaRPr lang="zh-CN" altLang="en-US" dirty="0"/>
          </a:p>
        </p:txBody>
      </p:sp>
      <p:sp>
        <p:nvSpPr>
          <p:cNvPr id="17413" name="TextBox 4"/>
          <p:cNvSpPr txBox="1">
            <a:spLocks noChangeArrowheads="1"/>
          </p:cNvSpPr>
          <p:nvPr/>
        </p:nvSpPr>
        <p:spPr bwMode="auto">
          <a:xfrm>
            <a:off x="6096000" y="2743200"/>
            <a:ext cx="2743200"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200" b="1" dirty="0">
                <a:solidFill>
                  <a:schemeClr val="bg1"/>
                </a:solidFill>
              </a:rPr>
              <a:t>Task 2</a:t>
            </a:r>
          </a:p>
          <a:p>
            <a:pPr eaLnBrk="1" hangingPunct="1"/>
            <a:r>
              <a:rPr lang="en-US" altLang="zh-CN" sz="2700" b="1" dirty="0">
                <a:solidFill>
                  <a:schemeClr val="bg1"/>
                </a:solidFill>
              </a:rPr>
              <a:t>Your school will have a new chemistry lab. Work together and design 10 safety rules for the new lab. </a:t>
            </a:r>
            <a:r>
              <a:rPr lang="en-US" altLang="zh-CN" sz="1600" b="1" dirty="0">
                <a:solidFill>
                  <a:srgbClr val="0070C0"/>
                </a:solidFill>
              </a:rPr>
              <a:t>(poster)  </a:t>
            </a:r>
            <a:endParaRPr lang="zh-CN" altLang="en-US" sz="1600" dirty="0">
              <a:solidFill>
                <a:srgbClr val="0070C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fade">
                                      <p:cBhvr>
                                        <p:cTn id="7" dur="1000"/>
                                        <p:tgtEl>
                                          <p:spTgt spid="174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fade">
                                      <p:cBhvr>
                                        <p:cTn id="12" dur="10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utoUpdateAnimBg="0"/>
      <p:bldP spid="1741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K:\PPT\A259ACFB6A4E42299B37ED5FFF392E5A.jpg"/>
          <p:cNvPicPr>
            <a:picLocks noChangeAspect="1" noChangeArrowheads="1"/>
          </p:cNvPicPr>
          <p:nvPr/>
        </p:nvPicPr>
        <p:blipFill>
          <a:blip r:embed="rId2"/>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Box 2"/>
          <p:cNvSpPr txBox="1">
            <a:spLocks noChangeArrowheads="1"/>
          </p:cNvSpPr>
          <p:nvPr/>
        </p:nvSpPr>
        <p:spPr bwMode="auto">
          <a:xfrm>
            <a:off x="990600" y="1746250"/>
            <a:ext cx="62484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t>Homework</a:t>
            </a:r>
            <a:r>
              <a:rPr lang="zh-CN" altLang="en-US" sz="3200" b="1" dirty="0"/>
              <a:t>：</a:t>
            </a:r>
            <a:endParaRPr lang="en-US" sz="3200" b="1" dirty="0"/>
          </a:p>
          <a:p>
            <a:pPr eaLnBrk="1" hangingPunct="1"/>
            <a:r>
              <a:rPr lang="en-US" altLang="zh-CN" sz="3200" b="1" u="sng" dirty="0"/>
              <a:t>1. Do exercises of Lesson 18 in   the exercise book.</a:t>
            </a:r>
          </a:p>
          <a:p>
            <a:pPr eaLnBrk="1" hangingPunct="1"/>
            <a:r>
              <a:rPr lang="en-US" altLang="zh-CN" sz="3200" b="1" u="sng" dirty="0"/>
              <a:t>2. Write down the retelling in the exercise book.</a:t>
            </a:r>
          </a:p>
          <a:p>
            <a:pPr eaLnBrk="1" hangingPunct="1"/>
            <a:r>
              <a:rPr lang="en-US" altLang="zh-CN" sz="3200" b="1" u="sng" dirty="0"/>
              <a:t>3. Better your poster of the safety rules. </a:t>
            </a:r>
            <a:r>
              <a:rPr lang="en-US" altLang="zh-CN" sz="3200" b="1" u="sng" dirty="0" smtClean="0"/>
              <a:t> </a:t>
            </a:r>
            <a:endParaRPr lang="en-US" altLang="zh-CN" sz="3200" b="1" u="sng" dirty="0"/>
          </a:p>
          <a:p>
            <a:pPr eaLnBrk="1" hangingPunct="1"/>
            <a:endParaRPr lang="zh-CN" altLang="en-US"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endParaRPr lang="zh-CN" altLang="zh-CN" smtClean="0"/>
          </a:p>
        </p:txBody>
      </p:sp>
      <p:sp>
        <p:nvSpPr>
          <p:cNvPr id="24579" name="Rectangle 3"/>
          <p:cNvSpPr>
            <a:spLocks noGrp="1" noChangeArrowheads="1"/>
          </p:cNvSpPr>
          <p:nvPr>
            <p:ph type="body" idx="4294967295"/>
          </p:nvPr>
        </p:nvSpPr>
        <p:spPr/>
        <p:txBody>
          <a:bodyPr/>
          <a:lstStyle/>
          <a:p>
            <a:pPr eaLnBrk="1" hangingPunct="1"/>
            <a:endParaRPr lang="zh-CN" altLang="zh-CN" smtClean="0"/>
          </a:p>
        </p:txBody>
      </p:sp>
      <p:pic>
        <p:nvPicPr>
          <p:cNvPr id="24580" name="Picture 5" descr="2009042317592777"/>
          <p:cNvPicPr>
            <a:picLocks noChangeAspect="1" noChangeArrowheads="1"/>
          </p:cNvPicPr>
          <p:nvPr/>
        </p:nvPicPr>
        <p:blipFill>
          <a:blip r:embed="rId2" cstate="email"/>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Text Box 6"/>
          <p:cNvSpPr txBox="1">
            <a:spLocks noChangeArrowheads="1"/>
          </p:cNvSpPr>
          <p:nvPr/>
        </p:nvSpPr>
        <p:spPr bwMode="auto">
          <a:xfrm>
            <a:off x="1600200" y="2514600"/>
            <a:ext cx="6477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8000" b="1" i="1">
                <a:solidFill>
                  <a:srgbClr val="000099"/>
                </a:solidFill>
                <a:latin typeface="Comic Sans MS" panose="030F0702030302020204" pitchFamily="66" charset="0"/>
              </a:rPr>
              <a:t>Thank you !</a:t>
            </a: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流程图: 文档 6"/>
          <p:cNvSpPr/>
          <p:nvPr/>
        </p:nvSpPr>
        <p:spPr bwMode="auto">
          <a:xfrm>
            <a:off x="250825" y="549275"/>
            <a:ext cx="1728788" cy="504825"/>
          </a:xfrm>
          <a:prstGeom prst="flowChartDocument">
            <a:avLst/>
          </a:prstGeom>
          <a:solidFill>
            <a:srgbClr val="008080"/>
          </a:solidFill>
          <a:ln>
            <a:solidFill>
              <a:srgbClr val="008080"/>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defRPr/>
            </a:pPr>
            <a:endParaRPr lang="zh-CN" altLang="en-US" b="1" noProof="1"/>
          </a:p>
        </p:txBody>
      </p:sp>
      <p:sp>
        <p:nvSpPr>
          <p:cNvPr id="8" name="文本框 4101"/>
          <p:cNvSpPr txBox="1"/>
          <p:nvPr/>
        </p:nvSpPr>
        <p:spPr bwMode="auto">
          <a:xfrm>
            <a:off x="179388" y="549275"/>
            <a:ext cx="1714500" cy="446088"/>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defRPr/>
            </a:pPr>
            <a:r>
              <a:rPr lang="zh-CN" altLang="en-US" sz="2300" b="1" noProof="1">
                <a:solidFill>
                  <a:schemeClr val="bg1"/>
                </a:solidFill>
                <a:latin typeface="宋体" panose="02010600030101010101" pitchFamily="2" charset="-122"/>
                <a:ea typeface="幼圆" panose="02010509060101010101" pitchFamily="49" charset="-122"/>
                <a:sym typeface="宋体" panose="02010600030101010101" pitchFamily="2" charset="-122"/>
              </a:rPr>
              <a:t>学习目标</a:t>
            </a:r>
          </a:p>
        </p:txBody>
      </p:sp>
      <p:sp>
        <p:nvSpPr>
          <p:cNvPr id="6" name="TextBox 5"/>
          <p:cNvSpPr txBox="1"/>
          <p:nvPr/>
        </p:nvSpPr>
        <p:spPr>
          <a:xfrm>
            <a:off x="2667000" y="796925"/>
            <a:ext cx="4319588" cy="1031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altLang="zh-CN" sz="6000" dirty="0">
                <a:solidFill>
                  <a:srgbClr val="CC9900"/>
                </a:solidFill>
                <a:latin typeface="Jokerman" panose="04090605060D06020702" pitchFamily="82" charset="0"/>
              </a:rPr>
              <a:t>objectives</a:t>
            </a:r>
          </a:p>
        </p:txBody>
      </p:sp>
      <p:sp>
        <p:nvSpPr>
          <p:cNvPr id="7173" name="Text Box 5"/>
          <p:cNvSpPr txBox="1">
            <a:spLocks noChangeArrowheads="1"/>
          </p:cNvSpPr>
          <p:nvPr/>
        </p:nvSpPr>
        <p:spPr bwMode="auto">
          <a:xfrm>
            <a:off x="1371600" y="2286000"/>
            <a:ext cx="7227888"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ts val="1800"/>
              </a:spcBef>
            </a:pPr>
            <a:r>
              <a:rPr lang="en-US" altLang="zh-CN" sz="3200" b="1" dirty="0">
                <a:latin typeface="Times New Roman" panose="02020603050405020304" pitchFamily="18" charset="0"/>
                <a:cs typeface="Times New Roman" panose="02020603050405020304" pitchFamily="18" charset="0"/>
              </a:rPr>
              <a:t>To learn some words : rule, branch, training</a:t>
            </a:r>
          </a:p>
          <a:p>
            <a:pPr eaLnBrk="1" hangingPunct="1">
              <a:spcBef>
                <a:spcPts val="1800"/>
              </a:spcBef>
            </a:pPr>
            <a:r>
              <a:rPr lang="en-US" altLang="zh-CN" sz="3200" b="1" dirty="0">
                <a:latin typeface="Times New Roman" panose="02020603050405020304" pitchFamily="18" charset="0"/>
                <a:cs typeface="Times New Roman" panose="02020603050405020304" pitchFamily="18" charset="0"/>
              </a:rPr>
              <a:t>To describe an accident. </a:t>
            </a:r>
          </a:p>
          <a:p>
            <a:pPr eaLnBrk="1" hangingPunct="1">
              <a:spcBef>
                <a:spcPts val="1800"/>
              </a:spcBef>
            </a:pPr>
            <a:r>
              <a:rPr lang="en-US" altLang="zh-CN" sz="3200" b="1" dirty="0">
                <a:latin typeface="Times New Roman" panose="02020603050405020304" pitchFamily="18" charset="0"/>
                <a:cs typeface="Times New Roman" panose="02020603050405020304" pitchFamily="18" charset="0"/>
              </a:rPr>
              <a:t>To know it’s good to listen to other’s warnings about safety tips.</a:t>
            </a:r>
          </a:p>
        </p:txBody>
      </p:sp>
      <p:pic>
        <p:nvPicPr>
          <p:cNvPr id="7174" name="图片 5" descr="QQ截图20140529145848.png"/>
          <p:cNvPicPr>
            <a:picLocks noChangeAspect="1"/>
          </p:cNvPicPr>
          <p:nvPr/>
        </p:nvPicPr>
        <p:blipFill>
          <a:blip r:embed="rId2" cstate="email"/>
          <a:srcRect/>
          <a:stretch>
            <a:fillRect/>
          </a:stretch>
        </p:blipFill>
        <p:spPr bwMode="auto">
          <a:xfrm>
            <a:off x="681038" y="2224088"/>
            <a:ext cx="538162"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图片 5" descr="QQ截图20140529145848.png"/>
          <p:cNvPicPr>
            <a:picLocks noChangeAspect="1"/>
          </p:cNvPicPr>
          <p:nvPr/>
        </p:nvPicPr>
        <p:blipFill>
          <a:blip r:embed="rId3" cstate="email"/>
          <a:srcRect/>
          <a:stretch>
            <a:fillRect/>
          </a:stretch>
        </p:blipFill>
        <p:spPr bwMode="auto">
          <a:xfrm>
            <a:off x="609600" y="3352800"/>
            <a:ext cx="539750"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图片 5" descr="QQ截图20140529145848.png"/>
          <p:cNvPicPr>
            <a:picLocks noChangeAspect="1"/>
          </p:cNvPicPr>
          <p:nvPr/>
        </p:nvPicPr>
        <p:blipFill>
          <a:blip r:embed="rId3" cstate="email"/>
          <a:srcRect/>
          <a:stretch>
            <a:fillRect/>
          </a:stretch>
        </p:blipFill>
        <p:spPr bwMode="auto">
          <a:xfrm>
            <a:off x="609600" y="4205288"/>
            <a:ext cx="539750"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7"/>
          <p:cNvSpPr txBox="1">
            <a:spLocks noChangeArrowheads="1"/>
          </p:cNvSpPr>
          <p:nvPr/>
        </p:nvSpPr>
        <p:spPr bwMode="auto">
          <a:xfrm>
            <a:off x="107950" y="0"/>
            <a:ext cx="1074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008080"/>
                </a:solidFill>
                <a:latin typeface="方正姚体" panose="02010601030101010101" pitchFamily="2" charset="-122"/>
                <a:ea typeface="方正姚体" panose="02010601030101010101" pitchFamily="2" charset="-122"/>
              </a:rPr>
              <a:t>Lead in</a:t>
            </a:r>
            <a:endParaRPr lang="zh-CN" altLang="en-US" sz="2400" b="1" dirty="0">
              <a:solidFill>
                <a:srgbClr val="008080"/>
              </a:solidFill>
              <a:latin typeface="方正姚体" panose="02010601030101010101" pitchFamily="2" charset="-122"/>
              <a:ea typeface="方正姚体" panose="02010601030101010101" pitchFamily="2" charset="-122"/>
            </a:endParaRPr>
          </a:p>
        </p:txBody>
      </p:sp>
      <p:pic>
        <p:nvPicPr>
          <p:cNvPr id="21508" name="Picture 4" descr="c:\users\administrator\appdata\roaming\360se6\User Data\temp\0011020014.jpg"/>
          <p:cNvPicPr>
            <a:picLocks noChangeAspect="1" noChangeArrowheads="1"/>
          </p:cNvPicPr>
          <p:nvPr/>
        </p:nvPicPr>
        <p:blipFill>
          <a:blip r:embed="rId2" cstate="email"/>
          <a:srcRect/>
          <a:stretch>
            <a:fillRect/>
          </a:stretch>
        </p:blipFill>
        <p:spPr bwMode="auto">
          <a:xfrm>
            <a:off x="457200" y="1143000"/>
            <a:ext cx="3657600" cy="365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c:\users\administrator\appdata\roaming\360se6\User Data\temp\t011663c526dd8daf6f.jpg"/>
          <p:cNvPicPr>
            <a:picLocks noChangeAspect="1" noChangeArrowheads="1"/>
          </p:cNvPicPr>
          <p:nvPr/>
        </p:nvPicPr>
        <p:blipFill>
          <a:blip r:embed="rId3"/>
          <a:srcRect/>
          <a:stretch>
            <a:fillRect/>
          </a:stretch>
        </p:blipFill>
        <p:spPr bwMode="auto">
          <a:xfrm>
            <a:off x="4343400" y="1447800"/>
            <a:ext cx="446881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6"/>
          <p:cNvSpPr txBox="1">
            <a:spLocks noChangeArrowheads="1"/>
          </p:cNvSpPr>
          <p:nvPr/>
        </p:nvSpPr>
        <p:spPr bwMode="auto">
          <a:xfrm>
            <a:off x="685800" y="5257800"/>
            <a:ext cx="8191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dirty="0">
                <a:latin typeface="Comic Sans MS" panose="030F0702030302020204" pitchFamily="66" charset="0"/>
              </a:rPr>
              <a:t>Have you ever had some accidents?</a:t>
            </a:r>
            <a:endParaRPr lang="zh-CN" altLang="en-US" sz="3600" dirty="0">
              <a:latin typeface="Comic Sans MS" panose="030F0702030302020204" pitchFamily="66"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linds(horizontal)">
                                      <p:cBhvr>
                                        <p:cTn id="7" dur="500"/>
                                        <p:tgtEl>
                                          <p:spTgt spid="21508"/>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1510"/>
                                        </p:tgtEl>
                                        <p:attrNameLst>
                                          <p:attrName>style.visibility</p:attrName>
                                        </p:attrNameLst>
                                      </p:cBhvr>
                                      <p:to>
                                        <p:strVal val="visible"/>
                                      </p:to>
                                    </p:set>
                                    <p:animEffect transition="in" filter="blinds(horizontal)">
                                      <p:cBhvr>
                                        <p:cTn id="11"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内容占位符 1"/>
          <p:cNvSpPr>
            <a:spLocks noGrp="1"/>
          </p:cNvSpPr>
          <p:nvPr>
            <p:ph idx="1"/>
          </p:nvPr>
        </p:nvSpPr>
        <p:spPr>
          <a:xfrm>
            <a:off x="304800" y="2667000"/>
            <a:ext cx="8839200" cy="3124200"/>
          </a:xfrm>
        </p:spPr>
        <p:txBody>
          <a:bodyPr/>
          <a:lstStyle/>
          <a:p>
            <a:r>
              <a:rPr lang="en-US" altLang="zh-CN" sz="3600" b="1" dirty="0" smtClean="0"/>
              <a:t>Have you ever learned a lesson from an accident?</a:t>
            </a:r>
          </a:p>
          <a:p>
            <a:r>
              <a:rPr lang="en-US" altLang="zh-CN" sz="3600" b="1" dirty="0" smtClean="0"/>
              <a:t>Is it important to listen to other people’s warnings? Why or why not?</a:t>
            </a:r>
            <a:endParaRPr lang="zh-CN" altLang="en-US" sz="3600" b="1" dirty="0" smtClean="0"/>
          </a:p>
        </p:txBody>
      </p:sp>
      <p:sp>
        <p:nvSpPr>
          <p:cNvPr id="9219" name="TextBox 3"/>
          <p:cNvSpPr txBox="1">
            <a:spLocks noChangeArrowheads="1"/>
          </p:cNvSpPr>
          <p:nvPr/>
        </p:nvSpPr>
        <p:spPr bwMode="auto">
          <a:xfrm>
            <a:off x="3381375" y="1268413"/>
            <a:ext cx="42862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5400" dirty="0">
                <a:solidFill>
                  <a:srgbClr val="00B050"/>
                </a:solidFill>
                <a:latin typeface="Eras Bold ITC" panose="020B0907030504020204" pitchFamily="34" charset="0"/>
              </a:rPr>
              <a:t>Free talk</a:t>
            </a:r>
          </a:p>
        </p:txBody>
      </p:sp>
      <p:pic>
        <p:nvPicPr>
          <p:cNvPr id="9220" name="图片 4" descr="QQ截图20140701105712.png"/>
          <p:cNvPicPr>
            <a:picLocks noChangeAspect="1"/>
          </p:cNvPicPr>
          <p:nvPr/>
        </p:nvPicPr>
        <p:blipFill>
          <a:blip r:embed="rId3" cstate="email"/>
          <a:srcRect/>
          <a:stretch>
            <a:fillRect/>
          </a:stretch>
        </p:blipFill>
        <p:spPr bwMode="auto">
          <a:xfrm>
            <a:off x="228600" y="685800"/>
            <a:ext cx="2925763"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矩形 1"/>
          <p:cNvSpPr>
            <a:spLocks noChangeArrowheads="1"/>
          </p:cNvSpPr>
          <p:nvPr/>
        </p:nvSpPr>
        <p:spPr bwMode="auto">
          <a:xfrm>
            <a:off x="228600" y="2667000"/>
            <a:ext cx="8763000" cy="2678113"/>
          </a:xfrm>
          <a:prstGeom prst="rect">
            <a:avLst/>
          </a:prstGeom>
          <a:solidFill>
            <a:schemeClr val="accent3">
              <a:lumMod val="40000"/>
              <a:lumOff val="60000"/>
            </a:schemeClr>
          </a:solidFill>
          <a:ln w="9525">
            <a:noFill/>
            <a:miter lim="800000"/>
          </a:ln>
        </p:spPr>
        <p:txBody>
          <a:bodyPr>
            <a:spAutoFit/>
          </a:bodyPr>
          <a:lstStyle/>
          <a:p>
            <a:pPr>
              <a:defRPr/>
            </a:pPr>
            <a:r>
              <a:rPr lang="en-US" sz="3200" b="1" dirty="0">
                <a:solidFill>
                  <a:srgbClr val="FF0000"/>
                </a:solidFill>
              </a:rPr>
              <a:t>n</a:t>
            </a:r>
            <a:r>
              <a:rPr lang="en-US" sz="3600" b="1" dirty="0"/>
              <a:t>. What can, should or must be done in certain circumstances </a:t>
            </a:r>
            <a:r>
              <a:rPr lang="en-US" sz="2800" b="1" dirty="0"/>
              <a:t>(</a:t>
            </a:r>
            <a:r>
              <a:rPr lang="zh-CN" altLang="en-US" sz="2800" b="1" dirty="0"/>
              <a:t>情况</a:t>
            </a:r>
            <a:r>
              <a:rPr lang="en-US" sz="2800" b="1" dirty="0"/>
              <a:t>) </a:t>
            </a:r>
            <a:r>
              <a:rPr lang="en-US" sz="3200" b="1" dirty="0"/>
              <a:t>.  </a:t>
            </a:r>
          </a:p>
          <a:p>
            <a:pPr>
              <a:defRPr/>
            </a:pPr>
            <a:r>
              <a:rPr lang="en-US" sz="3200" b="1" dirty="0"/>
              <a:t>     </a:t>
            </a:r>
            <a:r>
              <a:rPr lang="zh-CN" altLang="en-US" sz="3200" b="1" dirty="0"/>
              <a:t>规则、规章</a:t>
            </a:r>
            <a:endParaRPr lang="en-US" sz="3200" b="1" dirty="0"/>
          </a:p>
          <a:p>
            <a:pPr>
              <a:defRPr/>
            </a:pPr>
            <a:r>
              <a:rPr lang="en-US" sz="3200" b="1" dirty="0"/>
              <a:t>e.g.  It's against the rule to pick up the ball.</a:t>
            </a:r>
          </a:p>
          <a:p>
            <a:pPr>
              <a:defRPr/>
            </a:pPr>
            <a:r>
              <a:rPr lang="zh-CN" altLang="en-US" sz="3200" b="1" dirty="0"/>
              <a:t>         捡球是犯规的。</a:t>
            </a:r>
          </a:p>
        </p:txBody>
      </p:sp>
      <p:sp>
        <p:nvSpPr>
          <p:cNvPr id="5123" name="TextBox 2"/>
          <p:cNvSpPr txBox="1">
            <a:spLocks noChangeArrowheads="1"/>
          </p:cNvSpPr>
          <p:nvPr/>
        </p:nvSpPr>
        <p:spPr bwMode="auto">
          <a:xfrm>
            <a:off x="1981200" y="1524000"/>
            <a:ext cx="1676400" cy="769938"/>
          </a:xfrm>
          <a:prstGeom prst="rect">
            <a:avLst/>
          </a:prstGeom>
          <a:gradFill rotWithShape="1">
            <a:gsLst>
              <a:gs pos="0">
                <a:srgbClr val="FFDA90"/>
              </a:gs>
              <a:gs pos="35001">
                <a:srgbClr val="FFE3B2"/>
              </a:gs>
              <a:gs pos="100000">
                <a:srgbClr val="FFF4E0"/>
              </a:gs>
            </a:gsLst>
            <a:lin ang="5400000" scaled="1"/>
          </a:gradFill>
          <a:ln w="9525">
            <a:solidFill>
              <a:srgbClr val="CC9800"/>
            </a:solidFill>
            <a:miter lim="800000"/>
          </a:ln>
          <a:effectLst>
            <a:outerShdw dist="20000" dir="5400000" algn="ctr" rotWithShape="0">
              <a:srgbClr val="000000">
                <a:alpha val="37000"/>
              </a:srgbClr>
            </a:outerShdw>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b="1" dirty="0">
                <a:solidFill>
                  <a:srgbClr val="000000"/>
                </a:solidFill>
              </a:rPr>
              <a:t>rule</a:t>
            </a:r>
            <a:endParaRPr lang="zh-CN" altLang="en-US" sz="4400" b="1" dirty="0">
              <a:solidFill>
                <a:srgbClr val="000000"/>
              </a:solidFill>
            </a:endParaRPr>
          </a:p>
        </p:txBody>
      </p:sp>
      <p:sp>
        <p:nvSpPr>
          <p:cNvPr id="5124" name="矩形 3"/>
          <p:cNvSpPr>
            <a:spLocks noChangeArrowheads="1"/>
          </p:cNvSpPr>
          <p:nvPr/>
        </p:nvSpPr>
        <p:spPr bwMode="auto">
          <a:xfrm>
            <a:off x="4572000" y="1524000"/>
            <a:ext cx="1828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b="1" dirty="0"/>
              <a:t>[</a:t>
            </a:r>
            <a:r>
              <a:rPr lang="en-US" altLang="zh-CN" sz="4000" b="1" dirty="0" err="1"/>
              <a:t>ruːl</a:t>
            </a:r>
            <a:r>
              <a:rPr lang="en-US" altLang="zh-CN" sz="4000" b="1" dirty="0"/>
              <a:t>]</a:t>
            </a:r>
            <a:endParaRPr lang="zh-CN" altLang="en-US" sz="4000" dirty="0"/>
          </a:p>
        </p:txBody>
      </p:sp>
      <p:sp>
        <p:nvSpPr>
          <p:cNvPr id="10245" name="TextBox 7"/>
          <p:cNvSpPr txBox="1">
            <a:spLocks noChangeArrowheads="1"/>
          </p:cNvSpPr>
          <p:nvPr/>
        </p:nvSpPr>
        <p:spPr bwMode="auto">
          <a:xfrm>
            <a:off x="107950" y="0"/>
            <a:ext cx="1668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008080"/>
                </a:solidFill>
                <a:latin typeface="方正姚体" panose="02010601030101010101" pitchFamily="2" charset="-122"/>
                <a:ea typeface="方正姚体" panose="02010601030101010101" pitchFamily="2" charset="-122"/>
              </a:rPr>
              <a:t>Pre-reading</a:t>
            </a:r>
            <a:endParaRPr lang="zh-CN" altLang="en-US" sz="2400" b="1" dirty="0">
              <a:solidFill>
                <a:srgbClr val="008080"/>
              </a:solidFill>
              <a:latin typeface="方正姚体" panose="02010601030101010101" pitchFamily="2" charset="-122"/>
              <a:ea typeface="方正姚体" panose="02010601030101010101" pitchFamily="2" charset="-122"/>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additive="base">
                                        <p:cTn id="7" dur="500" fill="hold"/>
                                        <p:tgtEl>
                                          <p:spTgt spid="5123"/>
                                        </p:tgtEl>
                                        <p:attrNameLst>
                                          <p:attrName>ppt_x</p:attrName>
                                        </p:attrNameLst>
                                      </p:cBhvr>
                                      <p:tavLst>
                                        <p:tav tm="0">
                                          <p:val>
                                            <p:strVal val="#ppt_x"/>
                                          </p:val>
                                        </p:tav>
                                        <p:tav tm="100000">
                                          <p:val>
                                            <p:strVal val="#ppt_x"/>
                                          </p:val>
                                        </p:tav>
                                      </p:tavLst>
                                    </p:anim>
                                    <p:anim calcmode="lin" valueType="num">
                                      <p:cBhvr additive="base">
                                        <p:cTn id="8" dur="500" fill="hold"/>
                                        <p:tgtEl>
                                          <p:spTgt spid="512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124"/>
                                        </p:tgtEl>
                                        <p:attrNameLst>
                                          <p:attrName>style.visibility</p:attrName>
                                        </p:attrNameLst>
                                      </p:cBhvr>
                                      <p:to>
                                        <p:strVal val="visible"/>
                                      </p:to>
                                    </p:set>
                                    <p:anim calcmode="lin" valueType="num">
                                      <p:cBhvr additive="base">
                                        <p:cTn id="13" dur="500" fill="hold"/>
                                        <p:tgtEl>
                                          <p:spTgt spid="5124"/>
                                        </p:tgtEl>
                                        <p:attrNameLst>
                                          <p:attrName>ppt_x</p:attrName>
                                        </p:attrNameLst>
                                      </p:cBhvr>
                                      <p:tavLst>
                                        <p:tav tm="0">
                                          <p:val>
                                            <p:strVal val="#ppt_x"/>
                                          </p:val>
                                        </p:tav>
                                        <p:tav tm="100000">
                                          <p:val>
                                            <p:strVal val="#ppt_x"/>
                                          </p:val>
                                        </p:tav>
                                      </p:tavLst>
                                    </p:anim>
                                    <p:anim calcmode="lin" valueType="num">
                                      <p:cBhvr additive="base">
                                        <p:cTn id="14" dur="500" fill="hold"/>
                                        <p:tgtEl>
                                          <p:spTgt spid="512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xEl>
                                              <p:pRg st="0" end="0"/>
                                            </p:txEl>
                                          </p:spTgt>
                                        </p:tgtEl>
                                        <p:attrNameLst>
                                          <p:attrName>style.visibility</p:attrName>
                                        </p:attrNameLst>
                                      </p:cBhvr>
                                      <p:to>
                                        <p:strVal val="visible"/>
                                      </p:to>
                                    </p:set>
                                    <p:anim calcmode="lin" valueType="num">
                                      <p:cBhvr additive="base">
                                        <p:cTn id="19"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2">
                                            <p:txEl>
                                              <p:pRg st="1" end="1"/>
                                            </p:txEl>
                                          </p:spTgt>
                                        </p:tgtEl>
                                        <p:attrNameLst>
                                          <p:attrName>style.visibility</p:attrName>
                                        </p:attrNameLst>
                                      </p:cBhvr>
                                      <p:to>
                                        <p:strVal val="visible"/>
                                      </p:to>
                                    </p:set>
                                    <p:anim calcmode="lin" valueType="num">
                                      <p:cBhvr additive="base">
                                        <p:cTn id="25" dur="500" fill="hold"/>
                                        <p:tgtEl>
                                          <p:spTgt spid="5122">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2">
                                            <p:txEl>
                                              <p:pRg st="2" end="2"/>
                                            </p:txEl>
                                          </p:spTgt>
                                        </p:tgtEl>
                                        <p:attrNameLst>
                                          <p:attrName>style.visibility</p:attrName>
                                        </p:attrNameLst>
                                      </p:cBhvr>
                                      <p:to>
                                        <p:strVal val="visible"/>
                                      </p:to>
                                    </p:set>
                                    <p:anim calcmode="lin" valueType="num">
                                      <p:cBhvr additive="base">
                                        <p:cTn id="31" dur="500" fill="hold"/>
                                        <p:tgtEl>
                                          <p:spTgt spid="512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2">
                                            <p:txEl>
                                              <p:pRg st="3" end="3"/>
                                            </p:txEl>
                                          </p:spTgt>
                                        </p:tgtEl>
                                        <p:attrNameLst>
                                          <p:attrName>style.visibility</p:attrName>
                                        </p:attrNameLst>
                                      </p:cBhvr>
                                      <p:to>
                                        <p:strVal val="visible"/>
                                      </p:to>
                                    </p:set>
                                    <p:anim calcmode="lin" valueType="num">
                                      <p:cBhvr additive="base">
                                        <p:cTn id="37"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autoUpdateAnimBg="0"/>
      <p:bldP spid="512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Administrator\桌面\107839-12042511501578.jpg"/>
          <p:cNvPicPr>
            <a:picLocks noChangeAspect="1" noChangeArrowheads="1"/>
          </p:cNvPicPr>
          <p:nvPr/>
        </p:nvPicPr>
        <p:blipFill>
          <a:blip r:embed="rId2" cstate="email"/>
          <a:srcRect/>
          <a:stretch>
            <a:fillRect/>
          </a:stretch>
        </p:blipFill>
        <p:spPr bwMode="auto">
          <a:xfrm>
            <a:off x="381000" y="609600"/>
            <a:ext cx="5486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Box 2"/>
          <p:cNvSpPr txBox="1">
            <a:spLocks noChangeArrowheads="1"/>
          </p:cNvSpPr>
          <p:nvPr/>
        </p:nvSpPr>
        <p:spPr bwMode="auto">
          <a:xfrm>
            <a:off x="5638800" y="2667000"/>
            <a:ext cx="2286000" cy="769938"/>
          </a:xfrm>
          <a:prstGeom prst="rect">
            <a:avLst/>
          </a:prstGeom>
          <a:gradFill rotWithShape="1">
            <a:gsLst>
              <a:gs pos="0">
                <a:srgbClr val="FFDA90"/>
              </a:gs>
              <a:gs pos="35001">
                <a:srgbClr val="FFE3B2"/>
              </a:gs>
              <a:gs pos="100000">
                <a:srgbClr val="FFF4E0"/>
              </a:gs>
            </a:gsLst>
            <a:lin ang="5400000" scaled="1"/>
          </a:gradFill>
          <a:ln w="9525">
            <a:solidFill>
              <a:srgbClr val="CC9800"/>
            </a:solidFill>
            <a:miter lim="800000"/>
          </a:ln>
          <a:effectLst>
            <a:outerShdw dist="20000" dir="5400000" algn="ctr" rotWithShape="0">
              <a:srgbClr val="000000">
                <a:alpha val="37000"/>
              </a:srgbClr>
            </a:outerShdw>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b="1">
                <a:solidFill>
                  <a:srgbClr val="000000"/>
                </a:solidFill>
              </a:rPr>
              <a:t>branch</a:t>
            </a:r>
            <a:endParaRPr lang="zh-CN" altLang="en-US" sz="4400" b="1">
              <a:solidFill>
                <a:srgbClr val="000000"/>
              </a:solidFill>
            </a:endParaRPr>
          </a:p>
        </p:txBody>
      </p:sp>
      <p:cxnSp>
        <p:nvCxnSpPr>
          <p:cNvPr id="6148" name="直接箭头连接符 4"/>
          <p:cNvCxnSpPr>
            <a:cxnSpLocks noChangeShapeType="1"/>
            <a:endCxn id="6147" idx="1"/>
          </p:cNvCxnSpPr>
          <p:nvPr/>
        </p:nvCxnSpPr>
        <p:spPr bwMode="auto">
          <a:xfrm>
            <a:off x="3124200" y="2057400"/>
            <a:ext cx="2514600" cy="993775"/>
          </a:xfrm>
          <a:prstGeom prst="straightConnector1">
            <a:avLst/>
          </a:prstGeom>
          <a:noFill/>
          <a:ln w="57150">
            <a:solidFill>
              <a:srgbClr val="FF0000"/>
            </a:solidFill>
            <a:round/>
            <a:tailEnd type="arrow" w="med" len="med"/>
          </a:ln>
          <a:extLst>
            <a:ext uri="{909E8E84-426E-40DD-AFC4-6F175D3DCCD1}">
              <a14:hiddenFill xmlns:a14="http://schemas.microsoft.com/office/drawing/2010/main">
                <a:noFill/>
              </a14:hiddenFill>
            </a:ext>
          </a:extLst>
        </p:spPr>
      </p:cxnSp>
      <p:sp>
        <p:nvSpPr>
          <p:cNvPr id="6149" name="矩形 5"/>
          <p:cNvSpPr>
            <a:spLocks noChangeArrowheads="1"/>
          </p:cNvSpPr>
          <p:nvPr/>
        </p:nvSpPr>
        <p:spPr bwMode="auto">
          <a:xfrm>
            <a:off x="5638800" y="3657600"/>
            <a:ext cx="2212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4000" b="1"/>
              <a:t>[brɑ:ntʃ]</a:t>
            </a:r>
            <a:endParaRPr lang="zh-CN" altLang="en-US" sz="4000" b="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500" fill="hold"/>
                                        <p:tgtEl>
                                          <p:spTgt spid="6146"/>
                                        </p:tgtEl>
                                        <p:attrNameLst>
                                          <p:attrName>ppt_w</p:attrName>
                                        </p:attrNameLst>
                                      </p:cBhvr>
                                      <p:tavLst>
                                        <p:tav tm="0">
                                          <p:val>
                                            <p:fltVal val="0"/>
                                          </p:val>
                                        </p:tav>
                                        <p:tav tm="100000">
                                          <p:val>
                                            <p:strVal val="#ppt_w"/>
                                          </p:val>
                                        </p:tav>
                                      </p:tavLst>
                                    </p:anim>
                                    <p:anim calcmode="lin" valueType="num">
                                      <p:cBhvr>
                                        <p:cTn id="8" dur="500" fill="hold"/>
                                        <p:tgtEl>
                                          <p:spTgt spid="6146"/>
                                        </p:tgtEl>
                                        <p:attrNameLst>
                                          <p:attrName>ppt_h</p:attrName>
                                        </p:attrNameLst>
                                      </p:cBhvr>
                                      <p:tavLst>
                                        <p:tav tm="0">
                                          <p:val>
                                            <p:fltVal val="0"/>
                                          </p:val>
                                        </p:tav>
                                        <p:tav tm="100000">
                                          <p:val>
                                            <p:strVal val="#ppt_h"/>
                                          </p:val>
                                        </p:tav>
                                      </p:tavLst>
                                    </p:anim>
                                    <p:anim calcmode="lin" valueType="num">
                                      <p:cBhvr>
                                        <p:cTn id="9" dur="500" fill="hold"/>
                                        <p:tgtEl>
                                          <p:spTgt spid="6146"/>
                                        </p:tgtEl>
                                        <p:attrNameLst>
                                          <p:attrName>style.rotation</p:attrName>
                                        </p:attrNameLst>
                                      </p:cBhvr>
                                      <p:tavLst>
                                        <p:tav tm="0">
                                          <p:val>
                                            <p:fltVal val="360"/>
                                          </p:val>
                                        </p:tav>
                                        <p:tav tm="100000">
                                          <p:val>
                                            <p:fltVal val="0"/>
                                          </p:val>
                                        </p:tav>
                                      </p:tavLst>
                                    </p:anim>
                                    <p:animEffect transition="in" filter="fade">
                                      <p:cBhvr>
                                        <p:cTn id="10" dur="5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nodeType="clickEffect">
                                  <p:stCondLst>
                                    <p:cond delay="0"/>
                                  </p:stCondLst>
                                  <p:childTnLst>
                                    <p:set>
                                      <p:cBhvr>
                                        <p:cTn id="14" dur="1" fill="hold">
                                          <p:stCondLst>
                                            <p:cond delay="0"/>
                                          </p:stCondLst>
                                        </p:cTn>
                                        <p:tgtEl>
                                          <p:spTgt spid="6148"/>
                                        </p:tgtEl>
                                        <p:attrNameLst>
                                          <p:attrName>style.visibility</p:attrName>
                                        </p:attrNameLst>
                                      </p:cBhvr>
                                      <p:to>
                                        <p:strVal val="visible"/>
                                      </p:to>
                                    </p:set>
                                    <p:anim calcmode="lin" valueType="num">
                                      <p:cBhvr>
                                        <p:cTn id="15" dur="500" fill="hold"/>
                                        <p:tgtEl>
                                          <p:spTgt spid="614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500" fill="hold"/>
                                        <p:tgtEl>
                                          <p:spTgt spid="6148"/>
                                        </p:tgtEl>
                                        <p:attrNameLst>
                                          <p:attrName>ppt_x</p:attrName>
                                        </p:attrNameLst>
                                      </p:cBhvr>
                                      <p:tavLst>
                                        <p:tav tm="0">
                                          <p:val>
                                            <p:fltVal val="-1"/>
                                          </p:val>
                                        </p:tav>
                                        <p:tav tm="50000">
                                          <p:val>
                                            <p:fltVal val="0.95"/>
                                          </p:val>
                                        </p:tav>
                                        <p:tav tm="100000">
                                          <p:val>
                                            <p:strVal val="#ppt_x"/>
                                          </p:val>
                                        </p:tav>
                                      </p:tavLst>
                                    </p:anim>
                                    <p:anim calcmode="lin" valueType="num">
                                      <p:cBhvr>
                                        <p:cTn id="17" dur="500" fill="hold"/>
                                        <p:tgtEl>
                                          <p:spTgt spid="6148"/>
                                        </p:tgtEl>
                                        <p:attrNameLst>
                                          <p:attrName>ppt_y</p:attrName>
                                        </p:attrNameLst>
                                      </p:cBhvr>
                                      <p:tavLst>
                                        <p:tav tm="0">
                                          <p:val>
                                            <p:strVal val="#ppt_y"/>
                                          </p:val>
                                        </p:tav>
                                        <p:tav tm="100000">
                                          <p:val>
                                            <p:strVal val="#ppt_y"/>
                                          </p:val>
                                        </p:tav>
                                      </p:tavLst>
                                    </p:anim>
                                    <p:animEffect transition="in" filter="fade">
                                      <p:cBhvr>
                                        <p:cTn id="18" dur="500"/>
                                        <p:tgtEl>
                                          <p:spTgt spid="614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6147"/>
                                        </p:tgtEl>
                                        <p:attrNameLst>
                                          <p:attrName>style.visibility</p:attrName>
                                        </p:attrNameLst>
                                      </p:cBhvr>
                                      <p:to>
                                        <p:strVal val="visible"/>
                                      </p:to>
                                    </p:set>
                                    <p:anim calcmode="lin" valueType="num">
                                      <p:cBhvr additive="base">
                                        <p:cTn id="23" dur="500" fill="hold"/>
                                        <p:tgtEl>
                                          <p:spTgt spid="6147"/>
                                        </p:tgtEl>
                                        <p:attrNameLst>
                                          <p:attrName>ppt_x</p:attrName>
                                        </p:attrNameLst>
                                      </p:cBhvr>
                                      <p:tavLst>
                                        <p:tav tm="0">
                                          <p:val>
                                            <p:strVal val="1+#ppt_w/2"/>
                                          </p:val>
                                        </p:tav>
                                        <p:tav tm="100000">
                                          <p:val>
                                            <p:strVal val="#ppt_x"/>
                                          </p:val>
                                        </p:tav>
                                      </p:tavLst>
                                    </p:anim>
                                    <p:anim calcmode="lin" valueType="num">
                                      <p:cBhvr additive="base">
                                        <p:cTn id="24"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149"/>
                                        </p:tgtEl>
                                        <p:attrNameLst>
                                          <p:attrName>style.visibility</p:attrName>
                                        </p:attrNameLst>
                                      </p:cBhvr>
                                      <p:to>
                                        <p:strVal val="visible"/>
                                      </p:to>
                                    </p:set>
                                    <p:anim calcmode="lin" valueType="num">
                                      <p:cBhvr additive="base">
                                        <p:cTn id="29" dur="500" fill="hold"/>
                                        <p:tgtEl>
                                          <p:spTgt spid="6149"/>
                                        </p:tgtEl>
                                        <p:attrNameLst>
                                          <p:attrName>ppt_x</p:attrName>
                                        </p:attrNameLst>
                                      </p:cBhvr>
                                      <p:tavLst>
                                        <p:tav tm="0">
                                          <p:val>
                                            <p:strVal val="#ppt_x"/>
                                          </p:val>
                                        </p:tav>
                                        <p:tav tm="100000">
                                          <p:val>
                                            <p:strVal val="#ppt_x"/>
                                          </p:val>
                                        </p:tav>
                                      </p:tavLst>
                                    </p:anim>
                                    <p:anim calcmode="lin" valueType="num">
                                      <p:cBhvr additive="base">
                                        <p:cTn id="30"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autoUpdateAnimBg="0"/>
      <p:bldP spid="614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1"/>
          <p:cNvSpPr>
            <a:spLocks noChangeArrowheads="1"/>
          </p:cNvSpPr>
          <p:nvPr/>
        </p:nvSpPr>
        <p:spPr bwMode="auto">
          <a:xfrm>
            <a:off x="381000" y="2133600"/>
            <a:ext cx="8458200" cy="3786188"/>
          </a:xfrm>
          <a:prstGeom prst="rect">
            <a:avLst/>
          </a:prstGeom>
          <a:solidFill>
            <a:schemeClr val="accent3">
              <a:lumMod val="40000"/>
              <a:lumOff val="60000"/>
            </a:schemeClr>
          </a:solidFill>
          <a:ln w="9525">
            <a:noFill/>
            <a:miter lim="800000"/>
          </a:ln>
        </p:spPr>
        <p:txBody>
          <a:bodyPr>
            <a:spAutoFit/>
          </a:bodyPr>
          <a:lstStyle/>
          <a:p>
            <a:pPr>
              <a:defRPr/>
            </a:pPr>
            <a:r>
              <a:rPr lang="en-US" sz="3600" b="1" dirty="0">
                <a:solidFill>
                  <a:srgbClr val="FF0000"/>
                </a:solidFill>
              </a:rPr>
              <a:t>n. </a:t>
            </a:r>
            <a:r>
              <a:rPr lang="en-US" sz="3600" b="1" dirty="0"/>
              <a:t>It is physical exercise that you do regularly </a:t>
            </a:r>
            <a:r>
              <a:rPr lang="en-US" sz="2800" b="1" dirty="0"/>
              <a:t>(</a:t>
            </a:r>
            <a:r>
              <a:rPr lang="zh-CN" altLang="en-US" sz="2800" b="1" dirty="0"/>
              <a:t>有规律的</a:t>
            </a:r>
            <a:r>
              <a:rPr lang="en-US" sz="2800" b="1" dirty="0"/>
              <a:t>)</a:t>
            </a:r>
            <a:r>
              <a:rPr lang="en-US" sz="3600" b="1" dirty="0"/>
              <a:t>in order to keep fit or to prepare for an activity such as a race.                  </a:t>
            </a:r>
            <a:r>
              <a:rPr lang="zh-CN" altLang="en-US" sz="3200" b="1" dirty="0"/>
              <a:t>训练、培养</a:t>
            </a:r>
            <a:endParaRPr lang="en-US" sz="3200" b="1" dirty="0"/>
          </a:p>
          <a:p>
            <a:pPr>
              <a:defRPr/>
            </a:pPr>
            <a:endParaRPr lang="en-US" sz="3200" b="1" dirty="0"/>
          </a:p>
          <a:p>
            <a:pPr>
              <a:defRPr/>
            </a:pPr>
            <a:r>
              <a:rPr lang="en-US" sz="3200" b="1" dirty="0"/>
              <a:t>e.g.  Tom broke a toe in training.</a:t>
            </a:r>
          </a:p>
          <a:p>
            <a:pPr>
              <a:defRPr/>
            </a:pPr>
            <a:r>
              <a:rPr lang="zh-CN" altLang="en-US" sz="3200" dirty="0"/>
              <a:t>         </a:t>
            </a:r>
            <a:r>
              <a:rPr lang="zh-CN" altLang="en-US" sz="3200" b="1" dirty="0"/>
              <a:t>汤姆在训练中折断了一根脚趾。</a:t>
            </a:r>
            <a:endParaRPr lang="en-US" sz="3200" b="1" dirty="0"/>
          </a:p>
        </p:txBody>
      </p:sp>
      <p:sp>
        <p:nvSpPr>
          <p:cNvPr id="7171" name="TextBox 2"/>
          <p:cNvSpPr txBox="1">
            <a:spLocks noChangeArrowheads="1"/>
          </p:cNvSpPr>
          <p:nvPr/>
        </p:nvSpPr>
        <p:spPr bwMode="auto">
          <a:xfrm>
            <a:off x="1981200" y="990600"/>
            <a:ext cx="2362200" cy="769938"/>
          </a:xfrm>
          <a:prstGeom prst="rect">
            <a:avLst/>
          </a:prstGeom>
          <a:gradFill rotWithShape="1">
            <a:gsLst>
              <a:gs pos="0">
                <a:srgbClr val="FFDA90"/>
              </a:gs>
              <a:gs pos="35001">
                <a:srgbClr val="FFE3B2"/>
              </a:gs>
              <a:gs pos="100000">
                <a:srgbClr val="FFF4E0"/>
              </a:gs>
            </a:gsLst>
            <a:lin ang="5400000" scaled="1"/>
          </a:gradFill>
          <a:ln w="9525">
            <a:solidFill>
              <a:srgbClr val="CC9800"/>
            </a:solidFill>
            <a:miter lim="800000"/>
          </a:ln>
          <a:effectLst>
            <a:outerShdw dist="20000" dir="5400000" algn="ctr" rotWithShape="0">
              <a:srgbClr val="000000">
                <a:alpha val="37000"/>
              </a:srgbClr>
            </a:outerShdw>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b="1" dirty="0">
                <a:solidFill>
                  <a:srgbClr val="000000"/>
                </a:solidFill>
              </a:rPr>
              <a:t>training</a:t>
            </a:r>
            <a:endParaRPr lang="zh-CN" altLang="en-US" sz="4400" b="1" dirty="0">
              <a:solidFill>
                <a:srgbClr val="000000"/>
              </a:solidFill>
            </a:endParaRPr>
          </a:p>
        </p:txBody>
      </p:sp>
      <p:sp>
        <p:nvSpPr>
          <p:cNvPr id="7172" name="矩形 4"/>
          <p:cNvSpPr>
            <a:spLocks noChangeArrowheads="1"/>
          </p:cNvSpPr>
          <p:nvPr/>
        </p:nvSpPr>
        <p:spPr bwMode="auto">
          <a:xfrm>
            <a:off x="4876800" y="990600"/>
            <a:ext cx="2438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000" b="1" dirty="0"/>
              <a:t>['</a:t>
            </a:r>
            <a:r>
              <a:rPr lang="en-US" altLang="zh-CN" sz="4000" b="1" dirty="0" err="1"/>
              <a:t>treɪnɪŋ</a:t>
            </a:r>
            <a:r>
              <a:rPr lang="en-US" altLang="zh-CN" sz="4000" b="1" dirty="0"/>
              <a:t>]</a:t>
            </a:r>
            <a:endParaRPr lang="zh-CN" alt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additive="base">
                                        <p:cTn id="7" dur="500" fill="hold"/>
                                        <p:tgtEl>
                                          <p:spTgt spid="7171"/>
                                        </p:tgtEl>
                                        <p:attrNameLst>
                                          <p:attrName>ppt_x</p:attrName>
                                        </p:attrNameLst>
                                      </p:cBhvr>
                                      <p:tavLst>
                                        <p:tav tm="0">
                                          <p:val>
                                            <p:strVal val="#ppt_x"/>
                                          </p:val>
                                        </p:tav>
                                        <p:tav tm="100000">
                                          <p:val>
                                            <p:strVal val="#ppt_x"/>
                                          </p:val>
                                        </p:tav>
                                      </p:tavLst>
                                    </p:anim>
                                    <p:anim calcmode="lin" valueType="num">
                                      <p:cBhvr additive="base">
                                        <p:cTn id="8" dur="500" fill="hold"/>
                                        <p:tgtEl>
                                          <p:spTgt spid="717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172"/>
                                        </p:tgtEl>
                                        <p:attrNameLst>
                                          <p:attrName>style.visibility</p:attrName>
                                        </p:attrNameLst>
                                      </p:cBhvr>
                                      <p:to>
                                        <p:strVal val="visible"/>
                                      </p:to>
                                    </p:set>
                                    <p:anim calcmode="lin" valueType="num">
                                      <p:cBhvr additive="base">
                                        <p:cTn id="13" dur="500" fill="hold"/>
                                        <p:tgtEl>
                                          <p:spTgt spid="7172"/>
                                        </p:tgtEl>
                                        <p:attrNameLst>
                                          <p:attrName>ppt_x</p:attrName>
                                        </p:attrNameLst>
                                      </p:cBhvr>
                                      <p:tavLst>
                                        <p:tav tm="0">
                                          <p:val>
                                            <p:strVal val="#ppt_x"/>
                                          </p:val>
                                        </p:tav>
                                        <p:tav tm="100000">
                                          <p:val>
                                            <p:strVal val="#ppt_x"/>
                                          </p:val>
                                        </p:tav>
                                      </p:tavLst>
                                    </p:anim>
                                    <p:anim calcmode="lin" valueType="num">
                                      <p:cBhvr additive="base">
                                        <p:cTn id="14" dur="500" fill="hold"/>
                                        <p:tgtEl>
                                          <p:spTgt spid="717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0">
                                            <p:txEl>
                                              <p:pRg st="0" end="0"/>
                                            </p:txEl>
                                          </p:spTgt>
                                        </p:tgtEl>
                                        <p:attrNameLst>
                                          <p:attrName>style.visibility</p:attrName>
                                        </p:attrNameLst>
                                      </p:cBhvr>
                                      <p:to>
                                        <p:strVal val="visible"/>
                                      </p:to>
                                    </p:set>
                                    <p:anim calcmode="lin" valueType="num">
                                      <p:cBhvr additive="base">
                                        <p:cTn id="19"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0">
                                            <p:txEl>
                                              <p:pRg st="2" end="2"/>
                                            </p:txEl>
                                          </p:spTgt>
                                        </p:tgtEl>
                                        <p:attrNameLst>
                                          <p:attrName>style.visibility</p:attrName>
                                        </p:attrNameLst>
                                      </p:cBhvr>
                                      <p:to>
                                        <p:strVal val="visible"/>
                                      </p:to>
                                    </p:set>
                                    <p:anim calcmode="lin" valueType="num">
                                      <p:cBhvr additive="base">
                                        <p:cTn id="25"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170">
                                            <p:txEl>
                                              <p:pRg st="3" end="3"/>
                                            </p:txEl>
                                          </p:spTgt>
                                        </p:tgtEl>
                                        <p:attrNameLst>
                                          <p:attrName>style.visibility</p:attrName>
                                        </p:attrNameLst>
                                      </p:cBhvr>
                                      <p:to>
                                        <p:strVal val="visible"/>
                                      </p:to>
                                    </p:set>
                                    <p:anim calcmode="lin" valueType="num">
                                      <p:cBhvr additive="base">
                                        <p:cTn id="31" dur="500" fill="hold"/>
                                        <p:tgtEl>
                                          <p:spTgt spid="717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nimBg="1" autoUpdateAnimBg="0"/>
      <p:bldP spid="717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304800" y="569913"/>
            <a:ext cx="8305800" cy="954087"/>
          </a:xfrm>
          <a:prstGeom prst="rect">
            <a:avLst/>
          </a:prstGeom>
          <a:gradFill rotWithShape="1">
            <a:gsLst>
              <a:gs pos="0">
                <a:srgbClr val="B3DCAF"/>
              </a:gs>
              <a:gs pos="35001">
                <a:srgbClr val="CAE5C7"/>
              </a:gs>
              <a:gs pos="100000">
                <a:srgbClr val="EBF6EA"/>
              </a:gs>
            </a:gsLst>
            <a:lin ang="5400000" scaled="1"/>
          </a:gradFill>
          <a:ln w="9525">
            <a:solidFill>
              <a:srgbClr val="38802C"/>
            </a:solidFill>
            <a:miter lim="800000"/>
          </a:ln>
          <a:effectLst>
            <a:outerShdw dist="20000" dir="5400000" algn="ctr" rotWithShape="0">
              <a:srgbClr val="000000">
                <a:alpha val="37000"/>
              </a:srgbClr>
            </a:outerShdw>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000000"/>
                </a:solidFill>
              </a:rPr>
              <a:t>Listen to the 1</a:t>
            </a:r>
            <a:r>
              <a:rPr lang="en-US" altLang="zh-CN" sz="2800" b="1" baseline="30000">
                <a:solidFill>
                  <a:srgbClr val="000000"/>
                </a:solidFill>
              </a:rPr>
              <a:t>st</a:t>
            </a:r>
            <a:r>
              <a:rPr lang="en-US" altLang="zh-CN" sz="2800" b="1">
                <a:solidFill>
                  <a:srgbClr val="000000"/>
                </a:solidFill>
              </a:rPr>
              <a:t> and 2</a:t>
            </a:r>
            <a:r>
              <a:rPr lang="en-US" altLang="zh-CN" sz="2800" b="1" baseline="30000">
                <a:solidFill>
                  <a:srgbClr val="000000"/>
                </a:solidFill>
              </a:rPr>
              <a:t>nd</a:t>
            </a:r>
            <a:r>
              <a:rPr lang="en-US" altLang="zh-CN" sz="2800" b="1">
                <a:solidFill>
                  <a:srgbClr val="000000"/>
                </a:solidFill>
              </a:rPr>
              <a:t> paragraphs of the letter and tell true (T)or false (F).  </a:t>
            </a:r>
            <a:endParaRPr lang="zh-CN" altLang="en-US" sz="2800" b="1">
              <a:solidFill>
                <a:srgbClr val="000000"/>
              </a:solidFill>
            </a:endParaRPr>
          </a:p>
        </p:txBody>
      </p:sp>
      <p:sp>
        <p:nvSpPr>
          <p:cNvPr id="13315" name="矩形 3"/>
          <p:cNvSpPr>
            <a:spLocks noChangeArrowheads="1"/>
          </p:cNvSpPr>
          <p:nvPr/>
        </p:nvSpPr>
        <p:spPr bwMode="auto">
          <a:xfrm>
            <a:off x="381000" y="2209800"/>
            <a:ext cx="8382000" cy="2554288"/>
          </a:xfrm>
          <a:prstGeom prst="rect">
            <a:avLst/>
          </a:prstGeom>
          <a:solidFill>
            <a:schemeClr val="bg1"/>
          </a:solidFill>
          <a:ln w="25400">
            <a:solidFill>
              <a:schemeClr val="accent1"/>
            </a:solidFill>
            <a:miter lim="800000"/>
          </a:ln>
        </p:spPr>
        <p:txBody>
          <a:bodyPr>
            <a:spAutoFit/>
          </a:bodyPr>
          <a:lstStyle/>
          <a:p>
            <a:pPr marL="742950" indent="-742950">
              <a:buFont typeface="Arial" panose="020B0604020202020204" pitchFamily="34" charset="0"/>
              <a:buAutoNum type="arabicPeriod"/>
            </a:pPr>
            <a:r>
              <a:rPr lang="en-US" altLang="zh-CN" sz="4000" b="1">
                <a:solidFill>
                  <a:srgbClr val="000000"/>
                </a:solidFill>
              </a:rPr>
              <a:t>Danny felt terrible because of his carelessness.        (     )</a:t>
            </a:r>
          </a:p>
          <a:p>
            <a:pPr marL="742950" indent="-742950">
              <a:buFont typeface="Arial" panose="020B0604020202020204" pitchFamily="34" charset="0"/>
              <a:buAutoNum type="arabicPeriod"/>
            </a:pPr>
            <a:r>
              <a:rPr lang="en-US" altLang="zh-CN" sz="4000" b="1">
                <a:solidFill>
                  <a:srgbClr val="000000"/>
                </a:solidFill>
              </a:rPr>
              <a:t>It was lucky for Brian to catch a falling dinosaur.       (     )  </a:t>
            </a:r>
            <a:endParaRPr lang="zh-CN" altLang="en-US" sz="4000" b="1">
              <a:solidFill>
                <a:srgbClr val="000000"/>
              </a:solidFill>
            </a:endParaRPr>
          </a:p>
        </p:txBody>
      </p:sp>
      <p:sp>
        <p:nvSpPr>
          <p:cNvPr id="8196" name="TextBox 4"/>
          <p:cNvSpPr txBox="1">
            <a:spLocks noChangeArrowheads="1"/>
          </p:cNvSpPr>
          <p:nvPr/>
        </p:nvSpPr>
        <p:spPr bwMode="auto">
          <a:xfrm>
            <a:off x="6781800" y="2895600"/>
            <a:ext cx="68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b="1">
                <a:solidFill>
                  <a:srgbClr val="FF0000"/>
                </a:solidFill>
              </a:rPr>
              <a:t>T</a:t>
            </a:r>
            <a:endParaRPr lang="zh-CN" altLang="en-US" sz="4000" b="1">
              <a:solidFill>
                <a:srgbClr val="FF0000"/>
              </a:solidFill>
            </a:endParaRPr>
          </a:p>
        </p:txBody>
      </p:sp>
      <p:sp>
        <p:nvSpPr>
          <p:cNvPr id="8197" name="TextBox 5"/>
          <p:cNvSpPr txBox="1">
            <a:spLocks noChangeArrowheads="1"/>
          </p:cNvSpPr>
          <p:nvPr/>
        </p:nvSpPr>
        <p:spPr bwMode="auto">
          <a:xfrm>
            <a:off x="6781800" y="4114800"/>
            <a:ext cx="68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b="1">
                <a:solidFill>
                  <a:srgbClr val="FF0000"/>
                </a:solidFill>
              </a:rPr>
              <a:t>F</a:t>
            </a:r>
            <a:endParaRPr lang="zh-CN" altLang="en-US" sz="4000" b="1">
              <a:solidFill>
                <a:srgbClr val="FF0000"/>
              </a:solidFill>
            </a:endParaRPr>
          </a:p>
        </p:txBody>
      </p:sp>
      <p:pic>
        <p:nvPicPr>
          <p:cNvPr id="13318" name="图片 5" descr="喇叭.jpg">
            <a:hlinkClick r:id="rId2" action="ppaction://hlinkfile"/>
          </p:cNvPr>
          <p:cNvPicPr>
            <a:picLocks noChangeAspect="1"/>
          </p:cNvPicPr>
          <p:nvPr/>
        </p:nvPicPr>
        <p:blipFill>
          <a:blip r:embed="rId3" cstate="email"/>
          <a:srcRect/>
          <a:stretch>
            <a:fillRect/>
          </a:stretch>
        </p:blipFill>
        <p:spPr bwMode="auto">
          <a:xfrm>
            <a:off x="8305800" y="5867400"/>
            <a:ext cx="5762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circle(in)">
                                      <p:cBhvr>
                                        <p:cTn id="7" dur="500"/>
                                        <p:tgtEl>
                                          <p:spTgt spid="819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circle(in)">
                                      <p:cBhvr>
                                        <p:cTn id="12"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P spid="819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228600" y="493713"/>
            <a:ext cx="8305800" cy="954087"/>
          </a:xfrm>
          <a:prstGeom prst="rect">
            <a:avLst/>
          </a:prstGeom>
          <a:gradFill rotWithShape="1">
            <a:gsLst>
              <a:gs pos="0">
                <a:srgbClr val="B3DCAF"/>
              </a:gs>
              <a:gs pos="35001">
                <a:srgbClr val="CAE5C7"/>
              </a:gs>
              <a:gs pos="100000">
                <a:srgbClr val="EBF6EA"/>
              </a:gs>
            </a:gsLst>
            <a:lin ang="5400000" scaled="1"/>
          </a:gradFill>
          <a:ln w="9525">
            <a:solidFill>
              <a:srgbClr val="38802C"/>
            </a:solidFill>
            <a:miter lim="800000"/>
          </a:ln>
          <a:effectLst>
            <a:outerShdw dist="20000" dir="5400000" algn="ctr" rotWithShape="0">
              <a:srgbClr val="000000">
                <a:alpha val="37000"/>
              </a:srgbClr>
            </a:outerShdw>
          </a:effec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dirty="0">
                <a:solidFill>
                  <a:srgbClr val="000000"/>
                </a:solidFill>
              </a:rPr>
              <a:t>Read rest of the letter and do the following tasks.  </a:t>
            </a:r>
            <a:r>
              <a:rPr lang="en-US" altLang="zh-CN" sz="2000" b="1" dirty="0">
                <a:solidFill>
                  <a:srgbClr val="000000"/>
                </a:solidFill>
              </a:rPr>
              <a:t>(</a:t>
            </a:r>
            <a:r>
              <a:rPr lang="zh-CN" altLang="en-US" sz="2000" b="1" dirty="0">
                <a:solidFill>
                  <a:srgbClr val="000000"/>
                </a:solidFill>
              </a:rPr>
              <a:t>第</a:t>
            </a:r>
            <a:r>
              <a:rPr lang="en-US" altLang="zh-CN" sz="2000" b="1" dirty="0">
                <a:solidFill>
                  <a:srgbClr val="000000"/>
                </a:solidFill>
              </a:rPr>
              <a:t>1, 4</a:t>
            </a:r>
            <a:r>
              <a:rPr lang="zh-CN" altLang="en-US" sz="2000" b="1" dirty="0">
                <a:solidFill>
                  <a:srgbClr val="000000"/>
                </a:solidFill>
              </a:rPr>
              <a:t>题补全句子，第</a:t>
            </a:r>
            <a:r>
              <a:rPr lang="en-US" altLang="zh-CN" sz="2000" b="1" dirty="0">
                <a:solidFill>
                  <a:srgbClr val="000000"/>
                </a:solidFill>
              </a:rPr>
              <a:t>2, 3</a:t>
            </a:r>
            <a:r>
              <a:rPr lang="zh-CN" altLang="en-US" sz="2000" b="1" dirty="0">
                <a:solidFill>
                  <a:srgbClr val="000000"/>
                </a:solidFill>
              </a:rPr>
              <a:t>题回答问题，第</a:t>
            </a:r>
            <a:r>
              <a:rPr lang="en-US" altLang="zh-CN" sz="2000" b="1" dirty="0">
                <a:solidFill>
                  <a:srgbClr val="000000"/>
                </a:solidFill>
              </a:rPr>
              <a:t>5</a:t>
            </a:r>
            <a:r>
              <a:rPr lang="zh-CN" altLang="en-US" sz="2000" b="1" dirty="0">
                <a:solidFill>
                  <a:srgbClr val="000000"/>
                </a:solidFill>
              </a:rPr>
              <a:t>题翻译。</a:t>
            </a:r>
            <a:r>
              <a:rPr lang="en-US" altLang="zh-CN" sz="2000" b="1" dirty="0">
                <a:solidFill>
                  <a:srgbClr val="000000"/>
                </a:solidFill>
              </a:rPr>
              <a:t>)</a:t>
            </a:r>
            <a:endParaRPr lang="zh-CN" altLang="en-US" sz="2000" b="1" dirty="0">
              <a:solidFill>
                <a:srgbClr val="000000"/>
              </a:solidFill>
            </a:endParaRPr>
          </a:p>
        </p:txBody>
      </p:sp>
      <p:sp>
        <p:nvSpPr>
          <p:cNvPr id="14339" name="矩形 2"/>
          <p:cNvSpPr>
            <a:spLocks noChangeArrowheads="1"/>
          </p:cNvSpPr>
          <p:nvPr/>
        </p:nvSpPr>
        <p:spPr bwMode="auto">
          <a:xfrm>
            <a:off x="228600" y="1600200"/>
            <a:ext cx="8686800" cy="4800600"/>
          </a:xfrm>
          <a:prstGeom prst="rect">
            <a:avLst/>
          </a:prstGeom>
          <a:solidFill>
            <a:schemeClr val="bg1"/>
          </a:solidFill>
          <a:ln w="25400">
            <a:solidFill>
              <a:schemeClr val="accent1"/>
            </a:solidFill>
            <a:miter lim="800000"/>
          </a:ln>
        </p:spPr>
        <p:txBody>
          <a:bodyPr>
            <a:spAutoFit/>
          </a:bodyPr>
          <a:lstStyle/>
          <a:p>
            <a:pPr marL="742950" indent="-742950">
              <a:buFont typeface="Arial" panose="020B0604020202020204" pitchFamily="34" charset="0"/>
              <a:buAutoNum type="arabicPeriod"/>
            </a:pPr>
            <a:r>
              <a:rPr lang="en-US" altLang="zh-CN" sz="3400" b="1" dirty="0">
                <a:solidFill>
                  <a:srgbClr val="000000"/>
                </a:solidFill>
              </a:rPr>
              <a:t>He climbed _______ and ________. He thought he ___________ the sky.</a:t>
            </a:r>
          </a:p>
          <a:p>
            <a:pPr marL="742950" indent="-742950">
              <a:buFont typeface="Arial" panose="020B0604020202020204" pitchFamily="34" charset="0"/>
              <a:buAutoNum type="arabicPeriod"/>
            </a:pPr>
            <a:r>
              <a:rPr lang="en-US" altLang="zh-CN" sz="3400" b="1" dirty="0">
                <a:solidFill>
                  <a:srgbClr val="000000"/>
                </a:solidFill>
              </a:rPr>
              <a:t>Why did Li Ming fall?</a:t>
            </a:r>
          </a:p>
          <a:p>
            <a:pPr marL="742950" indent="-742950">
              <a:buFont typeface="Arial" panose="020B0604020202020204" pitchFamily="34" charset="0"/>
              <a:buAutoNum type="arabicPeriod"/>
            </a:pPr>
            <a:r>
              <a:rPr lang="en-US" altLang="zh-CN" sz="3400" b="1" dirty="0">
                <a:solidFill>
                  <a:srgbClr val="000000"/>
                </a:solidFill>
              </a:rPr>
              <a:t>How long did it take Li Ming to recover?</a:t>
            </a:r>
          </a:p>
          <a:p>
            <a:pPr marL="742950" indent="-742950">
              <a:buFont typeface="Arial" panose="020B0604020202020204" pitchFamily="34" charset="0"/>
              <a:buAutoNum type="arabicPeriod"/>
            </a:pPr>
            <a:r>
              <a:rPr lang="en-US" altLang="zh-CN" sz="3400" b="1" dirty="0">
                <a:solidFill>
                  <a:srgbClr val="000000"/>
                </a:solidFill>
              </a:rPr>
              <a:t>Li Ming couldn’t _________ ping- pong training that year.</a:t>
            </a:r>
          </a:p>
          <a:p>
            <a:pPr marL="742950" indent="-742950">
              <a:buFont typeface="Arial" panose="020B0604020202020204" pitchFamily="34" charset="0"/>
              <a:buAutoNum type="arabicPeriod"/>
            </a:pPr>
            <a:r>
              <a:rPr lang="en-US" altLang="zh-CN" sz="3400" b="1" dirty="0">
                <a:solidFill>
                  <a:srgbClr val="000000"/>
                </a:solidFill>
              </a:rPr>
              <a:t>Now, I always listen to my mother’s warnings about safety. </a:t>
            </a:r>
            <a:endParaRPr lang="zh-CN" altLang="en-US" sz="3400" b="1" dirty="0">
              <a:solidFill>
                <a:srgbClr val="000000"/>
              </a:solidFill>
            </a:endParaRPr>
          </a:p>
        </p:txBody>
      </p:sp>
      <p:sp>
        <p:nvSpPr>
          <p:cNvPr id="14340" name="TextBox 7"/>
          <p:cNvSpPr txBox="1">
            <a:spLocks noChangeArrowheads="1"/>
          </p:cNvSpPr>
          <p:nvPr/>
        </p:nvSpPr>
        <p:spPr bwMode="auto">
          <a:xfrm>
            <a:off x="107950" y="0"/>
            <a:ext cx="1944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solidFill>
                  <a:srgbClr val="008080"/>
                </a:solidFill>
                <a:latin typeface="方正姚体" panose="02010601030101010101" pitchFamily="2" charset="-122"/>
                <a:ea typeface="方正姚体" panose="02010601030101010101" pitchFamily="2" charset="-122"/>
              </a:rPr>
              <a:t>While-reading</a:t>
            </a:r>
            <a:endParaRPr lang="zh-CN" altLang="en-US" sz="2400" b="1" dirty="0">
              <a:solidFill>
                <a:srgbClr val="008080"/>
              </a:solidFill>
              <a:latin typeface="方正姚体" panose="02010601030101010101" pitchFamily="2" charset="-122"/>
              <a:ea typeface="方正姚体" panose="02010601030101010101" pitchFamily="2" charset="-122"/>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Edge">
  <a:themeElements>
    <a:clrScheme name="1_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1_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1_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1_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1_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1_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1_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1_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1_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0</TotalTime>
  <Words>818</Words>
  <Application>Microsoft Office PowerPoint</Application>
  <PresentationFormat>全屏显示(4:3)</PresentationFormat>
  <Paragraphs>105</Paragraphs>
  <Slides>19</Slides>
  <Notes>1</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19</vt:i4>
      </vt:variant>
    </vt:vector>
  </HeadingPairs>
  <TitlesOfParts>
    <vt:vector size="35" baseType="lpstr">
      <vt:lpstr>方正姚体</vt:lpstr>
      <vt:lpstr>隶书</vt:lpstr>
      <vt:lpstr>宋体</vt:lpstr>
      <vt:lpstr>微软雅黑</vt:lpstr>
      <vt:lpstr>幼圆</vt:lpstr>
      <vt:lpstr>Arial</vt:lpstr>
      <vt:lpstr>Calibri</vt:lpstr>
      <vt:lpstr>Comic Sans MS</vt:lpstr>
      <vt:lpstr>Elephant</vt:lpstr>
      <vt:lpstr>Eras Bold ITC</vt:lpstr>
      <vt:lpstr>Garamond</vt:lpstr>
      <vt:lpstr>Jokerman</vt:lpstr>
      <vt:lpstr>Times New Roman</vt:lpstr>
      <vt:lpstr>Wingdings</vt:lpstr>
      <vt:lpstr>WWW.2PPT.COM
</vt:lpstr>
      <vt:lpstr>1_Edge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2015-04-02T08:53:00Z</dcterms:created>
  <dcterms:modified xsi:type="dcterms:W3CDTF">2023-01-16T19:44:14Z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F0544ADF65264DDCB9ABF2210C8F7D9A</vt:lpwstr>
  </property>
  <property fmtid="{A09F084E-AD41-489F-8076-AA5BE3082BCA}" pid="100">
    <vt:ui4>5</vt:ui4>
  </property>
  <property fmtid="{64440492-4C8B-11D1-8B70-080036B11A03}" pid="11">
    <vt:lpwstr>www.2ppt.com-爱PPT提供资源下载</vt:lpwstr>
  </property>
</Properties>
</file>