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62" r:id="rId2"/>
    <p:sldId id="264" r:id="rId3"/>
    <p:sldId id="307" r:id="rId4"/>
    <p:sldId id="312" r:id="rId5"/>
    <p:sldId id="306" r:id="rId6"/>
    <p:sldId id="313" r:id="rId7"/>
    <p:sldId id="314" r:id="rId8"/>
    <p:sldId id="315" r:id="rId9"/>
    <p:sldId id="316" r:id="rId10"/>
    <p:sldId id="317"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varScale="1">
        <p:scale>
          <a:sx n="116" d="100"/>
          <a:sy n="116" d="100"/>
        </p:scale>
        <p:origin x="-390"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4</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第四课时　</a:t>
            </a:r>
            <a:r>
              <a:rPr lang="en-US" altLang="zh-CN" sz="2000" b="1" i="0" kern="1200" smtClean="0">
                <a:solidFill>
                  <a:schemeClr val="tx1"/>
                </a:solidFill>
                <a:effectLst/>
                <a:latin typeface="+mj-lt"/>
                <a:ea typeface="+mj-ea"/>
                <a:cs typeface="+mj-cs"/>
              </a:rPr>
              <a:t>Integrated skills &amp; Study skills</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latin typeface="Times New Roman" panose="02020603050405020304" pitchFamily="18" charset="0"/>
                <a:cs typeface="Times New Roman" panose="02020603050405020304" pitchFamily="18" charset="0"/>
              </a:rPr>
              <a:t>Growing </a:t>
            </a:r>
            <a:r>
              <a:rPr lang="en-US" altLang="zh-CN" sz="6600" dirty="0">
                <a:latin typeface="Times New Roman" panose="02020603050405020304" pitchFamily="18" charset="0"/>
                <a:cs typeface="Times New Roman" panose="02020603050405020304" pitchFamily="18" charset="0"/>
              </a:rPr>
              <a:t>up</a:t>
            </a:r>
            <a:endParaRPr lang="zh-CN" altLang="zh-CN" sz="6600" dirty="0">
              <a:latin typeface="Times New Roman" panose="02020603050405020304" pitchFamily="18" charset="0"/>
              <a:cs typeface="Times New Roman" panose="02020603050405020304" pitchFamily="18" charset="0"/>
            </a:endParaRPr>
          </a:p>
        </p:txBody>
      </p:sp>
      <p:sp>
        <p:nvSpPr>
          <p:cNvPr id="5" name="矩形 4"/>
          <p:cNvSpPr/>
          <p:nvPr/>
        </p:nvSpPr>
        <p:spPr>
          <a:xfrm>
            <a:off x="0" y="962452"/>
            <a:ext cx="12192000" cy="923330"/>
          </a:xfrm>
          <a:prstGeom prst="rect">
            <a:avLst/>
          </a:prstGeom>
        </p:spPr>
        <p:txBody>
          <a:bodyPr wrap="square">
            <a:spAutoFit/>
          </a:bodyPr>
          <a:lstStyle/>
          <a:p>
            <a:pPr algn="ctr"/>
            <a:r>
              <a:rPr lang="en-US" altLang="zh-CN" sz="5400" dirty="0"/>
              <a:t>Unit 4</a:t>
            </a:r>
            <a:endParaRPr lang="zh-CN" altLang="en-US" sz="5400" dirty="0"/>
          </a:p>
        </p:txBody>
      </p:sp>
      <p:sp>
        <p:nvSpPr>
          <p:cNvPr id="6" name="矩形 5"/>
          <p:cNvSpPr/>
          <p:nvPr/>
        </p:nvSpPr>
        <p:spPr>
          <a:xfrm>
            <a:off x="0" y="4636529"/>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4</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91183"/>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1.Why didn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the writer go to the cafeteria to have lunch?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Because the food was too expensive.</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2.How did the writer feel when Mrs White wanted to buy her cold fish sandwich?</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She was/felt pleased/excited.</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 did the writer do with the money from Mrs White?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She bought a hot lunch.</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4.What kind of person was Mrs White?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She was a good/kind/nice/warm-hearted person.</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1.There is no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record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记录</a:t>
            </a:r>
            <a:r>
              <a:rPr lang="en-US" altLang="zh-CN" sz="2200" dirty="0">
                <a:solidFill>
                  <a:srgbClr val="000000"/>
                </a:solidFill>
                <a:latin typeface="Times New Roman" panose="02020603050405020304" pitchFamily="18" charset="0"/>
                <a:cs typeface="Times New Roman" panose="02020603050405020304" pitchFamily="18" charset="0"/>
              </a:rPr>
              <a:t>  ) of how much I spend every month.</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2.People in the city held a great party to celebrate their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victory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胜利</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3.David has no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courage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勇气</a:t>
            </a:r>
            <a:r>
              <a:rPr lang="en-US" altLang="zh-CN" sz="2200" dirty="0">
                <a:solidFill>
                  <a:srgbClr val="000000"/>
                </a:solidFill>
                <a:latin typeface="Times New Roman" panose="02020603050405020304" pitchFamily="18" charset="0"/>
                <a:cs typeface="Times New Roman" panose="02020603050405020304" pitchFamily="18" charset="0"/>
              </a:rPr>
              <a:t>  ) to admit his mistakes.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will be with you in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spirit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精神</a:t>
            </a:r>
            <a:r>
              <a:rPr lang="en-US" altLang="zh-CN" sz="2200" dirty="0">
                <a:solidFill>
                  <a:srgbClr val="000000"/>
                </a:solidFill>
                <a:latin typeface="Times New Roman" panose="02020603050405020304" pitchFamily="18" charset="0"/>
                <a:cs typeface="Times New Roman" panose="02020603050405020304" pitchFamily="18" charset="0"/>
              </a:rPr>
              <a:t>  ) forever.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5.Everybody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admires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钦佩</a:t>
            </a:r>
            <a:r>
              <a:rPr lang="en-US" altLang="zh-CN" sz="2200" dirty="0">
                <a:solidFill>
                  <a:srgbClr val="000000"/>
                </a:solidFill>
                <a:latin typeface="Times New Roman" panose="02020603050405020304" pitchFamily="18" charset="0"/>
                <a:cs typeface="Times New Roman" panose="02020603050405020304" pitchFamily="18" charset="0"/>
              </a:rPr>
              <a:t>  ) him for his fine sense of </a:t>
            </a:r>
            <a:r>
              <a:rPr lang="en-US" altLang="zh-CN" sz="2200" dirty="0" err="1">
                <a:solidFill>
                  <a:srgbClr val="000000"/>
                </a:solidFill>
                <a:latin typeface="Times New Roman" panose="02020603050405020304" pitchFamily="18" charset="0"/>
                <a:cs typeface="Times New Roman" panose="02020603050405020304" pitchFamily="18" charset="0"/>
              </a:rPr>
              <a:t>humour</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2133005" y="2778880"/>
            <a:ext cx="88346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133005" y="3101096"/>
            <a:ext cx="8834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768066" y="3203715"/>
            <a:ext cx="108316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768067" y="3525931"/>
            <a:ext cx="10831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364231" y="3646104"/>
            <a:ext cx="108316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364232" y="3968320"/>
            <a:ext cx="10831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152508" y="4018389"/>
            <a:ext cx="83091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2" name="直接连接符 11"/>
          <p:cNvCxnSpPr/>
          <p:nvPr/>
        </p:nvCxnSpPr>
        <p:spPr>
          <a:xfrm>
            <a:off x="3152508" y="4340605"/>
            <a:ext cx="8309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101472" y="4428705"/>
            <a:ext cx="105103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2101473" y="4750921"/>
            <a:ext cx="10510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1.They went ahead without waiting for a reply from those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Germans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German  ).</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2.Some inventions that led to the </a:t>
            </a:r>
            <a:r>
              <a:rPr lang="en-US" altLang="zh-CN" sz="2200" dirty="0" err="1">
                <a:solidFill>
                  <a:srgbClr val="000000"/>
                </a:solidFill>
                <a:latin typeface="Times New Roman" panose="02020603050405020304" pitchFamily="18" charset="0"/>
                <a:cs typeface="Times New Roman" panose="02020603050405020304" pitchFamily="18" charset="0"/>
              </a:rPr>
              <a:t>colourful</a:t>
            </a:r>
            <a:r>
              <a:rPr lang="en-US" altLang="zh-CN" sz="2200" dirty="0">
                <a:solidFill>
                  <a:srgbClr val="000000"/>
                </a:solidFill>
                <a:latin typeface="Times New Roman" panose="02020603050405020304" pitchFamily="18" charset="0"/>
                <a:cs typeface="Times New Roman" panose="02020603050405020304" pitchFamily="18" charset="0"/>
              </a:rPr>
              <a:t> movies are on show,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including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include  ) cameras.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3.In the </a:t>
            </a:r>
            <a:r>
              <a:rPr lang="en-US" altLang="zh-CN" sz="2200" dirty="0" err="1">
                <a:solidFill>
                  <a:srgbClr val="000000"/>
                </a:solidFill>
                <a:latin typeface="Times New Roman" panose="02020603050405020304" pitchFamily="18" charset="0"/>
                <a:cs typeface="Times New Roman" panose="02020603050405020304" pitchFamily="18" charset="0"/>
              </a:rPr>
              <a:t>diary,we</a:t>
            </a:r>
            <a:r>
              <a:rPr lang="en-US" altLang="zh-CN" sz="2200" dirty="0">
                <a:solidFill>
                  <a:srgbClr val="000000"/>
                </a:solidFill>
                <a:latin typeface="Times New Roman" panose="02020603050405020304" pitchFamily="18" charset="0"/>
                <a:cs typeface="Times New Roman" panose="02020603050405020304" pitchFamily="18" charset="0"/>
              </a:rPr>
              <a:t> can write down our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thoughts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think  ),</a:t>
            </a:r>
            <a:r>
              <a:rPr lang="en-US" altLang="zh-CN" sz="2200" dirty="0" err="1">
                <a:solidFill>
                  <a:srgbClr val="000000"/>
                </a:solidFill>
                <a:latin typeface="Times New Roman" panose="02020603050405020304" pitchFamily="18" charset="0"/>
                <a:cs typeface="Times New Roman" panose="02020603050405020304" pitchFamily="18" charset="0"/>
              </a:rPr>
              <a:t>feelings,hopes</a:t>
            </a:r>
            <a:r>
              <a:rPr lang="en-US" altLang="zh-CN" sz="2200" dirty="0">
                <a:solidFill>
                  <a:srgbClr val="000000"/>
                </a:solidFill>
                <a:latin typeface="Times New Roman" panose="02020603050405020304" pitchFamily="18" charset="0"/>
                <a:cs typeface="Times New Roman" panose="02020603050405020304" pitchFamily="18" charset="0"/>
              </a:rPr>
              <a:t> and so 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en-US" altLang="zh-CN" sz="2200" i="1" dirty="0">
                <a:solidFill>
                  <a:srgbClr val="000000"/>
                </a:solidFill>
                <a:latin typeface="Times New Roman" panose="02020603050405020304" pitchFamily="18" charset="0"/>
                <a:cs typeface="Times New Roman" panose="02020603050405020304" pitchFamily="18" charset="0"/>
              </a:rPr>
              <a:t>The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Diary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of</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Young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Girl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was written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write  ) by a girl named Anne Frank.</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necessary for us to keep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studying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study  ) in our lives.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7072865" y="2778879"/>
            <a:ext cx="12408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072866" y="3101095"/>
            <a:ext cx="12408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829610" y="3226271"/>
            <a:ext cx="12408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829611" y="3548487"/>
            <a:ext cx="12408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802631" y="3598556"/>
            <a:ext cx="12408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4802632" y="3920772"/>
            <a:ext cx="12408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3762107" y="4030908"/>
            <a:ext cx="157714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3762108" y="4353124"/>
            <a:ext cx="1577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4119459" y="4442240"/>
            <a:ext cx="121979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4119460" y="4764456"/>
            <a:ext cx="12197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在战争爆发前</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我们都是好朋友。</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 were all good friends before the war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broke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这时他们有必要藏起来。</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 is now necessary for them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into</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hiding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我爷爷在旧社会死于饥饿。</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My grandpa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died</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hunger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the old society.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当知道他有许多敌人时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他开始担心他的性命。</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Knowing he had many </a:t>
            </a:r>
            <a:r>
              <a:rPr lang="en-US" altLang="zh-CN" sz="2200" dirty="0" err="1">
                <a:solidFill>
                  <a:srgbClr val="000000"/>
                </a:solidFill>
                <a:latin typeface="Times New Roman" panose="02020603050405020304" pitchFamily="18" charset="0"/>
                <a:cs typeface="Times New Roman" panose="02020603050405020304" pitchFamily="18" charset="0"/>
              </a:rPr>
              <a:t>enemies,he</a:t>
            </a:r>
            <a:r>
              <a:rPr lang="en-US" altLang="zh-CN" sz="2200" dirty="0">
                <a:solidFill>
                  <a:srgbClr val="000000"/>
                </a:solidFill>
                <a:latin typeface="Times New Roman" panose="02020603050405020304" pitchFamily="18" charset="0"/>
                <a:cs typeface="Times New Roman" panose="02020603050405020304" pitchFamily="18" charset="0"/>
              </a:rPr>
              <a:t> went about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fear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his life.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由于那场战争</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成千上万的人丧失了生命。</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Thousands of people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lost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their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lives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as the result of the war.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5159982" y="2148259"/>
            <a:ext cx="198705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159983" y="2470475"/>
            <a:ext cx="19870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804148" y="3001714"/>
            <a:ext cx="393146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804149" y="3323930"/>
            <a:ext cx="39314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933307" y="3815611"/>
            <a:ext cx="322667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933308" y="4137827"/>
            <a:ext cx="32266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790605" y="4582866"/>
            <a:ext cx="260716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790605" y="4905082"/>
            <a:ext cx="26071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973832" y="5444911"/>
            <a:ext cx="305910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973832" y="5767127"/>
            <a:ext cx="30591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49470" y="1207892"/>
            <a:ext cx="11430000" cy="374871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)1.—My dream is to build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university on the Moon some day.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 sounds like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unusual </a:t>
            </a:r>
            <a:r>
              <a:rPr lang="en-US" altLang="zh-CN" sz="2200" dirty="0" err="1">
                <a:solidFill>
                  <a:srgbClr val="000000"/>
                </a:solidFill>
                <a:latin typeface="Times New Roman" panose="02020603050405020304" pitchFamily="18" charset="0"/>
                <a:cs typeface="Times New Roman" panose="02020603050405020304" pitchFamily="18" charset="0"/>
              </a:rPr>
              <a:t>dream.I</a:t>
            </a:r>
            <a:r>
              <a:rPr lang="en-US" altLang="zh-CN" sz="2200" dirty="0">
                <a:solidFill>
                  <a:srgbClr val="000000"/>
                </a:solidFill>
                <a:latin typeface="Times New Roman" panose="02020603050405020304" pitchFamily="18" charset="0"/>
                <a:cs typeface="Times New Roman" panose="02020603050405020304" pitchFamily="18" charset="0"/>
              </a:rPr>
              <a:t> wish you could realize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A.a;a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B.an;a</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C.a;an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D.an;an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)2.—Do you know what SOHO means?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 means small office and home </a:t>
            </a:r>
            <a:r>
              <a:rPr lang="en-US" altLang="zh-CN" sz="2200" dirty="0" err="1">
                <a:solidFill>
                  <a:srgbClr val="000000"/>
                </a:solidFill>
                <a:latin typeface="Times New Roman" panose="02020603050405020304" pitchFamily="18" charset="0"/>
                <a:cs typeface="Times New Roman" panose="02020603050405020304" pitchFamily="18" charset="0"/>
              </a:rPr>
              <a:t>office.More</a:t>
            </a:r>
            <a:r>
              <a:rPr lang="en-US" altLang="zh-CN" sz="2200" dirty="0">
                <a:solidFill>
                  <a:srgbClr val="000000"/>
                </a:solidFill>
                <a:latin typeface="Times New Roman" panose="02020603050405020304" pitchFamily="18" charset="0"/>
                <a:cs typeface="Times New Roman" panose="02020603050405020304" pitchFamily="18" charset="0"/>
              </a:rPr>
              <a:t> and more people can work</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Internet at home now.</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B.across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smtClean="0">
                <a:solidFill>
                  <a:srgbClr val="000000"/>
                </a:solidFill>
                <a:latin typeface="Times New Roman" panose="02020603050405020304" pitchFamily="18" charset="0"/>
                <a:cs typeface="Times New Roman" panose="02020603050405020304" pitchFamily="18" charset="0"/>
              </a:rPr>
              <a:t>C.through</a:t>
            </a:r>
            <a:r>
              <a:rPr lang="en-US" altLang="zh-CN" sz="2200" dirty="0">
                <a:solidFill>
                  <a:srgbClr val="000000"/>
                </a:solidFill>
                <a:latin typeface="Times New Roman" panose="02020603050405020304" pitchFamily="18" charset="0"/>
                <a:cs typeface="Times New Roman" panose="02020603050405020304" pitchFamily="18" charset="0"/>
              </a:rPr>
              <a:t>	D.by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43644" y="168580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3643" y="293028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899201"/>
            <a:ext cx="11430000" cy="331359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)3.My grandfather used to build railways for the Japanese army when he was </a:t>
            </a:r>
            <a:r>
              <a:rPr lang="en-US" altLang="zh-CN" sz="2200" dirty="0" err="1">
                <a:solidFill>
                  <a:srgbClr val="000000"/>
                </a:solidFill>
                <a:latin typeface="Times New Roman" panose="02020603050405020304" pitchFamily="18" charset="0"/>
                <a:cs typeface="Times New Roman" panose="02020603050405020304" pitchFamily="18" charset="0"/>
              </a:rPr>
              <a:t>young.He</a:t>
            </a:r>
            <a:r>
              <a:rPr lang="en-US" altLang="zh-CN" sz="2200" dirty="0">
                <a:solidFill>
                  <a:srgbClr val="000000"/>
                </a:solidFill>
                <a:latin typeface="Times New Roman" panose="02020603050405020304" pitchFamily="18" charset="0"/>
                <a:cs typeface="Times New Roman" panose="02020603050405020304" pitchFamily="18" charset="0"/>
              </a:rPr>
              <a:t> was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work hard from morning till night.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A.invited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B.encouraged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C.allowed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D.forced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)4.Wars are </a:t>
            </a:r>
            <a:r>
              <a:rPr lang="en-US" altLang="zh-CN" sz="2200" dirty="0" err="1">
                <a:solidFill>
                  <a:srgbClr val="000000"/>
                </a:solidFill>
                <a:latin typeface="Times New Roman" panose="02020603050405020304" pitchFamily="18" charset="0"/>
                <a:cs typeface="Times New Roman" panose="02020603050405020304" pitchFamily="18" charset="0"/>
              </a:rPr>
              <a:t>disasters.A</a:t>
            </a:r>
            <a:r>
              <a:rPr lang="en-US" altLang="zh-CN" sz="2200" dirty="0">
                <a:solidFill>
                  <a:srgbClr val="000000"/>
                </a:solidFill>
                <a:latin typeface="Times New Roman" panose="02020603050405020304" pitchFamily="18" charset="0"/>
                <a:cs typeface="Times New Roman" panose="02020603050405020304" pitchFamily="18" charset="0"/>
              </a:rPr>
              <a:t> large number of people will lose their homes if a war</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A.breaks</a:t>
            </a:r>
            <a:r>
              <a:rPr lang="en-US" altLang="zh-CN" sz="2200" dirty="0">
                <a:solidFill>
                  <a:srgbClr val="000000"/>
                </a:solidFill>
                <a:latin typeface="Times New Roman" panose="02020603050405020304" pitchFamily="18" charset="0"/>
                <a:cs typeface="Times New Roman" panose="02020603050405020304" pitchFamily="18" charset="0"/>
              </a:rPr>
              <a:t> out	B.is broken out		</a:t>
            </a:r>
            <a:r>
              <a:rPr lang="en-US" altLang="zh-CN" sz="2200" dirty="0" err="1">
                <a:solidFill>
                  <a:srgbClr val="000000"/>
                </a:solidFill>
                <a:latin typeface="Times New Roman" panose="02020603050405020304" pitchFamily="18" charset="0"/>
                <a:cs typeface="Times New Roman" panose="02020603050405020304" pitchFamily="18" charset="0"/>
              </a:rPr>
              <a:t>C.breaks</a:t>
            </a:r>
            <a:r>
              <a:rPr lang="en-US" altLang="zh-CN" sz="2200" dirty="0">
                <a:solidFill>
                  <a:srgbClr val="000000"/>
                </a:solidFill>
                <a:latin typeface="Times New Roman" panose="02020603050405020304" pitchFamily="18" charset="0"/>
                <a:cs typeface="Times New Roman" panose="02020603050405020304" pitchFamily="18" charset="0"/>
              </a:rPr>
              <a:t> up	D.is broken up</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)5.—When shall we begin our meeting?</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ll begin it when Helen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A.comes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B.came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C.will</a:t>
            </a:r>
            <a:r>
              <a:rPr lang="en-US" altLang="zh-CN" sz="2200" dirty="0">
                <a:solidFill>
                  <a:srgbClr val="000000"/>
                </a:solidFill>
                <a:latin typeface="Times New Roman" panose="02020603050405020304" pitchFamily="18" charset="0"/>
                <a:cs typeface="Times New Roman" panose="02020603050405020304" pitchFamily="18" charset="0"/>
              </a:rPr>
              <a:t> come	</a:t>
            </a:r>
            <a:r>
              <a:rPr lang="en-US" altLang="zh-CN" sz="2200" dirty="0" err="1">
                <a:solidFill>
                  <a:srgbClr val="000000"/>
                </a:solidFill>
                <a:latin typeface="Times New Roman" panose="02020603050405020304" pitchFamily="18" charset="0"/>
                <a:cs typeface="Times New Roman" panose="02020603050405020304" pitchFamily="18" charset="0"/>
              </a:rPr>
              <a:t>D.come</a:t>
            </a:r>
            <a:endParaRPr lang="zh-CN" altLang="en-US" sz="2200" dirty="0"/>
          </a:p>
        </p:txBody>
      </p:sp>
      <p:sp>
        <p:nvSpPr>
          <p:cNvPr id="3" name="矩形 2"/>
          <p:cNvSpPr/>
          <p:nvPr/>
        </p:nvSpPr>
        <p:spPr>
          <a:xfrm>
            <a:off x="675175" y="202213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75175" y="316776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75175" y="416142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61479" y="401996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71156"/>
            <a:ext cx="11430000" cy="5780044"/>
          </a:xfrm>
          <a:prstGeom prst="rect">
            <a:avLst/>
          </a:prstGeom>
        </p:spPr>
        <p:txBody>
          <a:bodyPr>
            <a:spAutoFit/>
          </a:bodyPr>
          <a:lstStyle/>
          <a:p>
            <a:pPr algn="ctr">
              <a:lnSpc>
                <a:spcPct val="120000"/>
              </a:lnSpc>
              <a:spcAft>
                <a:spcPts val="0"/>
              </a:spcAft>
              <a:tabLst>
                <a:tab pos="1029335" algn="l"/>
                <a:tab pos="1850390" algn="l"/>
                <a:tab pos="2538095" algn="l"/>
                <a:tab pos="3221990" algn="l"/>
              </a:tabLst>
            </a:pPr>
            <a:r>
              <a:rPr lang="en-US" altLang="zh-CN" sz="2200" b="1" dirty="0" smtClean="0">
                <a:latin typeface="Times New Roman" panose="02020603050405020304" pitchFamily="18" charset="0"/>
                <a:cs typeface="Times New Roman" panose="02020603050405020304" pitchFamily="18" charset="0"/>
              </a:rPr>
              <a:t>Grow</a:t>
            </a:r>
            <a:r>
              <a:rPr lang="en-US" altLang="zh-CN" sz="2200" dirty="0" smtClean="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great</a:t>
            </a:r>
            <a:r>
              <a:rPr lang="en-US" altLang="zh-CN" sz="2200"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by</a:t>
            </a:r>
            <a:r>
              <a:rPr lang="en-US" altLang="zh-CN" sz="2200"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dreams</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The question was once asked of a highly successful businessman:“</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have you done so much in your lifetime?”</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He replied,“I have dreamt.I have</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2</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them into what I wanted to do.Then I have gone to bed and thought about my</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3</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.In the night I dreamt about my dreams.And when I awoke in the</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4</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,I saw the way to make my dreams real.While other people were saying,</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You can</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t do that,it isn</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t</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5</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 I was well on my way to reach what I wanted.” As Woodrow Wilson,the 28th President of the US said:“We grow great</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6</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dreams.All big men are dreamers.”</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They see things in the soft fog of a spring day,or in the red fire on a long winter</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s evening.Some of us let these great dreams die,but</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7</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nourish(  </a:t>
            </a:r>
            <a:r>
              <a:rPr lang="zh-CN" altLang="zh-CN" sz="2200" dirty="0">
                <a:latin typeface="Times New Roman" panose="02020603050405020304" pitchFamily="18" charset="0"/>
                <a:cs typeface="Times New Roman" panose="02020603050405020304" pitchFamily="18" charset="0"/>
              </a:rPr>
              <a:t>滋养</a:t>
            </a:r>
            <a:r>
              <a:rPr lang="en-US" altLang="zh-CN" sz="2200" dirty="0">
                <a:latin typeface="Times New Roman" panose="02020603050405020304" pitchFamily="18" charset="0"/>
                <a:cs typeface="Times New Roman" panose="02020603050405020304" pitchFamily="18" charset="0"/>
              </a:rPr>
              <a:t>  ) and protect them;nourish them through bad days until</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8</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bring them to the sunshine and light which comes always to those who sincerely hope that their dreams will</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9</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So please,don</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latin typeface="Times New Roman" panose="02020603050405020304" pitchFamily="18" charset="0"/>
                <a:cs typeface="Times New Roman" panose="02020603050405020304" pitchFamily="18" charset="0"/>
              </a:rPr>
              <a:t>t let anyone steal your dreams,</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u="sng" dirty="0">
                <a:uFill>
                  <a:solidFill>
                    <a:srgbClr val="000000"/>
                  </a:solidFill>
                </a:uFill>
                <a:latin typeface="Times New Roman" panose="02020603050405020304" pitchFamily="18" charset="0"/>
                <a:cs typeface="Times New Roman" panose="02020603050405020304" pitchFamily="18" charset="0"/>
              </a:rPr>
              <a:t>10</a:t>
            </a:r>
            <a:r>
              <a:rPr lang="zh-CN" altLang="zh-CN" sz="2200" u="sng" dirty="0">
                <a:uFill>
                  <a:solidFill>
                    <a:srgbClr val="000000"/>
                  </a:solidFill>
                </a:uFill>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try to tell you they are too impossible.</a:t>
            </a:r>
            <a:r>
              <a:rPr lang="en-US" altLang="zh-CN" sz="2200" dirty="0">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latin typeface="Times New Roman" panose="02020603050405020304" pitchFamily="18" charset="0"/>
                <a:cs typeface="Times New Roman" panose="02020603050405020304" pitchFamily="18" charset="0"/>
              </a:rPr>
              <a:t>“Sing your songs,dream your dreams,hope your hope and pray your prayer.”</a:t>
            </a:r>
            <a:endParaRPr lang="zh-CN" altLang="zh-CN" sz="2200" dirty="0">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)1.A.What	B.Where	C.How	D.Why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)2.A.turned	B.made	C.put	D.gave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)3.A.books	B.dreams	C.classmates	D.parents</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)4.A.morning	B.afternoon	C.evening	D.night</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)5.A.impolite	B.polite	C.possible	D.impossible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)6.A.with	B.from	C.to	D.by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)7.A.another	B.other	C.others	D.the other</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)8.A.we	B.they	C.she	D.he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)9.A.come true	B.take off	C.give up	D.find out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)10.A.and	B.but	C.so	D.or</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48816" y="1634897"/>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8816" y="2042131"/>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48816" y="2438855"/>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48816" y="2846089"/>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48816" y="3242813"/>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48816" y="3639537"/>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48816" y="4036261"/>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48816" y="4454005"/>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48816" y="4850729"/>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48816" y="5247451"/>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70490" y="948165"/>
            <a:ext cx="11430000" cy="574118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Ten years ago,when I was in high school,Mrs White was my language teacher.One day at lunch time,I was about to eat my cold fish sandwich and she suddenly asked me if she could buy my lunch from me.She explained that I could use the money to buy a hot lunch from the cafeteria(  </a:t>
            </a:r>
            <a:r>
              <a:rPr lang="zh-CN" altLang="zh-CN" sz="2200" dirty="0">
                <a:solidFill>
                  <a:srgbClr val="000000"/>
                </a:solidFill>
                <a:latin typeface="Times New Roman" panose="02020603050405020304" pitchFamily="18" charset="0"/>
                <a:cs typeface="Times New Roman" panose="02020603050405020304" pitchFamily="18" charset="0"/>
              </a:rPr>
              <a:t>食堂</a:t>
            </a:r>
            <a:r>
              <a:rPr lang="en-US" altLang="zh-CN" sz="2200" dirty="0">
                <a:solidFill>
                  <a:srgbClr val="000000"/>
                </a:solidFill>
                <a:latin typeface="Times New Roman" panose="02020603050405020304" pitchFamily="18" charset="0"/>
                <a:cs typeface="Times New Roman" panose="02020603050405020304" pitchFamily="18" charset="0"/>
              </a:rPr>
              <a:t>  ).I was very pleased.I had never thought of going to the cafeteria to buy my lunch like other students.The food at the cafeteria was too expensive for my family.</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Kids always complained about the cafeteria food but I really wanted to buy it.When we finished lunch that day,she told me that she was a Catholic and Catholics don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eat red meat on Fridays—they eat fish on Fridays.After that,every Friday Mrs White bought my fish sandwich and with the money I could buy a hot lunch from the cafeteria.</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One year later,I learnt from a classmate that Mrs White was not a Catholic and her family was not rich.She bought my cold sandwich because she saw a little girl that was excited to have a hot lunch.She wanted to help me!I couldn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help crying.I will never forget her kind heart and I will remember my dear Mrs White all my life.</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360</Words>
  <Application>Microsoft Office PowerPoint</Application>
  <PresentationFormat>宽屏</PresentationFormat>
  <Paragraphs>72</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Growing up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2018-05-16T00:20:00Z</dcterms:created>
  <dcterms:modified xsi:type="dcterms:W3CDTF">2023-01-16T19:44:21Z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9EDA859E057C4F91B804C347891AAD4E</vt:lpwstr>
  </property>
  <property fmtid="{A09F084E-AD41-489F-8076-AA5BE3082BCA}" pid="100">
    <vt:ui4>5</vt:ui4>
  </property>
  <property fmtid="{64440492-4C8B-11D1-8B70-080036B11A03}" pid="11">
    <vt:lpwstr>www.2ppt.com-爱PPT提供资源下载</vt:lpwstr>
  </property>
</Properties>
</file>