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CA856FA-00D7-47F2-8169-F2053DAA93B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CA353B9-148E-4A9B-A71A-1B408DCCD233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0EA8C39-AA2B-4132-9E13-4D02CAD6B5D6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1E0E07-86DA-422F-A86D-7261F97A0E84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C18F6E1-4DD2-4D53-A0A7-552A44423034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A86D4CB-18C3-4BAD-AAA4-CA180992E9CE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2C1ADCE4-B83C-46F1-A47C-2B1F12503D4A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1FADF9-5E96-4E34-836E-9E5FF18539F0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39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39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397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1090EEC-3055-434E-82FE-FAE9F9C6B106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90DDA4A-4625-4B28-97AE-7B90F7768E82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60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601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602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7B85315-4883-407B-8E15-EC5483700048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E5AD59E-413E-46D5-8CF0-C0DB211B5532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49BD343-C2CC-45E8-9C1D-27E39B3B4A83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D27BFC5-590A-40EC-8FA7-1E213320EDB8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FEDFF94-250B-4379-815B-F16C2D6FC2C7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1EF4B6F-0C19-4430-8F5B-2667636ED6A7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54BAF7DF-1EB1-4B14-8000-9E1973C03380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091618B-03B0-4167-BEF3-87B7E948A132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421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421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421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F5051DD-FD95-4AC9-AB8D-2F6BAFA36535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5BB1-8158-4C7C-BDC8-B8A22AD6D7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18F47-E014-4F32-8D75-3999504159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4E09F-F073-43E1-807E-481C53E6A2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944E0-9B21-4448-94B5-A1B5B3018F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559BC-8FE5-4482-90DA-6DFB2FBB27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6886B-4D86-4414-B1F6-4D0E898FAE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6EF21-34CD-4173-A2BE-7F63BA364D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E3204-5BC8-4A6E-A84D-D3A3EEB120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0F8E2-6F9D-498C-BF11-6643CB3AA6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188B2-C565-418F-8B1D-1A296F9C5E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0B614-EC1A-4C83-9A1D-4AF38D2030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2F634CF-A2D3-4F49-BDFA-8E743B060CF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矩形 8"/>
          <p:cNvSpPr>
            <a:spLocks noChangeArrowheads="1"/>
          </p:cNvSpPr>
          <p:nvPr/>
        </p:nvSpPr>
        <p:spPr bwMode="auto">
          <a:xfrm>
            <a:off x="0" y="18288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600" b="1" dirty="0">
                <a:solidFill>
                  <a:srgbClr val="C00000"/>
                </a:solidFill>
                <a:latin typeface="Calibri" panose="020F0502020204030204" pitchFamily="34" charset="0"/>
              </a:rPr>
              <a:t>Unit 7 </a:t>
            </a:r>
            <a:r>
              <a:rPr lang="en-US" altLang="zh-CN" sz="6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6600" b="1" dirty="0"/>
              <a:t>It</a:t>
            </a:r>
            <a:r>
              <a:rPr lang="en-US" altLang="zh-CN" sz="6600" b="1" dirty="0">
                <a:latin typeface="Calibri" panose="020F0502020204030204" pitchFamily="34" charset="0"/>
              </a:rPr>
              <a:t>’</a:t>
            </a:r>
            <a:r>
              <a:rPr lang="en-US" altLang="zh-CN" sz="6600" b="1" dirty="0"/>
              <a:t>s raining.</a:t>
            </a:r>
          </a:p>
        </p:txBody>
      </p:sp>
      <p:sp>
        <p:nvSpPr>
          <p:cNvPr id="9" name="矩形 8"/>
          <p:cNvSpPr/>
          <p:nvPr/>
        </p:nvSpPr>
        <p:spPr>
          <a:xfrm>
            <a:off x="2665870" y="48641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2"/>
          <p:cNvSpPr>
            <a:spLocks noChangeArrowheads="1"/>
          </p:cNvSpPr>
          <p:nvPr/>
        </p:nvSpPr>
        <p:spPr bwMode="auto">
          <a:xfrm>
            <a:off x="0" y="7858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第三步</a:t>
            </a:r>
            <a:r>
              <a:rPr lang="en-US" altLang="zh-CN" sz="3200"/>
              <a:t>: </a:t>
            </a:r>
            <a:r>
              <a:rPr lang="zh-CN" altLang="en-US" sz="3200"/>
              <a:t>运用连接词（</a:t>
            </a:r>
            <a:r>
              <a:rPr lang="en-US" altLang="zh-CN" sz="3200"/>
              <a:t>and, what</a:t>
            </a:r>
            <a:r>
              <a:rPr lang="en-US" altLang="zh-CN" sz="3200">
                <a:latin typeface="Calibri" panose="020F0502020204030204" pitchFamily="34" charset="0"/>
              </a:rPr>
              <a:t>’</a:t>
            </a:r>
            <a:r>
              <a:rPr lang="en-US" altLang="zh-CN" sz="3200"/>
              <a:t>s more</a:t>
            </a:r>
            <a:r>
              <a:rPr lang="zh-CN" altLang="en-US" sz="3200"/>
              <a:t>等）将以上要点连成文章。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_____________________________________________________________________________________________________________________</a:t>
            </a:r>
          </a:p>
        </p:txBody>
      </p:sp>
      <p:sp>
        <p:nvSpPr>
          <p:cNvPr id="8909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89092" name="文本框 1"/>
          <p:cNvSpPr txBox="1">
            <a:spLocks noChangeArrowheads="1"/>
          </p:cNvSpPr>
          <p:nvPr/>
        </p:nvSpPr>
        <p:spPr bwMode="auto">
          <a:xfrm>
            <a:off x="179388" y="1773238"/>
            <a:ext cx="8658225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       It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 dirty="0">
                <a:solidFill>
                  <a:srgbClr val="FF0000"/>
                </a:solidFill>
              </a:rPr>
              <a:t>s very cool in Zhanjiang today. I am on a vacation here. I am visiting John, my good friend in Zhanjiang.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      This morning, John goes to </a:t>
            </a:r>
            <a:r>
              <a:rPr lang="en-US" altLang="zh-CN" sz="3200" b="1" dirty="0" err="1">
                <a:solidFill>
                  <a:srgbClr val="FF0000"/>
                </a:solidFill>
              </a:rPr>
              <a:t>Huguang</a:t>
            </a:r>
            <a:r>
              <a:rPr lang="en-US" altLang="zh-CN" sz="3200" b="1" dirty="0">
                <a:solidFill>
                  <a:srgbClr val="FF0000"/>
                </a:solidFill>
              </a:rPr>
              <a:t> Lake with me./ John takes me to visit </a:t>
            </a:r>
            <a:r>
              <a:rPr lang="en-US" altLang="zh-CN" sz="3200" b="1" dirty="0" err="1">
                <a:solidFill>
                  <a:srgbClr val="FF0000"/>
                </a:solidFill>
              </a:rPr>
              <a:t>Huguang</a:t>
            </a:r>
            <a:r>
              <a:rPr lang="en-US" altLang="zh-CN" sz="3200" b="1" dirty="0">
                <a:solidFill>
                  <a:srgbClr val="FF0000"/>
                </a:solidFill>
              </a:rPr>
              <a:t> Lake. There are many people in the park. They are doing different things. Some boys are swimming in the lake. Some girls are singing and dancing by the lake.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358775" y="787400"/>
            <a:ext cx="88677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Some old people are talking with their friends under the tree. What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 more, some young people are taking photos. John and I are having a great time riding the bike.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       I am having fun today./ I am having a good time today./ How happy I am today!/ What a good time I am having today!</a:t>
            </a:r>
            <a:endParaRPr lang="en-US" altLang="zh-CN" sz="3200"/>
          </a:p>
        </p:txBody>
      </p:sp>
      <p:sp>
        <p:nvSpPr>
          <p:cNvPr id="91139" name="文本框 2"/>
          <p:cNvSpPr txBox="1">
            <a:spLocks noChangeArrowheads="1"/>
          </p:cNvSpPr>
          <p:nvPr/>
        </p:nvSpPr>
        <p:spPr bwMode="auto">
          <a:xfrm>
            <a:off x="250825" y="839788"/>
            <a:ext cx="86804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</a:t>
            </a:r>
            <a:endParaRPr lang="en-US" altLang="zh-CN" sz="3200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  __________________________________________________________________________ __________________________________________________________________________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</a:t>
            </a:r>
            <a:endParaRPr lang="en-US" altLang="zh-CN" sz="3200" b="1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91140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charRg st="0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charRg st="0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13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2"/>
          <p:cNvSpPr>
            <a:spLocks noChangeArrowheads="1"/>
          </p:cNvSpPr>
          <p:nvPr/>
        </p:nvSpPr>
        <p:spPr bwMode="auto">
          <a:xfrm>
            <a:off x="0" y="785813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第四步：</a:t>
            </a:r>
            <a:r>
              <a:rPr lang="en-US" altLang="zh-CN" sz="3200" dirty="0"/>
              <a:t>1</a:t>
            </a:r>
            <a:r>
              <a:rPr lang="zh-CN" altLang="en-US" sz="3200" dirty="0"/>
              <a:t>）小组内互评作文。</a:t>
            </a:r>
            <a:r>
              <a:rPr lang="en-US" altLang="zh-CN" sz="3200" dirty="0"/>
              <a:t>2</a:t>
            </a:r>
            <a:r>
              <a:rPr lang="zh-CN" altLang="en-US" sz="3200" dirty="0"/>
              <a:t>）请找出你或你小组同学写得好两个句子。</a:t>
            </a:r>
            <a:r>
              <a:rPr lang="en-US" altLang="zh-CN" sz="3200" dirty="0"/>
              <a:t>3</a:t>
            </a:r>
            <a:r>
              <a:rPr lang="zh-CN" altLang="en-US" sz="3200" dirty="0"/>
              <a:t>）请抄出你的错句并且用红笔改正</a:t>
            </a:r>
            <a:r>
              <a:rPr lang="zh-CN" altLang="en-US" sz="3200" dirty="0" smtClean="0"/>
              <a:t>。 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318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3188" name="文本框 1"/>
          <p:cNvSpPr txBox="1">
            <a:spLocks noChangeArrowheads="1"/>
          </p:cNvSpPr>
          <p:nvPr/>
        </p:nvSpPr>
        <p:spPr bwMode="auto">
          <a:xfrm>
            <a:off x="682625" y="2203450"/>
            <a:ext cx="2217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（省略）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95288" y="735807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 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&amp; 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目 标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32544" y="1968500"/>
            <a:ext cx="9144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学习重点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阅读有关文章并将目标语言、短语及句型运用到写作中。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学习目标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学会写一篇关于自己或者他人度假的文章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44488" y="30480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美 文 共 赏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139700" y="1295400"/>
            <a:ext cx="88519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/>
              <a:t>Mary’s vacation</a:t>
            </a:r>
          </a:p>
          <a:p>
            <a:pPr algn="l"/>
            <a:r>
              <a:rPr lang="en-US" altLang="zh-CN" sz="2800" dirty="0"/>
              <a:t>       Mary and her family are having a good time visiting her uncle in </a:t>
            </a:r>
            <a:r>
              <a:rPr lang="en-US" altLang="zh-CN" sz="2800" dirty="0" err="1"/>
              <a:t>Sanya</a:t>
            </a:r>
            <a:r>
              <a:rPr lang="en-US" altLang="zh-CN" sz="2800" dirty="0"/>
              <a:t>. Mary is going to study English there. Her parents are on a vacation. It’s sunny today in </a:t>
            </a:r>
            <a:r>
              <a:rPr lang="en-US" altLang="zh-CN" sz="2800" dirty="0" err="1"/>
              <a:t>Sanya</a:t>
            </a:r>
            <a:r>
              <a:rPr lang="en-US" altLang="zh-CN" sz="2800" dirty="0"/>
              <a:t>. They go to the seaside. There are many people there. Some young people are swimming in the sea. Some children are playing games on the beach (</a:t>
            </a:r>
            <a:r>
              <a:rPr lang="en-US" sz="2800" dirty="0" err="1"/>
              <a:t>海滩</a:t>
            </a:r>
            <a:r>
              <a:rPr lang="en-US" altLang="zh-CN" sz="2800" dirty="0"/>
              <a:t>). Some old people are talking to each other . Mary and her friends are taking photos right now. Her parents are drinking juice. All the people are having fun.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>
            <a:graphicFrameLocks noGrp="1"/>
          </p:cNvGraphicFramePr>
          <p:nvPr/>
        </p:nvGraphicFramePr>
        <p:xfrm>
          <a:off x="260350" y="1484313"/>
          <a:ext cx="8737600" cy="4876805"/>
        </p:xfrm>
        <a:graphic>
          <a:graphicData uri="http://schemas.openxmlformats.org/drawingml/2006/table">
            <a:tbl>
              <a:tblPr/>
              <a:tblGrid>
                <a:gridCol w="436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place they are visiting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 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</a:t>
                      </a:r>
                    </a:p>
                  </a:txBody>
                  <a:tcPr marL="0" marR="0" marT="0" marB="1" anchor="b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person Mary and her family are visiting 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2. 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_______________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b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weather today in </a:t>
                      </a:r>
                      <a:r>
                        <a:rPr kumimoji="0" lang="en-US" altLang="zh-CN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Sanya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3. 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_______________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b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thing Mary and her friends are doing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4. 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_______________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b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persons who are drinking juice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5. 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_______________</a:t>
                      </a:r>
                      <a:endParaRPr kumimoji="0" lang="en-US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b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784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美 文 共 赏</a:t>
            </a:r>
          </a:p>
        </p:txBody>
      </p:sp>
      <p:sp>
        <p:nvSpPr>
          <p:cNvPr id="77847" name="矩形 2"/>
          <p:cNvSpPr>
            <a:spLocks noChangeArrowheads="1"/>
          </p:cNvSpPr>
          <p:nvPr/>
        </p:nvSpPr>
        <p:spPr bwMode="auto">
          <a:xfrm>
            <a:off x="228600" y="714375"/>
            <a:ext cx="7180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一、根据文章内容，完成下列信息卡</a:t>
            </a:r>
          </a:p>
        </p:txBody>
      </p:sp>
      <p:sp>
        <p:nvSpPr>
          <p:cNvPr id="77848" name="TextBox 15"/>
          <p:cNvSpPr txBox="1">
            <a:spLocks noChangeArrowheads="1"/>
          </p:cNvSpPr>
          <p:nvPr/>
        </p:nvSpPr>
        <p:spPr bwMode="auto">
          <a:xfrm>
            <a:off x="4932363" y="1557338"/>
            <a:ext cx="406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err="1">
                <a:solidFill>
                  <a:srgbClr val="FF0000"/>
                </a:solidFill>
              </a:rPr>
              <a:t>Sanya</a:t>
            </a: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7849" name="TextBox 19"/>
          <p:cNvSpPr txBox="1">
            <a:spLocks noChangeArrowheads="1"/>
          </p:cNvSpPr>
          <p:nvPr/>
        </p:nvSpPr>
        <p:spPr bwMode="auto">
          <a:xfrm>
            <a:off x="5292725" y="2420938"/>
            <a:ext cx="2860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Her uncle</a:t>
            </a:r>
          </a:p>
        </p:txBody>
      </p:sp>
      <p:sp>
        <p:nvSpPr>
          <p:cNvPr id="77851" name="TextBox 13"/>
          <p:cNvSpPr txBox="1">
            <a:spLocks noChangeArrowheads="1"/>
          </p:cNvSpPr>
          <p:nvPr/>
        </p:nvSpPr>
        <p:spPr bwMode="auto">
          <a:xfrm>
            <a:off x="4932363" y="3357563"/>
            <a:ext cx="4000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Sunny</a:t>
            </a:r>
          </a:p>
        </p:txBody>
      </p:sp>
      <p:sp>
        <p:nvSpPr>
          <p:cNvPr id="77852" name="TextBox 13"/>
          <p:cNvSpPr txBox="1">
            <a:spLocks noChangeArrowheads="1"/>
          </p:cNvSpPr>
          <p:nvPr/>
        </p:nvSpPr>
        <p:spPr bwMode="auto">
          <a:xfrm>
            <a:off x="5003800" y="4364038"/>
            <a:ext cx="4000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Taking photos    </a:t>
            </a:r>
          </a:p>
        </p:txBody>
      </p:sp>
      <p:sp>
        <p:nvSpPr>
          <p:cNvPr id="77853" name="TextBox 13"/>
          <p:cNvSpPr txBox="1">
            <a:spLocks noChangeArrowheads="1"/>
          </p:cNvSpPr>
          <p:nvPr/>
        </p:nvSpPr>
        <p:spPr bwMode="auto">
          <a:xfrm>
            <a:off x="5003800" y="5302250"/>
            <a:ext cx="4352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Her parents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8" grpId="0"/>
      <p:bldP spid="77849" grpId="0"/>
      <p:bldP spid="77851" grpId="0"/>
      <p:bldP spid="77852" grpId="0"/>
      <p:bldP spid="778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784225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二、重点词汇积累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玩得开心 </a:t>
            </a:r>
            <a:r>
              <a:rPr lang="en-US" altLang="zh-CN" sz="3200" dirty="0"/>
              <a:t>_________________________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在度假 </a:t>
            </a:r>
            <a:r>
              <a:rPr lang="en-US" altLang="zh-CN" sz="3200" dirty="0"/>
              <a:t>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去海边 </a:t>
            </a:r>
            <a:r>
              <a:rPr lang="en-US" altLang="zh-CN" sz="3200" dirty="0"/>
              <a:t>___________________________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在海里 </a:t>
            </a:r>
            <a:r>
              <a:rPr lang="en-US" altLang="zh-CN" sz="3200" dirty="0"/>
              <a:t>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做游戏 </a:t>
            </a:r>
            <a:r>
              <a:rPr lang="en-US" altLang="zh-CN" sz="3200" dirty="0"/>
              <a:t>__________________________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在海滩上 </a:t>
            </a:r>
            <a:r>
              <a:rPr lang="en-US" altLang="zh-CN" sz="3200" dirty="0"/>
              <a:t>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互相交谈 </a:t>
            </a:r>
            <a:r>
              <a:rPr lang="en-US" altLang="zh-CN" sz="3200" dirty="0"/>
              <a:t>________________________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拍照 </a:t>
            </a:r>
            <a:r>
              <a:rPr lang="en-US" altLang="zh-CN" sz="3200" dirty="0"/>
              <a:t>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此刻 </a:t>
            </a:r>
            <a:r>
              <a:rPr lang="en-US" altLang="zh-CN" sz="3200" dirty="0"/>
              <a:t>____________________________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饮果汁 </a:t>
            </a:r>
            <a:r>
              <a:rPr lang="en-US" altLang="zh-CN" sz="3200" dirty="0"/>
              <a:t>______________________________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所有人 </a:t>
            </a:r>
            <a:r>
              <a:rPr lang="en-US" altLang="zh-CN" sz="3200" dirty="0"/>
              <a:t>__________________________     </a:t>
            </a:r>
          </a:p>
        </p:txBody>
      </p:sp>
      <p:sp>
        <p:nvSpPr>
          <p:cNvPr id="79876" name="TextBox 9"/>
          <p:cNvSpPr txBox="1">
            <a:spLocks noChangeArrowheads="1"/>
          </p:cNvSpPr>
          <p:nvPr/>
        </p:nvSpPr>
        <p:spPr bwMode="auto">
          <a:xfrm>
            <a:off x="3635375" y="1700213"/>
            <a:ext cx="3376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a vocation</a:t>
            </a:r>
          </a:p>
        </p:txBody>
      </p:sp>
      <p:sp>
        <p:nvSpPr>
          <p:cNvPr id="79877" name="矩形 14"/>
          <p:cNvSpPr>
            <a:spLocks noChangeArrowheads="1"/>
          </p:cNvSpPr>
          <p:nvPr/>
        </p:nvSpPr>
        <p:spPr bwMode="auto">
          <a:xfrm>
            <a:off x="2700338" y="2205038"/>
            <a:ext cx="564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go to the seaside</a:t>
            </a:r>
          </a:p>
        </p:txBody>
      </p:sp>
      <p:sp>
        <p:nvSpPr>
          <p:cNvPr id="79878" name="TextBox 9"/>
          <p:cNvSpPr txBox="1">
            <a:spLocks noChangeArrowheads="1"/>
          </p:cNvSpPr>
          <p:nvPr/>
        </p:nvSpPr>
        <p:spPr bwMode="auto">
          <a:xfrm>
            <a:off x="3348038" y="1125538"/>
            <a:ext cx="39544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have a good time </a:t>
            </a:r>
          </a:p>
        </p:txBody>
      </p:sp>
      <p:sp>
        <p:nvSpPr>
          <p:cNvPr id="79879" name="矩形 14"/>
          <p:cNvSpPr>
            <a:spLocks noChangeArrowheads="1"/>
          </p:cNvSpPr>
          <p:nvPr/>
        </p:nvSpPr>
        <p:spPr bwMode="auto">
          <a:xfrm>
            <a:off x="2911475" y="4149725"/>
            <a:ext cx="451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talk to each other </a:t>
            </a:r>
          </a:p>
        </p:txBody>
      </p:sp>
      <p:sp>
        <p:nvSpPr>
          <p:cNvPr id="79880" name="TextBox 9"/>
          <p:cNvSpPr txBox="1">
            <a:spLocks noChangeArrowheads="1"/>
          </p:cNvSpPr>
          <p:nvPr/>
        </p:nvSpPr>
        <p:spPr bwMode="auto">
          <a:xfrm>
            <a:off x="3492500" y="4652963"/>
            <a:ext cx="582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photos/ pictures</a:t>
            </a:r>
          </a:p>
        </p:txBody>
      </p:sp>
      <p:sp>
        <p:nvSpPr>
          <p:cNvPr id="79881" name="TextBox 9"/>
          <p:cNvSpPr txBox="1">
            <a:spLocks noChangeArrowheads="1"/>
          </p:cNvSpPr>
          <p:nvPr/>
        </p:nvSpPr>
        <p:spPr bwMode="auto">
          <a:xfrm>
            <a:off x="2132013" y="5156200"/>
            <a:ext cx="544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right now</a:t>
            </a:r>
          </a:p>
        </p:txBody>
      </p:sp>
      <p:sp>
        <p:nvSpPr>
          <p:cNvPr id="79882" name="矩形 14"/>
          <p:cNvSpPr>
            <a:spLocks noChangeArrowheads="1"/>
          </p:cNvSpPr>
          <p:nvPr/>
        </p:nvSpPr>
        <p:spPr bwMode="auto">
          <a:xfrm>
            <a:off x="2987675" y="2636838"/>
            <a:ext cx="457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the sea</a:t>
            </a:r>
          </a:p>
        </p:txBody>
      </p:sp>
      <p:sp>
        <p:nvSpPr>
          <p:cNvPr id="79883" name="矩形 14"/>
          <p:cNvSpPr>
            <a:spLocks noChangeArrowheads="1"/>
          </p:cNvSpPr>
          <p:nvPr/>
        </p:nvSpPr>
        <p:spPr bwMode="auto">
          <a:xfrm>
            <a:off x="3128963" y="3717925"/>
            <a:ext cx="4048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the beach</a:t>
            </a:r>
          </a:p>
        </p:txBody>
      </p:sp>
      <p:sp>
        <p:nvSpPr>
          <p:cNvPr id="79884" name="TextBox 9"/>
          <p:cNvSpPr txBox="1">
            <a:spLocks noChangeArrowheads="1"/>
          </p:cNvSpPr>
          <p:nvPr/>
        </p:nvSpPr>
        <p:spPr bwMode="auto">
          <a:xfrm>
            <a:off x="2051050" y="5589588"/>
            <a:ext cx="5445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drink juice</a:t>
            </a:r>
          </a:p>
        </p:txBody>
      </p:sp>
      <p:sp>
        <p:nvSpPr>
          <p:cNvPr id="79885" name="TextBox 9"/>
          <p:cNvSpPr txBox="1">
            <a:spLocks noChangeArrowheads="1"/>
          </p:cNvSpPr>
          <p:nvPr/>
        </p:nvSpPr>
        <p:spPr bwMode="auto">
          <a:xfrm>
            <a:off x="1979613" y="6092825"/>
            <a:ext cx="544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all the people</a:t>
            </a:r>
          </a:p>
        </p:txBody>
      </p:sp>
      <p:sp>
        <p:nvSpPr>
          <p:cNvPr id="79886" name="矩形 14"/>
          <p:cNvSpPr>
            <a:spLocks noChangeArrowheads="1"/>
          </p:cNvSpPr>
          <p:nvPr/>
        </p:nvSpPr>
        <p:spPr bwMode="auto">
          <a:xfrm>
            <a:off x="3132138" y="3141663"/>
            <a:ext cx="457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 games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  <p:bldP spid="79881" grpId="0"/>
      <p:bldP spid="79882" grpId="0"/>
      <p:bldP spid="79883" grpId="0"/>
      <p:bldP spid="79884" grpId="0"/>
      <p:bldP spid="79885" grpId="0"/>
      <p:bldP spid="798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矩形 1"/>
          <p:cNvSpPr>
            <a:spLocks noChangeArrowheads="1"/>
          </p:cNvSpPr>
          <p:nvPr/>
        </p:nvSpPr>
        <p:spPr bwMode="auto">
          <a:xfrm>
            <a:off x="0" y="215900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三、重点句型解析并造句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在上面的短文中找出这句话：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17. </a:t>
            </a:r>
            <a:r>
              <a:rPr lang="zh-CN" altLang="en-US" sz="3200"/>
              <a:t>玛丽和她的家人开心地在三亚拜访她的叔叔。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▲ have a good time doing sth. </a:t>
            </a:r>
            <a:r>
              <a:rPr lang="zh-CN" altLang="en-US" sz="3200"/>
              <a:t>开心做某事</a:t>
            </a:r>
            <a:r>
              <a:rPr lang="en-US" altLang="zh-CN" sz="3200"/>
              <a:t>/</a:t>
            </a:r>
            <a:r>
              <a:rPr lang="zh-CN" altLang="en-US" sz="3200"/>
              <a:t>做某事很开心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例</a:t>
            </a:r>
            <a:r>
              <a:rPr lang="en-US" altLang="zh-CN" sz="3200"/>
              <a:t>: </a:t>
            </a:r>
            <a:r>
              <a:rPr lang="zh-CN" altLang="en-US" sz="3200"/>
              <a:t>他开心地与朋友在跳舞。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He is having a good time dancing with his friends.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18. </a:t>
            </a:r>
            <a:r>
              <a:rPr lang="zh-CN" altLang="en-US" sz="3200"/>
              <a:t>他们开心地在吃晚餐。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They are having a good time 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19. </a:t>
            </a:r>
            <a:r>
              <a:rPr lang="zh-CN" altLang="en-US" sz="3200"/>
              <a:t>他开心地在家里看电视。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He is having a good time ____________ at home.</a:t>
            </a:r>
          </a:p>
        </p:txBody>
      </p:sp>
      <p:sp>
        <p:nvSpPr>
          <p:cNvPr id="81923" name="TextBox 6"/>
          <p:cNvSpPr txBox="1">
            <a:spLocks noChangeArrowheads="1"/>
          </p:cNvSpPr>
          <p:nvPr/>
        </p:nvSpPr>
        <p:spPr bwMode="auto">
          <a:xfrm>
            <a:off x="34925" y="1700213"/>
            <a:ext cx="9090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Mary and her family are having a good time visiting her uncle in </a:t>
            </a:r>
            <a:r>
              <a:rPr lang="en-US" altLang="en-US" sz="3200" b="1" dirty="0" err="1">
                <a:solidFill>
                  <a:srgbClr val="FF0000"/>
                </a:solidFill>
              </a:rPr>
              <a:t>Sanya</a:t>
            </a:r>
            <a:r>
              <a:rPr lang="en-US" altLang="en-US" sz="3200" b="1" dirty="0">
                <a:solidFill>
                  <a:srgbClr val="FF0000"/>
                </a:solidFill>
              </a:rPr>
              <a:t>.   </a:t>
            </a:r>
          </a:p>
        </p:txBody>
      </p:sp>
      <p:sp>
        <p:nvSpPr>
          <p:cNvPr id="81924" name="TextBox 6"/>
          <p:cNvSpPr txBox="1">
            <a:spLocks noChangeArrowheads="1"/>
          </p:cNvSpPr>
          <p:nvPr/>
        </p:nvSpPr>
        <p:spPr bwMode="auto">
          <a:xfrm>
            <a:off x="4714875" y="6021388"/>
            <a:ext cx="3597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watching TV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4932363" y="5013325"/>
            <a:ext cx="4371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eating dinner/ supper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1"/>
          <p:cNvSpPr txBox="1">
            <a:spLocks noChangeArrowheads="1"/>
          </p:cNvSpPr>
          <p:nvPr/>
        </p:nvSpPr>
        <p:spPr bwMode="auto">
          <a:xfrm>
            <a:off x="323850" y="40640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4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en-US" altLang="en-US" sz="3200" b="1" dirty="0"/>
              <a:t>Writing P42</a:t>
            </a:r>
            <a:r>
              <a:rPr lang="en-US" altLang="zh-CN" sz="3200" b="1" dirty="0"/>
              <a:t>)</a:t>
            </a:r>
            <a:endParaRPr lang="en-US" altLang="zh-CN" sz="3200" dirty="0"/>
          </a:p>
        </p:txBody>
      </p:sp>
      <p:sp>
        <p:nvSpPr>
          <p:cNvPr id="82947" name="矩形 2"/>
          <p:cNvSpPr>
            <a:spLocks noChangeArrowheads="1"/>
          </p:cNvSpPr>
          <p:nvPr/>
        </p:nvSpPr>
        <p:spPr bwMode="auto">
          <a:xfrm>
            <a:off x="0" y="123507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写作一</a:t>
            </a:r>
            <a:r>
              <a:rPr lang="en-US" altLang="zh-CN" sz="3200" dirty="0"/>
              <a:t>: </a:t>
            </a:r>
            <a:r>
              <a:rPr lang="zh-CN" altLang="en-US" sz="3200" dirty="0"/>
              <a:t>完成课本</a:t>
            </a:r>
            <a:r>
              <a:rPr lang="en-US" altLang="zh-CN" sz="3200" dirty="0"/>
              <a:t>P42</a:t>
            </a:r>
            <a:r>
              <a:rPr lang="zh-CN" altLang="en-US" sz="3200" dirty="0"/>
              <a:t>的</a:t>
            </a:r>
            <a:r>
              <a:rPr lang="en-US" altLang="zh-CN" sz="3200" dirty="0"/>
              <a:t>3a </a:t>
            </a:r>
            <a:r>
              <a:rPr lang="zh-CN" altLang="en-US" sz="3200" dirty="0"/>
              <a:t>和</a:t>
            </a:r>
            <a:r>
              <a:rPr lang="en-US" altLang="zh-CN" sz="3200" dirty="0"/>
              <a:t>3b </a:t>
            </a:r>
            <a:r>
              <a:rPr lang="zh-CN" altLang="en-US" sz="3200" dirty="0"/>
              <a:t>的写作练习。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写作二</a:t>
            </a:r>
            <a:r>
              <a:rPr lang="en-US" altLang="zh-CN" sz="3200" dirty="0"/>
              <a:t>: </a:t>
            </a:r>
            <a:r>
              <a:rPr lang="zh-CN" altLang="en-US" sz="3200" dirty="0"/>
              <a:t>假如你是</a:t>
            </a:r>
            <a:r>
              <a:rPr lang="en-US" altLang="zh-CN" sz="3200" dirty="0"/>
              <a:t>Dave, </a:t>
            </a:r>
            <a:r>
              <a:rPr lang="zh-CN" altLang="en-US" sz="3200" dirty="0"/>
              <a:t>请根据以下要点介绍你在湛江的旅游情况 </a:t>
            </a:r>
            <a:r>
              <a:rPr lang="en-US" altLang="zh-CN" sz="3200" dirty="0"/>
              <a:t>(</a:t>
            </a:r>
            <a:r>
              <a:rPr lang="zh-CN" altLang="en-US" sz="3200" dirty="0"/>
              <a:t>分三段，</a:t>
            </a:r>
            <a:r>
              <a:rPr lang="en-US" altLang="zh-CN" sz="3200" dirty="0"/>
              <a:t>70</a:t>
            </a:r>
            <a:r>
              <a:rPr lang="zh-CN" altLang="en-US" sz="3200" dirty="0"/>
              <a:t>词左右</a:t>
            </a:r>
            <a:r>
              <a:rPr lang="en-US" altLang="zh-CN" sz="3200" dirty="0"/>
              <a:t>)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今天，湛江的天气很凉爽。你在湛江度假。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你在湛江的朋友</a:t>
            </a:r>
            <a:r>
              <a:rPr lang="en-US" altLang="zh-CN" sz="3200" dirty="0"/>
              <a:t>John</a:t>
            </a:r>
            <a:r>
              <a:rPr lang="zh-CN" altLang="en-US" sz="3200" dirty="0"/>
              <a:t>陪你去湖光岩公园 </a:t>
            </a:r>
            <a:r>
              <a:rPr lang="en-US" altLang="zh-CN" sz="3200" dirty="0"/>
              <a:t>(</a:t>
            </a:r>
            <a:r>
              <a:rPr lang="en-US" altLang="zh-CN" sz="3200" dirty="0" err="1"/>
              <a:t>Huguang</a:t>
            </a:r>
            <a:r>
              <a:rPr lang="en-US" altLang="zh-CN" sz="3200" dirty="0"/>
              <a:t> Lake) </a:t>
            </a:r>
            <a:r>
              <a:rPr lang="zh-CN" altLang="en-US" sz="3200" dirty="0"/>
              <a:t>玩。公园里有很多人。一些男孩子在湖里游泳；一些女孩子在湖边又唱又跳；一些老人在树下跟朋友聊天；还有 </a:t>
            </a:r>
            <a:r>
              <a:rPr lang="en-US" altLang="zh-CN" sz="3200" dirty="0"/>
              <a:t>(what’s more) </a:t>
            </a:r>
            <a:r>
              <a:rPr lang="zh-CN" altLang="en-US" sz="3200" dirty="0"/>
              <a:t>一些年轻人在拍照；你和</a:t>
            </a:r>
            <a:r>
              <a:rPr lang="en-US" altLang="zh-CN" sz="3200" dirty="0"/>
              <a:t>John</a:t>
            </a:r>
            <a:r>
              <a:rPr lang="zh-CN" altLang="en-US" sz="3200" dirty="0"/>
              <a:t>在开心骑自行车。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今天，你在湛江玩得很开心。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思 路 点 拨</a:t>
            </a:r>
          </a:p>
        </p:txBody>
      </p:sp>
      <p:sp>
        <p:nvSpPr>
          <p:cNvPr id="84995" name="矩形 2"/>
          <p:cNvSpPr>
            <a:spLocks noChangeArrowheads="1"/>
          </p:cNvSpPr>
          <p:nvPr/>
        </p:nvSpPr>
        <p:spPr bwMode="auto">
          <a:xfrm>
            <a:off x="152400" y="784225"/>
            <a:ext cx="89154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思路点拨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第一步</a:t>
            </a:r>
            <a:r>
              <a:rPr lang="en-US" altLang="zh-CN" sz="3200" dirty="0"/>
              <a:t>: </a:t>
            </a:r>
            <a:r>
              <a:rPr lang="zh-CN" altLang="en-US" sz="3200" dirty="0"/>
              <a:t>审题：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人称</a:t>
            </a:r>
            <a:r>
              <a:rPr lang="en-US" altLang="zh-CN" sz="3200" dirty="0"/>
              <a:t>___________ 	</a:t>
            </a:r>
            <a:r>
              <a:rPr lang="zh-CN" altLang="en-US" sz="3200" dirty="0" smtClean="0"/>
              <a:t>时</a:t>
            </a:r>
            <a:r>
              <a:rPr lang="zh-CN" altLang="en-US" sz="3200" dirty="0"/>
              <a:t>态</a:t>
            </a:r>
            <a:r>
              <a:rPr lang="en-US" altLang="zh-CN" sz="3200" dirty="0"/>
              <a:t>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第二步</a:t>
            </a:r>
            <a:r>
              <a:rPr lang="en-US" altLang="zh-CN" sz="3200" dirty="0"/>
              <a:t>: </a:t>
            </a:r>
            <a:r>
              <a:rPr lang="zh-CN" altLang="en-US" sz="3200" dirty="0"/>
              <a:t>列出主要的短语和句型。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1. </a:t>
            </a:r>
            <a:r>
              <a:rPr lang="zh-CN" altLang="en-US" sz="3200" dirty="0"/>
              <a:t>在度假 </a:t>
            </a:r>
            <a:r>
              <a:rPr lang="zh-CN" altLang="zh-CN" sz="3200" dirty="0" smtClean="0"/>
              <a:t>__________________  </a:t>
            </a:r>
            <a:r>
              <a:rPr lang="zh-CN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2. </a:t>
            </a:r>
            <a:r>
              <a:rPr lang="zh-CN" altLang="en-US" sz="3200" dirty="0"/>
              <a:t>陪某人去公园玩 </a:t>
            </a:r>
            <a:r>
              <a:rPr lang="zh-CN" altLang="zh-CN" sz="3200" dirty="0"/>
              <a:t>_</a:t>
            </a:r>
            <a:r>
              <a:rPr lang="en-US" altLang="en-US" sz="3200" dirty="0"/>
              <a:t>______________</a:t>
            </a:r>
            <a:r>
              <a:rPr lang="zh-CN" altLang="zh-CN" sz="3200" dirty="0"/>
              <a:t>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3. </a:t>
            </a:r>
            <a:r>
              <a:rPr lang="zh-CN" altLang="en-US" sz="3200" dirty="0"/>
              <a:t>在湖里 </a:t>
            </a:r>
            <a:r>
              <a:rPr lang="zh-CN" altLang="zh-CN" sz="3200" dirty="0" smtClean="0"/>
              <a:t>__________________</a:t>
            </a:r>
            <a:r>
              <a:rPr lang="zh-CN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4. </a:t>
            </a:r>
            <a:r>
              <a:rPr lang="zh-CN" altLang="en-US" sz="3200" dirty="0"/>
              <a:t>在湖边 </a:t>
            </a:r>
            <a:r>
              <a:rPr lang="zh-CN" altLang="zh-CN" sz="3200" dirty="0" smtClean="0"/>
              <a:t>__________________</a:t>
            </a: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5. </a:t>
            </a:r>
            <a:r>
              <a:rPr lang="zh-CN" altLang="en-US" sz="3200" dirty="0"/>
              <a:t>又唱又跳</a:t>
            </a:r>
            <a:r>
              <a:rPr lang="zh-CN" altLang="zh-CN" sz="3200" dirty="0" smtClean="0"/>
              <a:t>_________________</a:t>
            </a:r>
            <a:r>
              <a:rPr lang="zh-CN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6. </a:t>
            </a:r>
            <a:r>
              <a:rPr lang="zh-CN" altLang="en-US" sz="3200" dirty="0"/>
              <a:t>与朋友聊天 </a:t>
            </a:r>
            <a:r>
              <a:rPr lang="zh-CN" altLang="zh-CN" sz="3200" dirty="0" smtClean="0"/>
              <a:t>__________________</a:t>
            </a: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7. </a:t>
            </a:r>
            <a:r>
              <a:rPr lang="zh-CN" altLang="en-US" sz="3200" dirty="0"/>
              <a:t>拍照 </a:t>
            </a:r>
            <a:r>
              <a:rPr lang="zh-CN" altLang="zh-CN" sz="3200" dirty="0" smtClean="0"/>
              <a:t>_______________</a:t>
            </a:r>
            <a:endParaRPr lang="zh-CN" altLang="zh-CN" sz="3200" dirty="0"/>
          </a:p>
        </p:txBody>
      </p:sp>
      <p:sp>
        <p:nvSpPr>
          <p:cNvPr id="84996" name="TextBox 9"/>
          <p:cNvSpPr txBox="1">
            <a:spLocks noChangeArrowheads="1"/>
          </p:cNvSpPr>
          <p:nvPr/>
        </p:nvSpPr>
        <p:spPr bwMode="auto">
          <a:xfrm>
            <a:off x="4724400" y="1700213"/>
            <a:ext cx="35798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现在进行时态为主</a:t>
            </a:r>
          </a:p>
        </p:txBody>
      </p:sp>
      <p:sp>
        <p:nvSpPr>
          <p:cNvPr id="84997" name="矩形 14"/>
          <p:cNvSpPr>
            <a:spLocks noChangeArrowheads="1"/>
          </p:cNvSpPr>
          <p:nvPr/>
        </p:nvSpPr>
        <p:spPr bwMode="auto">
          <a:xfrm>
            <a:off x="2706688" y="2708275"/>
            <a:ext cx="28217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a vocation</a:t>
            </a:r>
          </a:p>
        </p:txBody>
      </p:sp>
      <p:sp>
        <p:nvSpPr>
          <p:cNvPr id="84998" name="TextBox 9"/>
          <p:cNvSpPr txBox="1">
            <a:spLocks noChangeArrowheads="1"/>
          </p:cNvSpPr>
          <p:nvPr/>
        </p:nvSpPr>
        <p:spPr bwMode="auto">
          <a:xfrm>
            <a:off x="1066800" y="1676400"/>
            <a:ext cx="3954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第一和第三人称</a:t>
            </a:r>
          </a:p>
        </p:txBody>
      </p:sp>
      <p:sp>
        <p:nvSpPr>
          <p:cNvPr id="84999" name="矩形 14"/>
          <p:cNvSpPr>
            <a:spLocks noChangeArrowheads="1"/>
          </p:cNvSpPr>
          <p:nvPr/>
        </p:nvSpPr>
        <p:spPr bwMode="auto">
          <a:xfrm>
            <a:off x="3063875" y="4149725"/>
            <a:ext cx="451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the lake</a:t>
            </a:r>
          </a:p>
        </p:txBody>
      </p:sp>
      <p:sp>
        <p:nvSpPr>
          <p:cNvPr id="85000" name="TextBox 9"/>
          <p:cNvSpPr txBox="1">
            <a:spLocks noChangeArrowheads="1"/>
          </p:cNvSpPr>
          <p:nvPr/>
        </p:nvSpPr>
        <p:spPr bwMode="auto">
          <a:xfrm>
            <a:off x="2852738" y="4652963"/>
            <a:ext cx="2675731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by the lake</a:t>
            </a:r>
          </a:p>
        </p:txBody>
      </p:sp>
      <p:sp>
        <p:nvSpPr>
          <p:cNvPr id="85001" name="TextBox 9"/>
          <p:cNvSpPr txBox="1">
            <a:spLocks noChangeArrowheads="1"/>
          </p:cNvSpPr>
          <p:nvPr/>
        </p:nvSpPr>
        <p:spPr bwMode="auto">
          <a:xfrm>
            <a:off x="2284413" y="5156200"/>
            <a:ext cx="544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sing and dance</a:t>
            </a:r>
          </a:p>
        </p:txBody>
      </p:sp>
      <p:sp>
        <p:nvSpPr>
          <p:cNvPr id="85002" name="矩形 14"/>
          <p:cNvSpPr>
            <a:spLocks noChangeArrowheads="1"/>
          </p:cNvSpPr>
          <p:nvPr/>
        </p:nvSpPr>
        <p:spPr bwMode="auto">
          <a:xfrm>
            <a:off x="188912" y="3637002"/>
            <a:ext cx="873125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rgbClr val="FF0000"/>
                </a:solidFill>
              </a:rPr>
              <a:t>go to the park with sb./take sb. to visit the park </a:t>
            </a:r>
          </a:p>
        </p:txBody>
      </p:sp>
      <p:sp>
        <p:nvSpPr>
          <p:cNvPr id="85003" name="TextBox 9"/>
          <p:cNvSpPr txBox="1">
            <a:spLocks noChangeArrowheads="1"/>
          </p:cNvSpPr>
          <p:nvPr/>
        </p:nvSpPr>
        <p:spPr bwMode="auto">
          <a:xfrm>
            <a:off x="2924175" y="5589588"/>
            <a:ext cx="3857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talk to/with friends  </a:t>
            </a:r>
          </a:p>
        </p:txBody>
      </p:sp>
      <p:sp>
        <p:nvSpPr>
          <p:cNvPr id="85004" name="TextBox 9"/>
          <p:cNvSpPr txBox="1">
            <a:spLocks noChangeArrowheads="1"/>
          </p:cNvSpPr>
          <p:nvPr/>
        </p:nvSpPr>
        <p:spPr bwMode="auto">
          <a:xfrm>
            <a:off x="2132014" y="6092825"/>
            <a:ext cx="272097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photos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0" y="7842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8. </a:t>
            </a:r>
            <a:r>
              <a:rPr lang="zh-CN" altLang="en-US" sz="3200"/>
              <a:t>骑自行车 </a:t>
            </a:r>
            <a:r>
              <a:rPr lang="en-US" altLang="zh-CN" sz="3200"/>
              <a:t>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9. </a:t>
            </a:r>
            <a:r>
              <a:rPr lang="zh-CN" altLang="en-US" sz="3200"/>
              <a:t>公园里有许多人。</a:t>
            </a:r>
            <a:r>
              <a:rPr lang="en-US" altLang="zh-CN" sz="320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10. </a:t>
            </a:r>
            <a:r>
              <a:rPr lang="zh-CN" altLang="en-US" sz="3200"/>
              <a:t>我和</a:t>
            </a:r>
            <a:r>
              <a:rPr lang="en-US" altLang="zh-CN" sz="3200"/>
              <a:t>John</a:t>
            </a:r>
            <a:r>
              <a:rPr lang="zh-CN" altLang="en-US" sz="3200"/>
              <a:t>正在开心地骑自行车。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11. </a:t>
            </a:r>
            <a:r>
              <a:rPr lang="zh-CN" altLang="en-US" sz="3200"/>
              <a:t>我今天玩得很开心。</a:t>
            </a:r>
            <a:r>
              <a:rPr lang="en-US" altLang="zh-CN" sz="3200"/>
              <a:t>_____________________________________________________________________________________________________________________</a:t>
            </a:r>
          </a:p>
        </p:txBody>
      </p:sp>
      <p:sp>
        <p:nvSpPr>
          <p:cNvPr id="87044" name="TextBox 9"/>
          <p:cNvSpPr txBox="1">
            <a:spLocks noChangeArrowheads="1"/>
          </p:cNvSpPr>
          <p:nvPr/>
        </p:nvSpPr>
        <p:spPr bwMode="auto">
          <a:xfrm>
            <a:off x="250825" y="1701800"/>
            <a:ext cx="86772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There are many people in the park. 	</a:t>
            </a:r>
          </a:p>
        </p:txBody>
      </p:sp>
      <p:sp>
        <p:nvSpPr>
          <p:cNvPr id="87045" name="矩形 14"/>
          <p:cNvSpPr>
            <a:spLocks noChangeArrowheads="1"/>
          </p:cNvSpPr>
          <p:nvPr/>
        </p:nvSpPr>
        <p:spPr bwMode="auto">
          <a:xfrm>
            <a:off x="179388" y="2708275"/>
            <a:ext cx="8756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John and I are having a great time riding the bike.</a:t>
            </a:r>
          </a:p>
        </p:txBody>
      </p:sp>
      <p:sp>
        <p:nvSpPr>
          <p:cNvPr id="87046" name="TextBox 9"/>
          <p:cNvSpPr txBox="1">
            <a:spLocks noChangeArrowheads="1"/>
          </p:cNvSpPr>
          <p:nvPr/>
        </p:nvSpPr>
        <p:spPr bwMode="auto">
          <a:xfrm>
            <a:off x="2700338" y="765175"/>
            <a:ext cx="3954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ride the bike</a:t>
            </a:r>
          </a:p>
        </p:txBody>
      </p:sp>
      <p:sp>
        <p:nvSpPr>
          <p:cNvPr id="87047" name="TextBox 9"/>
          <p:cNvSpPr txBox="1">
            <a:spLocks noChangeArrowheads="1"/>
          </p:cNvSpPr>
          <p:nvPr/>
        </p:nvSpPr>
        <p:spPr bwMode="auto">
          <a:xfrm>
            <a:off x="179388" y="4221163"/>
            <a:ext cx="8742362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 am having fun today./ I am having a good time today./ How happy I am today!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/ What a good time I am having today!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全屏显示(4:3)</PresentationFormat>
  <Paragraphs>145</Paragraphs>
  <Slides>12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86D0069A95C74D90A0F2950CEBA73357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