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Relationship Id="rId4" Type="http://schemas.openxmlformats.org/officeDocument/2006/relationships/image" Target="../media/image1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image" Target="../media/image20.emf"/><Relationship Id="rId4" Type="http://schemas.openxmlformats.org/officeDocument/2006/relationships/image" Target="../media/image2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4D164-5C75-4279-85CA-C6E12F6B3A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C5D7C-B559-4BCC-BF47-FDAD866D08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512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FD764DD-FC71-4E66-B8DD-B1D58FBF46A3}" type="slidenum">
              <a:rPr lang="zh-CN" altLang="en-US">
                <a:solidFill>
                  <a:prstClr val="black"/>
                </a:solidFill>
              </a:rPr>
              <a:t>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5222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908A529-6483-4512-BB9A-583546333A81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137CF-101F-4BD3-B9F2-485E67CE104E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E1CC2-6CB6-4E54-9D43-C9F5786F02AE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CA59A-0C66-4DC2-BE32-3B435FC64392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E6F86-13C8-454A-8EBB-3282604F02EB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1315E-2324-41B1-B8A7-F4F47ABE16C7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D30CD-29E3-4FFA-8CA1-676FC3B460E4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A25E4-E725-48AE-A022-B18C5BF7A734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1E547-5BC9-4361-ABE5-763CF4957C66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6AD7A-D133-417D-B15B-71979814D15E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D5F7B-D169-476F-AF9C-9F1F80791F05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3CDA6-8149-48C6-87CE-F315674A7816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27F73-E591-499B-B215-065B7E0A6B89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3DB065-5AFC-4DED-8D24-91C4F93724A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Relationship Id="rId9" Type="http://schemas.openxmlformats.org/officeDocument/2006/relationships/slide" Target="slide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e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8.emf"/><Relationship Id="rId4" Type="http://schemas.openxmlformats.org/officeDocument/2006/relationships/image" Target="../media/image15.emf"/><Relationship Id="rId9" Type="http://schemas.openxmlformats.org/officeDocument/2006/relationships/oleObject" Target="../embeddings/oleObject14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9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3.emf"/><Relationship Id="rId4" Type="http://schemas.openxmlformats.org/officeDocument/2006/relationships/image" Target="../media/image20.emf"/><Relationship Id="rId9" Type="http://schemas.openxmlformats.org/officeDocument/2006/relationships/oleObject" Target="../embeddings/oleObject19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1353172" y="1772816"/>
            <a:ext cx="640752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8000" b="1" spc="50" dirty="0">
                <a:ln w="12700" cmpd="sng">
                  <a:solidFill>
                    <a:srgbClr val="2D2D8A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2D2D8A">
                    <a:tint val="1000"/>
                  </a:srgbClr>
                </a:solidFill>
                <a:effectLst>
                  <a:glow rad="53100">
                    <a:srgbClr val="2D2D8A">
                      <a:satMod val="180000"/>
                      <a:alpha val="30000"/>
                    </a:srgbClr>
                  </a:glow>
                </a:effectLst>
                <a:ea typeface="黑体" panose="02010609060101010101" pitchFamily="49" charset="-122"/>
              </a:rPr>
              <a:t>简单随机抽样</a:t>
            </a:r>
          </a:p>
        </p:txBody>
      </p:sp>
      <p:sp>
        <p:nvSpPr>
          <p:cNvPr id="5" name="矩形 4"/>
          <p:cNvSpPr/>
          <p:nvPr/>
        </p:nvSpPr>
        <p:spPr>
          <a:xfrm>
            <a:off x="2947682" y="5219650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spc="50" dirty="0">
              <a:ln w="12700" cmpd="sng">
                <a:solidFill>
                  <a:srgbClr val="2D2D8A">
                    <a:satMod val="120000"/>
                    <a:shade val="80000"/>
                  </a:srgbClr>
                </a:solidFill>
                <a:prstDash val="solid"/>
              </a:ln>
              <a:solidFill>
                <a:srgbClr val="2D2D8A">
                  <a:tint val="1000"/>
                </a:srgbClr>
              </a:solidFill>
              <a:effectLst>
                <a:glow rad="53100">
                  <a:srgbClr val="2D2D8A">
                    <a:satMod val="180000"/>
                    <a:alpha val="30000"/>
                  </a:srgbClr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434340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395288" y="620713"/>
            <a:ext cx="8382000" cy="228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800" b="1">
                <a:solidFill>
                  <a:srgbClr val="66FFFF"/>
                </a:solidFill>
                <a:latin typeface="Times New Roman" panose="02020603050405020304" pitchFamily="18" charset="0"/>
              </a:rPr>
              <a:t>为了使被抽查的样本能更好地反映总体，那么样本应该具备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800" b="1">
                <a:solidFill>
                  <a:srgbClr val="66FFFF"/>
                </a:solidFill>
                <a:latin typeface="Times New Roman" panose="02020603050405020304" pitchFamily="18" charset="0"/>
              </a:rPr>
              <a:t>什么要求？</a:t>
            </a: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53975" y="3168650"/>
            <a:ext cx="53911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48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（</a:t>
            </a:r>
            <a:r>
              <a:rPr kumimoji="1" lang="en-US" altLang="zh-CN" sz="48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  <a:r>
              <a:rPr kumimoji="1" lang="zh-CN" altLang="en-US" sz="48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）具有代表性；</a:t>
            </a: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53975" y="4267200"/>
            <a:ext cx="90678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48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（</a:t>
            </a:r>
            <a:r>
              <a:rPr kumimoji="1" lang="en-US" altLang="zh-CN" sz="48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kumimoji="1" lang="zh-CN" altLang="en-US" sz="48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）不偏向总体中的某些个体。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CN" sz="24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autoUpdateAnimBg="0"/>
      <p:bldP spid="97284" grpId="0" autoUpdateAnimBg="0"/>
      <p:bldP spid="9728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1"/>
          <p:cNvSpPr>
            <a:spLocks noChangeArrowheads="1"/>
          </p:cNvSpPr>
          <p:nvPr/>
        </p:nvSpPr>
        <p:spPr bwMode="auto">
          <a:xfrm>
            <a:off x="395288" y="3789363"/>
            <a:ext cx="82089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457200" indent="-4572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(2)</a:t>
            </a: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第二次抽取时</a:t>
            </a: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,</a:t>
            </a: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余下每个学生被选到的机会是多    少？</a:t>
            </a:r>
          </a:p>
        </p:txBody>
      </p:sp>
      <p:graphicFrame>
        <p:nvGraphicFramePr>
          <p:cNvPr id="82951" name="Object 7"/>
          <p:cNvGraphicFramePr>
            <a:graphicFrameLocks noChangeAspect="1"/>
          </p:cNvGraphicFramePr>
          <p:nvPr/>
        </p:nvGraphicFramePr>
        <p:xfrm>
          <a:off x="2916238" y="4365625"/>
          <a:ext cx="500062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公式" r:id="rId3" imgW="152400" imgH="228600" progId="Equation.3">
                  <p:embed/>
                </p:oleObj>
              </mc:Choice>
              <mc:Fallback>
                <p:oleObj name="公式" r:id="rId3" imgW="152400" imgH="228600" progId="Equation.3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4365625"/>
                        <a:ext cx="500062" cy="7493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0" name="Rectangle 8"/>
          <p:cNvSpPr>
            <a:spLocks noChangeArrowheads="1"/>
          </p:cNvSpPr>
          <p:nvPr/>
        </p:nvSpPr>
        <p:spPr bwMode="auto">
          <a:xfrm>
            <a:off x="468313" y="5157788"/>
            <a:ext cx="8675687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457200" indent="-4572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(3)</a:t>
            </a:r>
            <a:r>
              <a:rPr kumimoji="1" lang="zh-CN" altLang="en-US" sz="2800" b="1">
                <a:solidFill>
                  <a:srgbClr val="000000"/>
                </a:solidFill>
                <a:latin typeface="Tahoma" panose="020B0604030504040204" pitchFamily="34" charset="0"/>
              </a:rPr>
              <a:t>第三次抽取时，余下的每个学生被选到的机会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Tahoma" panose="020B0604030504040204" pitchFamily="34" charset="0"/>
              </a:rPr>
              <a:t>     是多少？</a:t>
            </a:r>
          </a:p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</a:pPr>
            <a:endParaRPr kumimoji="1" lang="en-US" altLang="zh-CN" sz="2800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4581" name="Text Box 2"/>
          <p:cNvSpPr txBox="1">
            <a:spLocks noChangeArrowheads="1"/>
          </p:cNvSpPr>
          <p:nvPr/>
        </p:nvSpPr>
        <p:spPr bwMode="auto">
          <a:xfrm>
            <a:off x="827088" y="620713"/>
            <a:ext cx="144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FFFF00"/>
                </a:solidFill>
                <a:latin typeface="Tahoma" panose="020B0604030504040204" pitchFamily="34" charset="0"/>
                <a:ea typeface="隶书" panose="02010509060101010101" pitchFamily="49" charset="-122"/>
              </a:rPr>
              <a:t>引例</a:t>
            </a:r>
          </a:p>
        </p:txBody>
      </p:sp>
      <p:sp>
        <p:nvSpPr>
          <p:cNvPr id="24582" name="Rectangle 3"/>
          <p:cNvSpPr>
            <a:spLocks noChangeArrowheads="1"/>
          </p:cNvSpPr>
          <p:nvPr/>
        </p:nvSpPr>
        <p:spPr bwMode="auto">
          <a:xfrm>
            <a:off x="395288" y="1484313"/>
            <a:ext cx="8424862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457200" indent="-4572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>
                <a:solidFill>
                  <a:srgbClr val="000000"/>
                </a:solidFill>
                <a:latin typeface="Tahoma" panose="020B0604030504040204" pitchFamily="34" charset="0"/>
              </a:rPr>
              <a:t>     </a:t>
            </a:r>
            <a:r>
              <a:rPr kumimoji="1" lang="zh-CN" altLang="en-US" sz="2800" b="1">
                <a:solidFill>
                  <a:srgbClr val="000000"/>
                </a:solidFill>
                <a:latin typeface="Tahoma" panose="020B0604030504040204" pitchFamily="34" charset="0"/>
              </a:rPr>
              <a:t>我班某组有</a:t>
            </a: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12</a:t>
            </a:r>
            <a:r>
              <a:rPr kumimoji="1" lang="zh-CN" altLang="en-US" sz="2800" b="1">
                <a:solidFill>
                  <a:srgbClr val="000000"/>
                </a:solidFill>
                <a:latin typeface="Tahoma" panose="020B0604030504040204" pitchFamily="34" charset="0"/>
              </a:rPr>
              <a:t>个学生，要通过逐个抽取的方法从中选出</a:t>
            </a: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kumimoji="1" lang="zh-CN" altLang="en-US" sz="2800" b="1">
                <a:solidFill>
                  <a:srgbClr val="000000"/>
                </a:solidFill>
                <a:latin typeface="Tahoma" panose="020B0604030504040204" pitchFamily="34" charset="0"/>
              </a:rPr>
              <a:t>人参加一项活动。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Tx/>
              <a:buAutoNum type="arabicParenBoth"/>
            </a:pP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第一次抽取时</a:t>
            </a: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,</a:t>
            </a: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每个学生被选到的机会是多少？</a:t>
            </a:r>
            <a:endParaRPr kumimoji="1" lang="zh-CN" altLang="en-US" sz="2800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82948" name="Object 4"/>
          <p:cNvGraphicFramePr>
            <a:graphicFrameLocks noChangeAspect="1"/>
          </p:cNvGraphicFramePr>
          <p:nvPr/>
        </p:nvGraphicFramePr>
        <p:xfrm>
          <a:off x="2916238" y="5805488"/>
          <a:ext cx="500062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公式" r:id="rId5" imgW="152400" imgH="228600" progId="Equation.3">
                  <p:embed/>
                </p:oleObj>
              </mc:Choice>
              <mc:Fallback>
                <p:oleObj name="公式" r:id="rId5" imgW="152400" imgH="228600" progId="Equation.3">
                  <p:embed/>
                  <p:pic>
                    <p:nvPicPr>
                      <p:cNvPr id="0" name="图片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5805488"/>
                        <a:ext cx="500062" cy="7493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4" name="Rectangle 5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82954" name="Object 10"/>
          <p:cNvGraphicFramePr>
            <a:graphicFrameLocks noChangeAspect="1"/>
          </p:cNvGraphicFramePr>
          <p:nvPr/>
        </p:nvGraphicFramePr>
        <p:xfrm>
          <a:off x="2916238" y="2924175"/>
          <a:ext cx="500062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公式" r:id="rId7" imgW="152400" imgH="228600" progId="Equation.3">
                  <p:embed/>
                </p:oleObj>
              </mc:Choice>
              <mc:Fallback>
                <p:oleObj name="公式" r:id="rId7" imgW="152400" imgH="228600" progId="Equation.3">
                  <p:embed/>
                  <p:pic>
                    <p:nvPicPr>
                      <p:cNvPr id="0" name="图片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2924175"/>
                        <a:ext cx="500062" cy="7493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6" name="AutoShape 12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549275"/>
            <a:ext cx="533400" cy="609600"/>
          </a:xfrm>
          <a:prstGeom prst="actionButtonForwardNex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179388" y="2997200"/>
            <a:ext cx="48244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FFFF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简单随机抽样的特点： </a:t>
            </a: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0" y="3716338"/>
            <a:ext cx="81359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kumimoji="1"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kumimoji="1"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）它要求被抽取样本的总体个数</a:t>
            </a:r>
            <a:r>
              <a:rPr kumimoji="1"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N</a:t>
            </a:r>
            <a:r>
              <a:rPr kumimoji="1"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是有限的； </a:t>
            </a: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0" y="4941888"/>
            <a:ext cx="81010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kumimoji="1"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kumimoji="1"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）它是从总体中逐个地进行抽取； </a:t>
            </a:r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0" y="5589588"/>
            <a:ext cx="795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kumimoji="1"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r>
              <a:rPr kumimoji="1"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）它是一种不放回抽样；</a:t>
            </a:r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0" y="6165850"/>
            <a:ext cx="8604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kumimoji="1"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5</a:t>
            </a:r>
            <a:r>
              <a:rPr kumimoji="1"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）它的每个个体入样的可能性均为</a:t>
            </a:r>
            <a:r>
              <a:rPr kumimoji="1"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n/N.</a:t>
            </a:r>
          </a:p>
        </p:txBody>
      </p:sp>
      <p:sp>
        <p:nvSpPr>
          <p:cNvPr id="25607" name="Rectangle 8"/>
          <p:cNvSpPr>
            <a:spLocks noChangeArrowheads="1"/>
          </p:cNvSpPr>
          <p:nvPr/>
        </p:nvSpPr>
        <p:spPr bwMode="auto">
          <a:xfrm>
            <a:off x="323850" y="549275"/>
            <a:ext cx="3276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FFFF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简单随机抽样</a:t>
            </a:r>
          </a:p>
        </p:txBody>
      </p:sp>
      <p:sp>
        <p:nvSpPr>
          <p:cNvPr id="25608" name="AutoShape 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762000"/>
            <a:ext cx="533400" cy="533400"/>
          </a:xfrm>
          <a:prstGeom prst="actionButtonBackPrevious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5609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27988" y="5661025"/>
            <a:ext cx="431800" cy="504825"/>
          </a:xfrm>
          <a:prstGeom prst="actionButtonForwardNex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3979" name="Text Box 11"/>
          <p:cNvSpPr txBox="1">
            <a:spLocks noChangeArrowheads="1"/>
          </p:cNvSpPr>
          <p:nvPr/>
        </p:nvSpPr>
        <p:spPr bwMode="auto">
          <a:xfrm>
            <a:off x="179388" y="1196975"/>
            <a:ext cx="8964612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4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</a:t>
            </a:r>
            <a:r>
              <a:rPr kumimoji="1"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一般地</a:t>
            </a:r>
            <a:r>
              <a:rPr kumimoji="1"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kumimoji="1"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设一个总体含有</a:t>
            </a:r>
            <a:r>
              <a:rPr kumimoji="1" lang="en-US" altLang="zh-CN" sz="2800" b="1">
                <a:solidFill>
                  <a:srgbClr val="99FF33"/>
                </a:solidFill>
                <a:latin typeface="楷体_GB2312" pitchFamily="49" charset="-122"/>
                <a:ea typeface="楷体_GB2312" pitchFamily="49" charset="-122"/>
              </a:rPr>
              <a:t>N</a:t>
            </a:r>
            <a:r>
              <a:rPr kumimoji="1" lang="zh-CN" altLang="en-US" sz="2800" b="1">
                <a:solidFill>
                  <a:srgbClr val="99FF33"/>
                </a:solidFill>
                <a:latin typeface="楷体_GB2312" pitchFamily="49" charset="-122"/>
                <a:ea typeface="楷体_GB2312" pitchFamily="49" charset="-122"/>
              </a:rPr>
              <a:t>个</a:t>
            </a:r>
            <a:r>
              <a:rPr kumimoji="1"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个体，从中</a:t>
            </a:r>
            <a:r>
              <a:rPr kumimoji="1" lang="zh-CN" altLang="en-US" sz="2800" b="1">
                <a:solidFill>
                  <a:srgbClr val="99FF33"/>
                </a:solidFill>
                <a:latin typeface="楷体_GB2312" pitchFamily="49" charset="-122"/>
                <a:ea typeface="楷体_GB2312" pitchFamily="49" charset="-122"/>
              </a:rPr>
              <a:t>逐个不放回地抽取</a:t>
            </a:r>
            <a:r>
              <a:rPr kumimoji="1" lang="en-US" altLang="zh-CN" sz="2800" b="1">
                <a:solidFill>
                  <a:srgbClr val="99FF33"/>
                </a:solidFill>
                <a:latin typeface="楷体_GB2312" pitchFamily="49" charset="-122"/>
                <a:ea typeface="楷体_GB2312" pitchFamily="49" charset="-122"/>
              </a:rPr>
              <a:t>n</a:t>
            </a:r>
            <a:r>
              <a:rPr kumimoji="1" lang="zh-CN" altLang="en-US" sz="2800" b="1">
                <a:solidFill>
                  <a:srgbClr val="99FF33"/>
                </a:solidFill>
                <a:latin typeface="楷体_GB2312" pitchFamily="49" charset="-122"/>
                <a:ea typeface="楷体_GB2312" pitchFamily="49" charset="-122"/>
              </a:rPr>
              <a:t>个个体作为样本</a:t>
            </a:r>
            <a:r>
              <a:rPr kumimoji="1" lang="en-US" altLang="zh-CN" sz="2800" b="1">
                <a:solidFill>
                  <a:srgbClr val="99FF33"/>
                </a:solidFill>
                <a:latin typeface="楷体_GB2312" pitchFamily="49" charset="-122"/>
                <a:ea typeface="楷体_GB2312" pitchFamily="49" charset="-122"/>
              </a:rPr>
              <a:t>(n≤N).</a:t>
            </a:r>
            <a:r>
              <a:rPr kumimoji="1"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如果</a:t>
            </a:r>
            <a:r>
              <a:rPr kumimoji="1" lang="zh-CN" altLang="en-US" sz="2800" b="1">
                <a:solidFill>
                  <a:srgbClr val="99FF33"/>
                </a:solidFill>
                <a:latin typeface="楷体_GB2312" pitchFamily="49" charset="-122"/>
                <a:ea typeface="楷体_GB2312" pitchFamily="49" charset="-122"/>
              </a:rPr>
              <a:t>每次抽取时各个个体被抽到的机会都相等</a:t>
            </a:r>
            <a:r>
              <a:rPr kumimoji="1" lang="en-US" altLang="zh-CN" sz="2800" b="1">
                <a:solidFill>
                  <a:srgbClr val="99FF33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kumimoji="1"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就称这种抽样为</a:t>
            </a:r>
            <a:r>
              <a:rPr kumimoji="1" lang="zh-CN" altLang="en-US" sz="2800" b="1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简单随机抽样．</a:t>
            </a:r>
          </a:p>
        </p:txBody>
      </p:sp>
      <p:sp>
        <p:nvSpPr>
          <p:cNvPr id="83981" name="Rectangle 13"/>
          <p:cNvSpPr>
            <a:spLocks noChangeArrowheads="1"/>
          </p:cNvSpPr>
          <p:nvPr/>
        </p:nvSpPr>
        <p:spPr bwMode="auto">
          <a:xfrm>
            <a:off x="0" y="4365625"/>
            <a:ext cx="77041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kumimoji="1"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1"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）样本数</a:t>
            </a:r>
            <a:r>
              <a:rPr kumimoji="1"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n</a:t>
            </a:r>
            <a:r>
              <a:rPr kumimoji="1"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小于等于样本总体的个数</a:t>
            </a:r>
            <a:r>
              <a:rPr kumimoji="1"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N</a:t>
            </a:r>
            <a:r>
              <a:rPr kumimoji="1"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；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83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3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autoUpdateAnimBg="0"/>
      <p:bldP spid="83971" grpId="0" autoUpdateAnimBg="0"/>
      <p:bldP spid="83972" grpId="0" autoUpdateAnimBg="0"/>
      <p:bldP spid="83973" grpId="0" autoUpdateAnimBg="0"/>
      <p:bldP spid="83974" grpId="0" autoUpdateAnimBg="0"/>
      <p:bldP spid="83979" grpId="0" autoUpdateAnimBg="0"/>
      <p:bldP spid="8398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1557338"/>
            <a:ext cx="9144000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2800" b="1" dirty="0">
                <a:solidFill>
                  <a:srgbClr val="66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判断：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2800" b="1" dirty="0">
                <a:solidFill>
                  <a:srgbClr val="66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    下列抽样方式是否属于简单随机抽样？为什么</a:t>
            </a:r>
            <a:r>
              <a:rPr kumimoji="1" lang="en-US" altLang="zh-CN" sz="2800" b="1" dirty="0">
                <a:solidFill>
                  <a:srgbClr val="66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?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）从无限多个个体中抽取</a:t>
            </a:r>
            <a:r>
              <a:rPr kumimoji="1"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100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个个体作样本；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2800" b="1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  <a:p>
            <a:pPr indent="2667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）盒子里共有</a:t>
            </a:r>
            <a:r>
              <a:rPr kumimoji="1"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80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个零件，从中选出</a:t>
            </a:r>
            <a:r>
              <a:rPr kumimoji="1"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5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个零件进行质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 量检测。在抽样操作时，从中任意拿出一个零件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 进行质量检测后，把它放回盒子再抽取下一个。</a:t>
            </a: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323850" y="549275"/>
            <a:ext cx="3276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FFFF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简单随机抽样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0" y="0"/>
            <a:ext cx="5899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FF00"/>
                </a:solidFill>
                <a:ea typeface="黑体" panose="02010609060101010101" pitchFamily="49" charset="-122"/>
              </a:rPr>
              <a:t>两种常见的实施简单随机抽样的办法</a:t>
            </a:r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0" y="620713"/>
            <a:ext cx="18049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．抽签法</a:t>
            </a:r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0" y="2708275"/>
            <a:ext cx="698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抽签法的步骤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27653" name="Rectangle 7"/>
          <p:cNvSpPr>
            <a:spLocks noChangeArrowheads="1"/>
          </p:cNvSpPr>
          <p:nvPr/>
        </p:nvSpPr>
        <p:spPr bwMode="auto">
          <a:xfrm>
            <a:off x="323850" y="1125538"/>
            <a:ext cx="80645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把总体中的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N</a:t>
            </a:r>
            <a:r>
              <a:rPr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个个体编号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,</a:t>
            </a:r>
            <a:r>
              <a:rPr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把号码写在号签上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,</a:t>
            </a:r>
            <a:r>
              <a:rPr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将号签放在一个容器中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,</a:t>
            </a:r>
            <a:r>
              <a:rPr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搅拌均匀后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,</a:t>
            </a:r>
            <a:r>
              <a:rPr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每次从中抽取一个号签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,</a:t>
            </a:r>
            <a:r>
              <a:rPr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连续抽取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n</a:t>
            </a:r>
            <a:r>
              <a:rPr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次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,</a:t>
            </a:r>
            <a:r>
              <a:rPr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就得到一个容量为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n</a:t>
            </a:r>
            <a:r>
              <a:rPr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的样本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250825" y="3213100"/>
            <a:ext cx="7058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第一步：将总体的所有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N</a:t>
            </a:r>
            <a:r>
              <a:rPr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个个体从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1</a:t>
            </a:r>
            <a:r>
              <a:rPr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到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N</a:t>
            </a:r>
            <a:r>
              <a:rPr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编号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;</a:t>
            </a:r>
          </a:p>
        </p:txBody>
      </p:sp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250825" y="5373688"/>
            <a:ext cx="83534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第三步：将取出的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n</a:t>
            </a:r>
            <a:r>
              <a:rPr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个号签上的号码所对应的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n</a:t>
            </a:r>
            <a:r>
              <a:rPr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个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              个体作为样本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72715" name="Rectangle 11"/>
          <p:cNvSpPr>
            <a:spLocks noChangeArrowheads="1"/>
          </p:cNvSpPr>
          <p:nvPr/>
        </p:nvSpPr>
        <p:spPr bwMode="auto">
          <a:xfrm>
            <a:off x="250825" y="3860800"/>
            <a:ext cx="835342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第二步：准备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N</a:t>
            </a:r>
            <a:r>
              <a:rPr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个号签分别标上这些编号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,</a:t>
            </a:r>
            <a:r>
              <a:rPr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将号签放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               在容器中搅拌均匀后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,</a:t>
            </a:r>
            <a:r>
              <a:rPr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每次抽取一个号签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               </a:t>
            </a:r>
            <a:r>
              <a:rPr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不放回地连续取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n</a:t>
            </a:r>
            <a:r>
              <a:rPr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次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2" grpId="0"/>
      <p:bldP spid="72713" grpId="0"/>
      <p:bldP spid="727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0" y="836613"/>
            <a:ext cx="88201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FFFF00"/>
                </a:solidFill>
                <a:ea typeface="黑体" panose="02010609060101010101" pitchFamily="49" charset="-122"/>
              </a:rPr>
              <a:t>优点：</a:t>
            </a:r>
            <a:r>
              <a:rPr kumimoji="1"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抽签法能够保证每个个体入选样本的机会都相等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zh-CN" sz="2800" b="1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87313" y="63500"/>
            <a:ext cx="3028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抽签法的优缺点：</a:t>
            </a:r>
          </a:p>
        </p:txBody>
      </p:sp>
      <p:sp>
        <p:nvSpPr>
          <p:cNvPr id="28676" name="Rectangle 6"/>
          <p:cNvSpPr>
            <a:spLocks noChangeArrowheads="1"/>
          </p:cNvSpPr>
          <p:nvPr/>
        </p:nvSpPr>
        <p:spPr bwMode="auto">
          <a:xfrm>
            <a:off x="0" y="2133600"/>
            <a:ext cx="8964613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FFFF00"/>
                </a:solidFill>
                <a:ea typeface="黑体" panose="02010609060101010101" pitchFamily="49" charset="-122"/>
              </a:rPr>
              <a:t>缺点：</a:t>
            </a:r>
            <a:r>
              <a:rPr kumimoji="1" lang="en-US" altLang="zh-CN" sz="2800" b="1">
                <a:solidFill>
                  <a:srgbClr val="000000"/>
                </a:solidFill>
                <a:ea typeface="黑体" panose="02010609060101010101" pitchFamily="49" charset="-122"/>
                <a:sym typeface="Wingdings" panose="05000000000000000000" pitchFamily="2" charset="2"/>
              </a:rPr>
              <a:t>(1)</a:t>
            </a:r>
            <a:r>
              <a:rPr kumimoji="1"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当总体中的个体数较多时，制作号签的成本将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               会增加，使得抽签法的成本高（费时，费力）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800" b="1">
              <a:solidFill>
                <a:srgbClr val="000000"/>
              </a:solidFill>
              <a:ea typeface="黑体" panose="02010609060101010101" pitchFamily="49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          </a:t>
            </a:r>
            <a:r>
              <a:rPr kumimoji="1"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(2)</a:t>
            </a:r>
            <a:r>
              <a:rPr kumimoji="1"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号签很多时，把它们均匀搅拌就比较困难，结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              果很难保证每个个体入选样本的可能性相等，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              从而使产生坏样本（即代表性差的样本）的可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              能性增加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0" y="549275"/>
            <a:ext cx="25161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．随机数表法</a:t>
            </a:r>
          </a:p>
        </p:txBody>
      </p:sp>
      <p:sp>
        <p:nvSpPr>
          <p:cNvPr id="29699" name="Text Box 5"/>
          <p:cNvSpPr txBox="1">
            <a:spLocks noChangeArrowheads="1"/>
          </p:cNvSpPr>
          <p:nvPr/>
        </p:nvSpPr>
        <p:spPr bwMode="auto">
          <a:xfrm>
            <a:off x="0" y="0"/>
            <a:ext cx="5873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FFFF00"/>
                </a:solidFill>
                <a:ea typeface="黑体" panose="02010609060101010101" pitchFamily="49" charset="-122"/>
              </a:rPr>
              <a:t>两种常见的实施简单随机抽样的办法</a:t>
            </a:r>
          </a:p>
        </p:txBody>
      </p:sp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179388" y="1125538"/>
            <a:ext cx="1962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FFFF00"/>
                </a:solidFill>
                <a:ea typeface="黑体" panose="02010609060101010101" pitchFamily="49" charset="-122"/>
              </a:rPr>
              <a:t>随机数表：</a:t>
            </a:r>
          </a:p>
        </p:txBody>
      </p:sp>
      <p:sp>
        <p:nvSpPr>
          <p:cNvPr id="29701" name="Text Box 7"/>
          <p:cNvSpPr txBox="1">
            <a:spLocks noChangeArrowheads="1"/>
          </p:cNvSpPr>
          <p:nvPr/>
        </p:nvSpPr>
        <p:spPr bwMode="auto">
          <a:xfrm>
            <a:off x="1887538" y="1125538"/>
            <a:ext cx="4095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若一数表满足下列性质：</a:t>
            </a: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539750" y="2565400"/>
            <a:ext cx="8362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②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表中每个位置上出现各个数字的机会都是相等的．</a:t>
            </a:r>
          </a:p>
        </p:txBody>
      </p:sp>
      <p:grpSp>
        <p:nvGrpSpPr>
          <p:cNvPr id="76811" name="Group 11"/>
          <p:cNvGrpSpPr/>
          <p:nvPr/>
        </p:nvGrpSpPr>
        <p:grpSpPr bwMode="auto">
          <a:xfrm>
            <a:off x="539750" y="1844675"/>
            <a:ext cx="7197725" cy="519113"/>
            <a:chOff x="735" y="1414"/>
            <a:chExt cx="4534" cy="327"/>
          </a:xfrm>
        </p:grpSpPr>
        <p:sp>
          <p:nvSpPr>
            <p:cNvPr id="29706" name="Text Box 8"/>
            <p:cNvSpPr txBox="1">
              <a:spLocks noChangeArrowheads="1"/>
            </p:cNvSpPr>
            <p:nvPr/>
          </p:nvSpPr>
          <p:spPr bwMode="auto">
            <a:xfrm>
              <a:off x="735" y="1414"/>
              <a:ext cx="453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>
                  <a:solidFill>
                    <a:srgbClr val="000000"/>
                  </a:solidFill>
                  <a:ea typeface="黑体" panose="02010609060101010101" pitchFamily="49" charset="-122"/>
                </a:rPr>
                <a:t>①</a:t>
              </a:r>
              <a:r>
                <a:rPr lang="zh-CN" altLang="en-US" sz="2800">
                  <a:solidFill>
                    <a:srgbClr val="000000"/>
                  </a:solidFill>
                  <a:ea typeface="黑体" panose="02010609060101010101" pitchFamily="49" charset="-122"/>
                </a:rPr>
                <a:t>表中共随机出现</a:t>
              </a:r>
              <a:r>
                <a:rPr lang="en-US" altLang="zh-CN" sz="2800">
                  <a:solidFill>
                    <a:srgbClr val="000000"/>
                  </a:solidFill>
                  <a:ea typeface="黑体" panose="02010609060101010101" pitchFamily="49" charset="-122"/>
                </a:rPr>
                <a:t>0,1,2,      </a:t>
              </a:r>
              <a:r>
                <a:rPr lang="zh-CN" altLang="en-US" sz="2800">
                  <a:solidFill>
                    <a:srgbClr val="000000"/>
                  </a:solidFill>
                  <a:ea typeface="黑体" panose="02010609060101010101" pitchFamily="49" charset="-122"/>
                </a:rPr>
                <a:t>，</a:t>
              </a:r>
              <a:r>
                <a:rPr lang="en-US" altLang="zh-CN" sz="2800">
                  <a:solidFill>
                    <a:srgbClr val="000000"/>
                  </a:solidFill>
                  <a:ea typeface="黑体" panose="02010609060101010101" pitchFamily="49" charset="-122"/>
                </a:rPr>
                <a:t>9</a:t>
              </a:r>
              <a:r>
                <a:rPr lang="zh-CN" altLang="en-US" sz="2800">
                  <a:solidFill>
                    <a:srgbClr val="000000"/>
                  </a:solidFill>
                  <a:ea typeface="黑体" panose="02010609060101010101" pitchFamily="49" charset="-122"/>
                </a:rPr>
                <a:t>这十个数字；</a:t>
              </a:r>
            </a:p>
          </p:txBody>
        </p:sp>
        <p:graphicFrame>
          <p:nvGraphicFramePr>
            <p:cNvPr id="29707" name="Object 10"/>
            <p:cNvGraphicFramePr>
              <a:graphicFrameLocks noChangeAspect="1"/>
            </p:cNvGraphicFramePr>
            <p:nvPr/>
          </p:nvGraphicFramePr>
          <p:xfrm>
            <a:off x="3152" y="1480"/>
            <a:ext cx="374" cy="1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name="公式" r:id="rId3" imgW="228600" imgH="88900" progId="Equation.3">
                    <p:embed/>
                  </p:oleObj>
                </mc:Choice>
                <mc:Fallback>
                  <p:oleObj name="公式" r:id="rId3" imgW="228600" imgH="88900" progId="Equation.3">
                    <p:embed/>
                    <p:pic>
                      <p:nvPicPr>
                        <p:cNvPr id="0" name="图片 30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2" y="1480"/>
                          <a:ext cx="374" cy="1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684213" y="3357563"/>
            <a:ext cx="3740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则称此表为随机数表．</a:t>
            </a:r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323850" y="4005263"/>
            <a:ext cx="8443913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FFFF00"/>
                </a:solidFill>
                <a:ea typeface="黑体" panose="02010609060101010101" pitchFamily="49" charset="-122"/>
              </a:rPr>
              <a:t>说明：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FFFF00"/>
                </a:solidFill>
                <a:ea typeface="黑体" panose="02010609060101010101" pitchFamily="49" charset="-122"/>
              </a:rPr>
              <a:t>(1)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随机数还可用计算机产生。</a:t>
            </a:r>
            <a:endParaRPr lang="zh-CN" altLang="en-US" sz="2800">
              <a:solidFill>
                <a:srgbClr val="FFFF00"/>
              </a:solidFill>
              <a:ea typeface="黑体" panose="02010609060101010101" pitchFamily="49" charset="-122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FFFF00"/>
                </a:solidFill>
                <a:ea typeface="黑体" panose="02010609060101010101" pitchFamily="49" charset="-122"/>
              </a:rPr>
              <a:t>(2)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随机数表并不是唯一的，只要符合以上两性质即可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68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6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2" grpId="0"/>
      <p:bldP spid="768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0" y="404813"/>
            <a:ext cx="8923338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例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:</a:t>
            </a: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要考察某公司生产的</a:t>
            </a:r>
            <a:r>
              <a:rPr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500</a:t>
            </a: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克袋装牛奶的质量是否达标，准备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从</a:t>
            </a:r>
            <a:r>
              <a:rPr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800</a:t>
            </a: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袋牛奶中抽取</a:t>
            </a:r>
            <a:r>
              <a:rPr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60</a:t>
            </a: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袋进行检验，请设计一个抽取的方法。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0" y="1268413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66"/>
                </a:solidFill>
                <a:ea typeface="华文新魏" panose="02010800040101010101" pitchFamily="2" charset="-122"/>
              </a:rPr>
              <a:t>步骤：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0" y="1700213"/>
            <a:ext cx="7092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第一步：先将</a:t>
            </a:r>
            <a:r>
              <a:rPr lang="en-US" altLang="zh-CN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800</a:t>
            </a:r>
            <a:r>
              <a:rPr lang="zh-CN" altLang="en-US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袋牛奶编号，可以编为</a:t>
            </a:r>
            <a:r>
              <a:rPr lang="en-US" altLang="zh-CN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000</a:t>
            </a:r>
            <a:r>
              <a:rPr lang="zh-CN" altLang="en-US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en-US" altLang="zh-CN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001</a:t>
            </a:r>
            <a:r>
              <a:rPr lang="zh-CN" altLang="en-US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en-US" altLang="zh-CN" sz="2000" b="1">
                <a:solidFill>
                  <a:srgbClr val="000000"/>
                </a:solidFill>
                <a:ea typeface="楷体_GB2312" pitchFamily="49" charset="-122"/>
              </a:rPr>
              <a:t>…</a:t>
            </a:r>
            <a:r>
              <a:rPr lang="zh-CN" altLang="en-US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en-US" altLang="zh-CN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799</a:t>
            </a:r>
            <a:r>
              <a:rPr lang="zh-CN" altLang="en-US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；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0" y="2205038"/>
            <a:ext cx="7470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第二步：在随机数表中任选一个数，如选出第</a:t>
            </a:r>
            <a:r>
              <a:rPr lang="en-US" altLang="zh-CN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8</a:t>
            </a:r>
            <a:r>
              <a:rPr lang="zh-CN" altLang="en-US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行第</a:t>
            </a:r>
            <a:r>
              <a:rPr lang="en-US" altLang="zh-CN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7</a:t>
            </a:r>
            <a:r>
              <a:rPr lang="zh-CN" altLang="en-US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列的数字</a:t>
            </a:r>
            <a:r>
              <a:rPr lang="en-US" altLang="zh-CN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7</a:t>
            </a:r>
            <a:r>
              <a:rPr lang="zh-CN" altLang="en-US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：</a:t>
            </a:r>
          </a:p>
        </p:txBody>
      </p:sp>
      <p:grpSp>
        <p:nvGrpSpPr>
          <p:cNvPr id="91142" name="Group 6"/>
          <p:cNvGrpSpPr/>
          <p:nvPr/>
        </p:nvGrpSpPr>
        <p:grpSpPr bwMode="auto">
          <a:xfrm>
            <a:off x="179388" y="2492375"/>
            <a:ext cx="9144000" cy="2232025"/>
            <a:chOff x="204" y="1877"/>
            <a:chExt cx="5171" cy="1099"/>
          </a:xfrm>
        </p:grpSpPr>
        <p:pic>
          <p:nvPicPr>
            <p:cNvPr id="30731" name="Picture 7" descr="pic_138817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4" y="1877"/>
              <a:ext cx="5171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32" name="Oval 8"/>
            <p:cNvSpPr>
              <a:spLocks noChangeArrowheads="1"/>
            </p:cNvSpPr>
            <p:nvPr/>
          </p:nvSpPr>
          <p:spPr bwMode="auto">
            <a:xfrm>
              <a:off x="1002" y="2396"/>
              <a:ext cx="91" cy="136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0" y="4797425"/>
            <a:ext cx="8877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第三步：从选取的数</a:t>
            </a:r>
            <a:r>
              <a:rPr lang="en-US" altLang="zh-CN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7</a:t>
            </a:r>
            <a:r>
              <a:rPr lang="zh-CN" altLang="en-US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开始向右读（也可向其它方向），得到一个三位数</a:t>
            </a:r>
            <a:r>
              <a:rPr lang="en-US" altLang="zh-CN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785</a:t>
            </a:r>
            <a:r>
              <a:rPr lang="zh-CN" altLang="en-US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1042988" y="5084763"/>
            <a:ext cx="7677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因为</a:t>
            </a:r>
            <a:r>
              <a:rPr lang="en-US" altLang="zh-CN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785&lt;799</a:t>
            </a:r>
            <a:r>
              <a:rPr lang="zh-CN" altLang="en-US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，说明号码</a:t>
            </a:r>
            <a:r>
              <a:rPr lang="en-US" altLang="zh-CN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785</a:t>
            </a:r>
            <a:r>
              <a:rPr lang="zh-CN" altLang="en-US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在总体内，将它取出；继续向右读，得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到</a:t>
            </a:r>
            <a:r>
              <a:rPr lang="en-US" altLang="zh-CN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916</a:t>
            </a:r>
            <a:r>
              <a:rPr lang="zh-CN" altLang="en-US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，由于</a:t>
            </a:r>
            <a:r>
              <a:rPr lang="en-US" altLang="zh-CN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916&gt;799</a:t>
            </a:r>
            <a:r>
              <a:rPr lang="zh-CN" altLang="en-US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，将它去掉，按照这种方法继续向右读，又取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出</a:t>
            </a:r>
            <a:r>
              <a:rPr lang="en-US" altLang="zh-CN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567</a:t>
            </a:r>
            <a:r>
              <a:rPr lang="zh-CN" altLang="en-US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en-US" altLang="zh-CN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199</a:t>
            </a:r>
            <a:r>
              <a:rPr lang="zh-CN" altLang="en-US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en-US" altLang="zh-CN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507</a:t>
            </a:r>
            <a:r>
              <a:rPr lang="zh-CN" altLang="en-US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en-US" altLang="zh-CN" sz="2000" b="1">
                <a:solidFill>
                  <a:srgbClr val="000000"/>
                </a:solidFill>
                <a:ea typeface="楷体_GB2312" pitchFamily="49" charset="-122"/>
              </a:rPr>
              <a:t>…</a:t>
            </a:r>
            <a:r>
              <a:rPr lang="zh-CN" altLang="en-US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，依次下去，直到样本的</a:t>
            </a:r>
            <a:r>
              <a:rPr lang="en-US" altLang="zh-CN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60</a:t>
            </a:r>
            <a:r>
              <a:rPr lang="zh-CN" altLang="en-US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个号码全部取出。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这样我们就得到了一个容量为</a:t>
            </a:r>
            <a:r>
              <a:rPr lang="en-US" altLang="zh-CN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60</a:t>
            </a:r>
            <a:r>
              <a:rPr lang="zh-CN" altLang="en-US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的样本。</a:t>
            </a:r>
          </a:p>
        </p:txBody>
      </p:sp>
      <p:sp>
        <p:nvSpPr>
          <p:cNvPr id="30729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04250" y="6337300"/>
            <a:ext cx="539750" cy="476250"/>
          </a:xfrm>
          <a:prstGeom prst="actionButtonForwardNex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0730" name="Text Box 12"/>
          <p:cNvSpPr txBox="1">
            <a:spLocks noChangeArrowheads="1"/>
          </p:cNvSpPr>
          <p:nvPr/>
        </p:nvSpPr>
        <p:spPr bwMode="auto">
          <a:xfrm>
            <a:off x="0" y="14288"/>
            <a:ext cx="166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  <a:r>
              <a:rPr lang="en-US" altLang="zh-CN" sz="24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  <a:r>
              <a:rPr lang="zh-CN" altLang="en-US" sz="24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随机数法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  <p:bldP spid="91139" grpId="0"/>
      <p:bldP spid="91140" grpId="0"/>
      <p:bldP spid="91141" grpId="0"/>
      <p:bldP spid="91145" grpId="0"/>
      <p:bldP spid="911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4"/>
          <p:cNvSpPr txBox="1">
            <a:spLocks noChangeArrowheads="1"/>
          </p:cNvSpPr>
          <p:nvPr/>
        </p:nvSpPr>
        <p:spPr bwMode="auto">
          <a:xfrm>
            <a:off x="231775" y="207963"/>
            <a:ext cx="4095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随机数表法抽样的步骤：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31750" y="2205038"/>
            <a:ext cx="911225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②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选定开始数字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    随机地选取一数字作为开始数字，选定后，应指明所在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    的纵横位置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0" y="3644900"/>
            <a:ext cx="9210675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③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获取样本号码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    从开始数字算起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,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向左或右、或上或下等方向读取数字，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    从而获得样本号码（在这里注意，样本号码不应超过总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    体中的个体号码，否则舍去；样本号码不得重复，否则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    舍去，直到选够号码）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179388" y="5949950"/>
            <a:ext cx="4194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④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按所得的号码抽取样本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78858" name="Group 10"/>
          <p:cNvGrpSpPr/>
          <p:nvPr/>
        </p:nvGrpSpPr>
        <p:grpSpPr bwMode="auto">
          <a:xfrm>
            <a:off x="0" y="1052513"/>
            <a:ext cx="9394825" cy="946150"/>
            <a:chOff x="0" y="663"/>
            <a:chExt cx="5918" cy="596"/>
          </a:xfrm>
        </p:grpSpPr>
        <p:sp>
          <p:nvSpPr>
            <p:cNvPr id="31751" name="Text Box 5"/>
            <p:cNvSpPr txBox="1">
              <a:spLocks noChangeArrowheads="1"/>
            </p:cNvSpPr>
            <p:nvPr/>
          </p:nvSpPr>
          <p:spPr bwMode="auto">
            <a:xfrm>
              <a:off x="0" y="663"/>
              <a:ext cx="5918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>
                  <a:solidFill>
                    <a:srgbClr val="000000"/>
                  </a:solidFill>
                  <a:ea typeface="黑体" panose="02010609060101010101" pitchFamily="49" charset="-122"/>
                </a:rPr>
                <a:t>①</a:t>
              </a:r>
              <a:r>
                <a:rPr lang="zh-CN" altLang="en-US" sz="2800">
                  <a:solidFill>
                    <a:srgbClr val="000000"/>
                  </a:solidFill>
                  <a:ea typeface="黑体" panose="02010609060101010101" pitchFamily="49" charset="-122"/>
                </a:rPr>
                <a:t>将总体中的个体编号</a:t>
              </a:r>
              <a:r>
                <a:rPr lang="en-US" altLang="zh-CN" sz="2800">
                  <a:solidFill>
                    <a:srgbClr val="000000"/>
                  </a:solidFill>
                  <a:ea typeface="黑体" panose="02010609060101010101" pitchFamily="49" charset="-122"/>
                </a:rPr>
                <a:t>(</a:t>
              </a:r>
              <a:r>
                <a:rPr lang="zh-CN" altLang="en-US" sz="2800">
                  <a:solidFill>
                    <a:srgbClr val="000000"/>
                  </a:solidFill>
                  <a:ea typeface="黑体" panose="02010609060101010101" pitchFamily="49" charset="-122"/>
                </a:rPr>
                <a:t>即编数字号：一般地，</a:t>
              </a:r>
              <a:r>
                <a:rPr lang="en-US" altLang="zh-CN" sz="2800">
                  <a:solidFill>
                    <a:srgbClr val="000000"/>
                  </a:solidFill>
                  <a:ea typeface="黑体" panose="02010609060101010101" pitchFamily="49" charset="-122"/>
                </a:rPr>
                <a:t>100</a:t>
              </a:r>
              <a:r>
                <a:rPr lang="zh-CN" altLang="en-US" sz="2800">
                  <a:solidFill>
                    <a:srgbClr val="000000"/>
                  </a:solidFill>
                  <a:ea typeface="黑体" panose="02010609060101010101" pitchFamily="49" charset="-122"/>
                </a:rPr>
                <a:t>个个体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>
                  <a:solidFill>
                    <a:srgbClr val="000000"/>
                  </a:solidFill>
                  <a:ea typeface="黑体" panose="02010609060101010101" pitchFamily="49" charset="-122"/>
                </a:rPr>
                <a:t>　的编号应为</a:t>
              </a:r>
              <a:r>
                <a:rPr lang="en-US" altLang="zh-CN" sz="2800">
                  <a:solidFill>
                    <a:srgbClr val="000000"/>
                  </a:solidFill>
                  <a:ea typeface="黑体" panose="02010609060101010101" pitchFamily="49" charset="-122"/>
                </a:rPr>
                <a:t>00,01,02,03,      ,99,</a:t>
              </a:r>
              <a:r>
                <a:rPr lang="zh-CN" altLang="en-US" sz="2800">
                  <a:solidFill>
                    <a:srgbClr val="000000"/>
                  </a:solidFill>
                  <a:ea typeface="黑体" panose="02010609060101010101" pitchFamily="49" charset="-122"/>
                </a:rPr>
                <a:t>以便于使用随机数表）．</a:t>
              </a:r>
            </a:p>
          </p:txBody>
        </p:sp>
        <p:graphicFrame>
          <p:nvGraphicFramePr>
            <p:cNvPr id="31752" name="Object 9"/>
            <p:cNvGraphicFramePr>
              <a:graphicFrameLocks noChangeAspect="1"/>
            </p:cNvGraphicFramePr>
            <p:nvPr/>
          </p:nvGraphicFramePr>
          <p:xfrm>
            <a:off x="2642" y="1026"/>
            <a:ext cx="374" cy="1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3" name="公式" r:id="rId3" imgW="228600" imgH="88900" progId="Equation.3">
                    <p:embed/>
                  </p:oleObj>
                </mc:Choice>
                <mc:Fallback>
                  <p:oleObj name="公式" r:id="rId3" imgW="228600" imgH="88900" progId="Equation.3">
                    <p:embed/>
                    <p:pic>
                      <p:nvPicPr>
                        <p:cNvPr id="0" name="图片 40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2" y="1026"/>
                          <a:ext cx="374" cy="1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4" grpId="0"/>
      <p:bldP spid="78855" grpId="0"/>
      <p:bldP spid="7885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85750" y="836613"/>
            <a:ext cx="8678863" cy="256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6600" b="1">
                <a:solidFill>
                  <a:srgbClr val="FFFF00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例</a:t>
            </a:r>
            <a:r>
              <a:rPr lang="en-US" altLang="zh-CN" sz="6600" b="1">
                <a:solidFill>
                  <a:srgbClr val="FFFF00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1</a:t>
            </a:r>
            <a:r>
              <a:rPr lang="en-US" altLang="zh-CN" sz="6600" b="1">
                <a:solidFill>
                  <a:srgbClr val="000000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 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人们打桥牌时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将洗好的扑克牌随机确定一张为起始牌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这时按次序搬牌时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对任何一家来说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都是从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52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张牌中抽取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13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张牌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问这种抽样方法是否是简单随机抽样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ltGray">
          <a:xfrm>
            <a:off x="0" y="76200"/>
            <a:ext cx="9144000" cy="609600"/>
          </a:xfrm>
          <a:prstGeom prst="rect">
            <a:avLst/>
          </a:prstGeom>
          <a:gradFill rotWithShape="1">
            <a:gsLst>
              <a:gs pos="0">
                <a:srgbClr val="040131"/>
              </a:gs>
              <a:gs pos="100000">
                <a:srgbClr val="585676"/>
              </a:gs>
            </a:gsLst>
            <a:lin ang="0" scaled="1"/>
          </a:gradFill>
          <a:ln>
            <a:noFill/>
          </a:ln>
          <a:effectLst>
            <a:outerShdw dist="63500" dir="5400000" algn="ctr" rotWithShape="0">
              <a:schemeClr val="bg1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4400" b="1">
                <a:solidFill>
                  <a:srgbClr val="FFFFFF"/>
                </a:solidFill>
              </a:rPr>
              <a:t>问题提出</a:t>
            </a:r>
            <a:endParaRPr lang="zh-CN" altLang="en-US" sz="4400">
              <a:solidFill>
                <a:srgbClr val="FFFFFF"/>
              </a:solidFill>
            </a:endParaRPr>
          </a:p>
        </p:txBody>
      </p:sp>
      <p:graphicFrame>
        <p:nvGraphicFramePr>
          <p:cNvPr id="15363" name="Object 4"/>
          <p:cNvGraphicFramePr>
            <a:graphicFrameLocks noChangeAspect="1"/>
          </p:cNvGraphicFramePr>
          <p:nvPr/>
        </p:nvGraphicFramePr>
        <p:xfrm>
          <a:off x="536575" y="838200"/>
          <a:ext cx="8129588" cy="278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文档" r:id="rId3" imgW="12014200" imgH="4127500" progId="Word.Document.8">
                  <p:embed/>
                </p:oleObj>
              </mc:Choice>
              <mc:Fallback>
                <p:oleObj name="文档" r:id="rId3" imgW="12014200" imgH="4127500" progId="Word.Document.8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838200"/>
                        <a:ext cx="8129588" cy="278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45791" dir="2021404" algn="ctr" rotWithShape="0">
                          <a:schemeClr val="bg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5"/>
          <p:cNvGraphicFramePr>
            <a:graphicFrameLocks noChangeAspect="1"/>
          </p:cNvGraphicFramePr>
          <p:nvPr/>
        </p:nvGraphicFramePr>
        <p:xfrm>
          <a:off x="533400" y="3733800"/>
          <a:ext cx="8091488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文档" r:id="rId5" imgW="11925300" imgH="1625600" progId="Word.Document.8">
                  <p:embed/>
                </p:oleObj>
              </mc:Choice>
              <mc:Fallback>
                <p:oleObj name="文档" r:id="rId5" imgW="11925300" imgH="1625600" progId="Word.Document.8">
                  <p:embed/>
                  <p:pic>
                    <p:nvPicPr>
                      <p:cNvPr id="0" name="图片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733800"/>
                        <a:ext cx="8091488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45791" dir="2021404" algn="ctr" rotWithShape="0">
                          <a:schemeClr val="bg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6"/>
          <p:cNvGraphicFramePr>
            <a:graphicFrameLocks noChangeAspect="1"/>
          </p:cNvGraphicFramePr>
          <p:nvPr/>
        </p:nvGraphicFramePr>
        <p:xfrm>
          <a:off x="527050" y="4962525"/>
          <a:ext cx="8031163" cy="159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文档" r:id="rId7" imgW="11950700" imgH="2362200" progId="Word.Document.8">
                  <p:embed/>
                </p:oleObj>
              </mc:Choice>
              <mc:Fallback>
                <p:oleObj name="文档" r:id="rId7" imgW="11950700" imgH="2362200" progId="Word.Document.8">
                  <p:embed/>
                  <p:pic>
                    <p:nvPicPr>
                      <p:cNvPr id="0" name="图片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4962525"/>
                        <a:ext cx="8031163" cy="159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45791" dir="2021404" algn="ctr" rotWithShape="0">
                          <a:schemeClr val="bg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ChangeArrowheads="1"/>
          </p:cNvSpPr>
          <p:nvPr/>
        </p:nvSpPr>
        <p:spPr bwMode="auto">
          <a:xfrm>
            <a:off x="179388" y="260350"/>
            <a:ext cx="8964612" cy="152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6600" b="1">
                <a:solidFill>
                  <a:srgbClr val="FFFF00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例</a:t>
            </a:r>
            <a:r>
              <a:rPr lang="en-US" altLang="zh-CN" sz="6600" b="1">
                <a:solidFill>
                  <a:srgbClr val="FFFF00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2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从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20</a:t>
            </a:r>
            <a:r>
              <a:rPr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名学生中要抽取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5</a:t>
            </a:r>
            <a:r>
              <a:rPr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名进行问卷调查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,</a:t>
            </a:r>
            <a:r>
              <a:rPr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写出抽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               取样本的过程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179388" y="1989138"/>
            <a:ext cx="8532812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解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:</a:t>
            </a:r>
            <a:r>
              <a:rPr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总体和样本</a:t>
            </a:r>
            <a:r>
              <a:rPr lang="zh-CN" altLang="en-US" sz="2800" b="1">
                <a:solidFill>
                  <a:srgbClr val="FFFF00"/>
                </a:solidFill>
                <a:ea typeface="黑体" panose="02010609060101010101" pitchFamily="49" charset="-122"/>
              </a:rPr>
              <a:t>数目较小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,</a:t>
            </a:r>
            <a:r>
              <a:rPr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可采用抽签法进行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,</a:t>
            </a:r>
            <a:r>
              <a:rPr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抽取过程如下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      ①</a:t>
            </a:r>
            <a:r>
              <a:rPr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先</a:t>
            </a:r>
            <a:r>
              <a:rPr lang="zh-CN" altLang="en-US" sz="2800" b="1">
                <a:solidFill>
                  <a:srgbClr val="FFFF00"/>
                </a:solidFill>
                <a:ea typeface="黑体" panose="02010609060101010101" pitchFamily="49" charset="-122"/>
              </a:rPr>
              <a:t>将</a:t>
            </a:r>
            <a:r>
              <a:rPr lang="en-US" altLang="zh-CN" sz="2800" b="1">
                <a:solidFill>
                  <a:srgbClr val="FFFF00"/>
                </a:solidFill>
                <a:ea typeface="黑体" panose="02010609060101010101" pitchFamily="49" charset="-122"/>
              </a:rPr>
              <a:t>20</a:t>
            </a:r>
            <a:r>
              <a:rPr lang="zh-CN" altLang="en-US" sz="2800" b="1">
                <a:solidFill>
                  <a:srgbClr val="FFFF00"/>
                </a:solidFill>
                <a:ea typeface="黑体" panose="02010609060101010101" pitchFamily="49" charset="-122"/>
              </a:rPr>
              <a:t>名学生进行编号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,</a:t>
            </a:r>
            <a:r>
              <a:rPr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从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1</a:t>
            </a:r>
            <a:r>
              <a:rPr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编到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20;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800" b="1">
              <a:solidFill>
                <a:srgbClr val="000000"/>
              </a:solidFill>
              <a:ea typeface="黑体" panose="02010609060101010101" pitchFamily="49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     </a:t>
            </a: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755650" y="3644900"/>
            <a:ext cx="8388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②</a:t>
            </a:r>
            <a:r>
              <a:rPr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把号码写在形状、大小均</a:t>
            </a:r>
            <a:r>
              <a:rPr lang="zh-CN" altLang="en-US" sz="2800" b="1">
                <a:solidFill>
                  <a:srgbClr val="FFFF00"/>
                </a:solidFill>
                <a:ea typeface="黑体" panose="02010609060101010101" pitchFamily="49" charset="-122"/>
              </a:rPr>
              <a:t>相同的号签上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;</a:t>
            </a:r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719138" y="4581525"/>
            <a:ext cx="8424862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③</a:t>
            </a:r>
            <a:r>
              <a:rPr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将号签放在某个箱子中</a:t>
            </a:r>
            <a:r>
              <a:rPr lang="zh-CN" altLang="en-US" sz="2800" b="1">
                <a:solidFill>
                  <a:srgbClr val="FFFF00"/>
                </a:solidFill>
                <a:ea typeface="黑体" panose="02010609060101010101" pitchFamily="49" charset="-122"/>
              </a:rPr>
              <a:t>充分搅拌，然后依次不放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FF00"/>
                </a:solidFill>
                <a:ea typeface="黑体" panose="02010609060101010101" pitchFamily="49" charset="-122"/>
              </a:rPr>
              <a:t>    回地逐个从箱子中取出</a:t>
            </a:r>
            <a:r>
              <a:rPr lang="en-US" altLang="zh-CN" sz="2800" b="1">
                <a:solidFill>
                  <a:srgbClr val="FFFF00"/>
                </a:solidFill>
                <a:ea typeface="黑体" panose="02010609060101010101" pitchFamily="49" charset="-122"/>
              </a:rPr>
              <a:t>5</a:t>
            </a:r>
            <a:r>
              <a:rPr lang="zh-CN" altLang="en-US" sz="2800" b="1">
                <a:solidFill>
                  <a:srgbClr val="FFFF00"/>
                </a:solidFill>
                <a:ea typeface="黑体" panose="02010609060101010101" pitchFamily="49" charset="-122"/>
              </a:rPr>
              <a:t>个号签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,</a:t>
            </a:r>
            <a:r>
              <a:rPr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按这个号签上的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    号码取出样品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,</a:t>
            </a:r>
            <a:r>
              <a:rPr lang="zh-CN" altLang="en-US" sz="2800" b="1">
                <a:solidFill>
                  <a:srgbClr val="000000"/>
                </a:solidFill>
                <a:ea typeface="黑体" panose="02010609060101010101" pitchFamily="49" charset="-122"/>
              </a:rPr>
              <a:t>即得样本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7" grpId="0"/>
      <p:bldP spid="74758" grpId="0"/>
      <p:bldP spid="7475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0" y="260350"/>
            <a:ext cx="8858250" cy="152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6600" b="1">
                <a:solidFill>
                  <a:srgbClr val="FFFF00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例</a:t>
            </a:r>
            <a:r>
              <a:rPr lang="en-US" altLang="zh-CN" sz="6600" b="1">
                <a:solidFill>
                  <a:srgbClr val="FFFF00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3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   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假设要从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100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名学生中随机抽取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10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人参加一项科技活动，请用随机数法抽取，写出抽取过程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323850" y="1916113"/>
            <a:ext cx="8820150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解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第一步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:</a:t>
            </a:r>
            <a:r>
              <a:rPr lang="zh-CN" altLang="en-US" sz="2800" b="1">
                <a:solidFill>
                  <a:srgbClr val="FFFF00"/>
                </a:solidFill>
                <a:ea typeface="黑体" panose="02010609060101010101" pitchFamily="49" charset="-122"/>
              </a:rPr>
              <a:t>把</a:t>
            </a:r>
            <a:r>
              <a:rPr lang="en-US" altLang="zh-CN" sz="2800" b="1">
                <a:solidFill>
                  <a:srgbClr val="FFFF00"/>
                </a:solidFill>
                <a:ea typeface="黑体" panose="02010609060101010101" pitchFamily="49" charset="-122"/>
              </a:rPr>
              <a:t>100</a:t>
            </a:r>
            <a:r>
              <a:rPr lang="zh-CN" altLang="en-US" sz="2800" b="1">
                <a:solidFill>
                  <a:srgbClr val="FFFF00"/>
                </a:solidFill>
                <a:ea typeface="黑体" panose="02010609060101010101" pitchFamily="49" charset="-122"/>
              </a:rPr>
              <a:t>名学生编号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:00,01,02,03,…,99.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2800">
              <a:solidFill>
                <a:srgbClr val="000000"/>
              </a:solidFill>
              <a:ea typeface="黑体" panose="02010609060101010101" pitchFamily="49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第二步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:</a:t>
            </a:r>
            <a:r>
              <a:rPr lang="zh-CN" altLang="en-US" sz="2800" b="1">
                <a:solidFill>
                  <a:srgbClr val="FFFF00"/>
                </a:solidFill>
                <a:ea typeface="黑体" panose="02010609060101010101" pitchFamily="49" charset="-122"/>
              </a:rPr>
              <a:t>在随机数表中任选一数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,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例如第五行第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3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列的数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5.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2800">
              <a:solidFill>
                <a:srgbClr val="000000"/>
              </a:solidFill>
              <a:ea typeface="黑体" panose="02010609060101010101" pitchFamily="49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第三步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: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从选定的数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5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开始向下读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,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依次取出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59,56,35,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64,38,54,82,46,22,31.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至此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,10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个样本号码已经取出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.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故所要抽取的样本号码是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                </a:t>
            </a:r>
            <a:r>
              <a:rPr lang="en-US" altLang="zh-CN" sz="28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59,56,35,64,38,54,82,46,22,31.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4"/>
          <p:cNvSpPr txBox="1">
            <a:spLocks noChangeArrowheads="1"/>
          </p:cNvSpPr>
          <p:nvPr/>
        </p:nvSpPr>
        <p:spPr bwMode="auto">
          <a:xfrm>
            <a:off x="158750" y="444500"/>
            <a:ext cx="993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小结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35843" name="Rectangle 5"/>
          <p:cNvSpPr>
            <a:spLocks noChangeArrowheads="1"/>
          </p:cNvSpPr>
          <p:nvPr/>
        </p:nvSpPr>
        <p:spPr bwMode="auto">
          <a:xfrm>
            <a:off x="323850" y="1146175"/>
            <a:ext cx="26146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1.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简单随机抽样</a:t>
            </a:r>
          </a:p>
        </p:txBody>
      </p:sp>
      <p:sp>
        <p:nvSpPr>
          <p:cNvPr id="35844" name="Text Box 6"/>
          <p:cNvSpPr txBox="1">
            <a:spLocks noChangeArrowheads="1"/>
          </p:cNvSpPr>
          <p:nvPr/>
        </p:nvSpPr>
        <p:spPr bwMode="auto">
          <a:xfrm>
            <a:off x="395288" y="1844675"/>
            <a:ext cx="61706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FFFF00"/>
                </a:solidFill>
                <a:ea typeface="黑体" panose="02010609060101010101" pitchFamily="49" charset="-122"/>
              </a:rPr>
              <a:t>2.</a:t>
            </a:r>
            <a:r>
              <a:rPr lang="zh-CN" altLang="en-US" sz="2800">
                <a:solidFill>
                  <a:srgbClr val="FFFF00"/>
                </a:solidFill>
                <a:ea typeface="黑体" panose="02010609060101010101" pitchFamily="49" charset="-122"/>
              </a:rPr>
              <a:t>两种常见的实施简单随机抽样的办法</a:t>
            </a:r>
          </a:p>
        </p:txBody>
      </p:sp>
      <p:sp>
        <p:nvSpPr>
          <p:cNvPr id="35845" name="Text Box 7"/>
          <p:cNvSpPr txBox="1">
            <a:spLocks noChangeArrowheads="1"/>
          </p:cNvSpPr>
          <p:nvPr/>
        </p:nvSpPr>
        <p:spPr bwMode="auto">
          <a:xfrm>
            <a:off x="966788" y="2622550"/>
            <a:ext cx="17859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(1) 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抽签法</a:t>
            </a:r>
          </a:p>
        </p:txBody>
      </p:sp>
      <p:sp>
        <p:nvSpPr>
          <p:cNvPr id="35846" name="Text Box 8"/>
          <p:cNvSpPr txBox="1">
            <a:spLocks noChangeArrowheads="1"/>
          </p:cNvSpPr>
          <p:nvPr/>
        </p:nvSpPr>
        <p:spPr bwMode="auto">
          <a:xfrm>
            <a:off x="900113" y="3357563"/>
            <a:ext cx="24971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(2) 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随机数表法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pic_138817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6000"/>
          </a:blip>
          <a:srcRect/>
          <a:stretch>
            <a:fillRect/>
          </a:stretch>
        </p:blipFill>
        <p:spPr>
          <a:xfrm>
            <a:off x="963613" y="311150"/>
            <a:ext cx="7632700" cy="5626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3187" name="Oval 3"/>
          <p:cNvSpPr>
            <a:spLocks noChangeArrowheads="1"/>
          </p:cNvSpPr>
          <p:nvPr/>
        </p:nvSpPr>
        <p:spPr bwMode="auto">
          <a:xfrm>
            <a:off x="2354263" y="3529013"/>
            <a:ext cx="144462" cy="2159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686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453188"/>
            <a:ext cx="468312" cy="404812"/>
          </a:xfrm>
          <a:prstGeom prst="actionButtonForwardNex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250825" y="1052513"/>
            <a:ext cx="8213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3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3</a:t>
            </a:r>
            <a:r>
              <a:rPr kumimoji="1" lang="zh-CN" alt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、什么样的总体适宜用简单随机抽样？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762000" y="1905000"/>
            <a:ext cx="7913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由于简单随机抽样适用于个体不太多的总体，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796925" y="2590800"/>
            <a:ext cx="8042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那么当总体个数较多时，适宜采用什么抽取方法？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838200" y="3276600"/>
            <a:ext cx="4813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新的抽样方法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——</a:t>
            </a:r>
            <a:r>
              <a:rPr kumimoji="1" lang="zh-CN" altLang="en-US" sz="2800" b="1">
                <a:solidFill>
                  <a:srgbClr val="FF3300"/>
                </a:solidFill>
                <a:latin typeface="Times New Roman" panose="02020603050405020304" pitchFamily="18" charset="0"/>
              </a:rPr>
              <a:t>系统抽样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WordArt 2"/>
          <p:cNvSpPr>
            <a:spLocks noChangeArrowheads="1" noChangeShapeType="1" noTextEdit="1"/>
          </p:cNvSpPr>
          <p:nvPr/>
        </p:nvSpPr>
        <p:spPr bwMode="auto">
          <a:xfrm rot="-1304078">
            <a:off x="250825" y="260350"/>
            <a:ext cx="10287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126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探究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23850" y="333375"/>
            <a:ext cx="86582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         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学校为了了解高二年级学生对教师教学的意见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,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打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    算从高二年级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1000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名学生中抽取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50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名学生进行调查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除了用简单随机抽样获取样本外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,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你能否设计其他抽样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样本的方法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?  </a:t>
            </a: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0" y="2349500"/>
            <a:ext cx="923448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     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我们按照这样的方法来抽样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: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首先将这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1000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名学生从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开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始进行编号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,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然后按号码顺序以一定的间隔进行抽取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.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由于</a:t>
            </a:r>
          </a:p>
        </p:txBody>
      </p:sp>
      <p:graphicFrame>
        <p:nvGraphicFramePr>
          <p:cNvPr id="111621" name="Object 5"/>
          <p:cNvGraphicFramePr>
            <a:graphicFrameLocks noChangeAspect="1"/>
          </p:cNvGraphicFramePr>
          <p:nvPr/>
        </p:nvGraphicFramePr>
        <p:xfrm>
          <a:off x="179388" y="3284538"/>
          <a:ext cx="1368425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公式" r:id="rId3" imgW="939800" imgH="533400" progId="Equation.3">
                  <p:embed/>
                </p:oleObj>
              </mc:Choice>
              <mc:Fallback>
                <p:oleObj name="公式" r:id="rId3" imgW="939800" imgH="533400" progId="Equation.3">
                  <p:embed/>
                  <p:pic>
                    <p:nvPicPr>
                      <p:cNvPr id="0" name="图片 5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3284538"/>
                        <a:ext cx="1368425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1527175" y="3397250"/>
            <a:ext cx="75279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这个间隔可以定为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20,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即从号码为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1~20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的第一个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CN" sz="2800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  <p:sp>
        <p:nvSpPr>
          <p:cNvPr id="111623" name="Text Box 7"/>
          <p:cNvSpPr txBox="1">
            <a:spLocks noChangeArrowheads="1"/>
          </p:cNvSpPr>
          <p:nvPr/>
        </p:nvSpPr>
        <p:spPr bwMode="auto">
          <a:xfrm>
            <a:off x="158750" y="4116388"/>
            <a:ext cx="87582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间隔中随机地抽取一个号码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,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假如抽到的是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6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号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,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然后从第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6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号开始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,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每隔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20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个号码抽取一个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,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得到</a:t>
            </a:r>
          </a:p>
        </p:txBody>
      </p:sp>
      <p:graphicFrame>
        <p:nvGraphicFramePr>
          <p:cNvPr id="111624" name="Object 8"/>
          <p:cNvGraphicFramePr>
            <a:graphicFrameLocks noChangeAspect="1"/>
          </p:cNvGraphicFramePr>
          <p:nvPr/>
        </p:nvGraphicFramePr>
        <p:xfrm>
          <a:off x="2843213" y="5013325"/>
          <a:ext cx="3095625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公式" r:id="rId5" imgW="1320800" imgH="254000" progId="Equation.3">
                  <p:embed/>
                </p:oleObj>
              </mc:Choice>
              <mc:Fallback>
                <p:oleObj name="公式" r:id="rId5" imgW="1320800" imgH="254000" progId="Equation.3">
                  <p:embed/>
                  <p:pic>
                    <p:nvPicPr>
                      <p:cNvPr id="0" name="图片 5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5013325"/>
                        <a:ext cx="3095625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625" name="Text Box 9"/>
          <p:cNvSpPr txBox="1">
            <a:spLocks noChangeArrowheads="1"/>
          </p:cNvSpPr>
          <p:nvPr/>
        </p:nvSpPr>
        <p:spPr bwMode="auto">
          <a:xfrm>
            <a:off x="447675" y="5629275"/>
            <a:ext cx="86010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这样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,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我们就得到一个容量为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50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的样本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.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这种抽样方法我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们叫做</a:t>
            </a:r>
            <a:r>
              <a:rPr lang="zh-CN" altLang="en-US" sz="2800">
                <a:solidFill>
                  <a:srgbClr val="FFFF00"/>
                </a:solidFill>
                <a:ea typeface="黑体" panose="02010609060101010101" pitchFamily="49" charset="-122"/>
              </a:rPr>
              <a:t>系统抽样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1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1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0" grpId="0"/>
      <p:bldP spid="111622" grpId="0"/>
      <p:bldP spid="111623" grpId="0"/>
      <p:bldP spid="11162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80513" cy="148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kumimoji="1" lang="zh-CN" altLang="en-US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当总体中的个体数较多时</a:t>
            </a:r>
            <a:r>
              <a:rPr kumimoji="1" lang="en-US" altLang="zh-CN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kumimoji="1" lang="zh-CN" altLang="en-US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将总体分成均衡的几个部分，然后按照预先定出的规则，从每一部分抽取一个个体，得到所需要的样本，这样的抽样叫做</a:t>
            </a:r>
            <a:r>
              <a:rPr kumimoji="1" lang="zh-CN" altLang="en-US" sz="2800" b="1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系统抽样</a:t>
            </a:r>
            <a:r>
              <a:rPr kumimoji="1" lang="en-US" altLang="zh-CN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112643" name="Group 3"/>
          <p:cNvGrpSpPr/>
          <p:nvPr/>
        </p:nvGrpSpPr>
        <p:grpSpPr bwMode="auto">
          <a:xfrm>
            <a:off x="-36513" y="1557338"/>
            <a:ext cx="9026526" cy="1166812"/>
            <a:chOff x="-23" y="981"/>
            <a:chExt cx="5686" cy="735"/>
          </a:xfrm>
        </p:grpSpPr>
        <p:sp>
          <p:nvSpPr>
            <p:cNvPr id="39953" name="Text Box 4"/>
            <p:cNvSpPr txBox="1">
              <a:spLocks noChangeArrowheads="1"/>
            </p:cNvSpPr>
            <p:nvPr/>
          </p:nvSpPr>
          <p:spPr bwMode="auto">
            <a:xfrm>
              <a:off x="0" y="981"/>
              <a:ext cx="56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>
                  <a:solidFill>
                    <a:srgbClr val="000000"/>
                  </a:solidFill>
                  <a:ea typeface="黑体" panose="02010609060101010101" pitchFamily="49" charset="-122"/>
                </a:rPr>
                <a:t>在上面的抽样中</a:t>
              </a:r>
              <a:r>
                <a:rPr lang="en-US" altLang="zh-CN" sz="2800">
                  <a:solidFill>
                    <a:srgbClr val="000000"/>
                  </a:solidFill>
                  <a:ea typeface="黑体" panose="02010609060101010101" pitchFamily="49" charset="-122"/>
                </a:rPr>
                <a:t>,</a:t>
              </a:r>
              <a:r>
                <a:rPr lang="zh-CN" altLang="en-US" sz="2800">
                  <a:solidFill>
                    <a:srgbClr val="000000"/>
                  </a:solidFill>
                  <a:ea typeface="黑体" panose="02010609060101010101" pitchFamily="49" charset="-122"/>
                </a:rPr>
                <a:t>由于在第</a:t>
              </a:r>
              <a:r>
                <a:rPr lang="en-US" altLang="zh-CN" sz="2800">
                  <a:solidFill>
                    <a:srgbClr val="000000"/>
                  </a:solidFill>
                  <a:ea typeface="黑体" panose="02010609060101010101" pitchFamily="49" charset="-122"/>
                </a:rPr>
                <a:t>1</a:t>
              </a:r>
              <a:r>
                <a:rPr lang="zh-CN" altLang="en-US" sz="2800">
                  <a:solidFill>
                    <a:srgbClr val="000000"/>
                  </a:solidFill>
                  <a:ea typeface="黑体" panose="02010609060101010101" pitchFamily="49" charset="-122"/>
                </a:rPr>
                <a:t>部分</a:t>
              </a:r>
              <a:r>
                <a:rPr lang="en-US" altLang="zh-CN" sz="2800">
                  <a:solidFill>
                    <a:srgbClr val="000000"/>
                  </a:solidFill>
                  <a:ea typeface="黑体" panose="02010609060101010101" pitchFamily="49" charset="-122"/>
                </a:rPr>
                <a:t>(</a:t>
              </a:r>
              <a:r>
                <a:rPr lang="zh-CN" altLang="en-US" sz="2800">
                  <a:solidFill>
                    <a:srgbClr val="000000"/>
                  </a:solidFill>
                  <a:ea typeface="黑体" panose="02010609060101010101" pitchFamily="49" charset="-122"/>
                </a:rPr>
                <a:t>个体编号</a:t>
              </a:r>
              <a:r>
                <a:rPr lang="en-US" altLang="zh-CN" sz="2800">
                  <a:solidFill>
                    <a:srgbClr val="000000"/>
                  </a:solidFill>
                  <a:ea typeface="黑体" panose="02010609060101010101" pitchFamily="49" charset="-122"/>
                </a:rPr>
                <a:t>1~20)</a:t>
              </a:r>
              <a:r>
                <a:rPr lang="zh-CN" altLang="en-US" sz="2800">
                  <a:solidFill>
                    <a:srgbClr val="000000"/>
                  </a:solidFill>
                  <a:ea typeface="黑体" panose="02010609060101010101" pitchFamily="49" charset="-122"/>
                </a:rPr>
                <a:t>中的起始</a:t>
              </a:r>
            </a:p>
          </p:txBody>
        </p:sp>
        <p:sp>
          <p:nvSpPr>
            <p:cNvPr id="39954" name="Rectangle 5"/>
            <p:cNvSpPr>
              <a:spLocks noChangeArrowheads="1"/>
            </p:cNvSpPr>
            <p:nvPr/>
          </p:nvSpPr>
          <p:spPr bwMode="auto">
            <a:xfrm>
              <a:off x="-23" y="1389"/>
              <a:ext cx="519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>
                  <a:solidFill>
                    <a:srgbClr val="000000"/>
                  </a:solidFill>
                  <a:ea typeface="黑体" panose="02010609060101010101" pitchFamily="49" charset="-122"/>
                </a:rPr>
                <a:t>号码是随机确定的</a:t>
              </a:r>
              <a:r>
                <a:rPr lang="en-US" altLang="zh-CN" sz="2800">
                  <a:solidFill>
                    <a:srgbClr val="000000"/>
                  </a:solidFill>
                  <a:ea typeface="黑体" panose="02010609060101010101" pitchFamily="49" charset="-122"/>
                </a:rPr>
                <a:t>,</a:t>
              </a:r>
              <a:r>
                <a:rPr lang="zh-CN" altLang="en-US" sz="2800">
                  <a:solidFill>
                    <a:srgbClr val="000000"/>
                  </a:solidFill>
                  <a:ea typeface="黑体" panose="02010609060101010101" pitchFamily="49" charset="-122"/>
                </a:rPr>
                <a:t>每个号码被抽到的概率都等于    </a:t>
              </a:r>
              <a:r>
                <a:rPr lang="en-US" altLang="zh-CN" sz="2800">
                  <a:solidFill>
                    <a:srgbClr val="000000"/>
                  </a:solidFill>
                  <a:ea typeface="黑体" panose="02010609060101010101" pitchFamily="49" charset="-122"/>
                </a:rPr>
                <a:t>,</a:t>
              </a:r>
            </a:p>
          </p:txBody>
        </p:sp>
      </p:grpSp>
      <p:graphicFrame>
        <p:nvGraphicFramePr>
          <p:cNvPr id="112646" name="Object 6"/>
          <p:cNvGraphicFramePr>
            <a:graphicFrameLocks noChangeAspect="1"/>
          </p:cNvGraphicFramePr>
          <p:nvPr/>
        </p:nvGraphicFramePr>
        <p:xfrm>
          <a:off x="7596188" y="2060575"/>
          <a:ext cx="43815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公式" r:id="rId3" imgW="292100" imgH="533400" progId="Equation.3">
                  <p:embed/>
                </p:oleObj>
              </mc:Choice>
              <mc:Fallback>
                <p:oleObj name="公式" r:id="rId3" imgW="292100" imgH="533400" progId="Equation.3">
                  <p:embed/>
                  <p:pic>
                    <p:nvPicPr>
                      <p:cNvPr id="0" name="图片 6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2060575"/>
                        <a:ext cx="438150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47" name="Object 7"/>
          <p:cNvGraphicFramePr>
            <a:graphicFrameLocks noChangeAspect="1"/>
          </p:cNvGraphicFramePr>
          <p:nvPr/>
        </p:nvGraphicFramePr>
        <p:xfrm>
          <a:off x="1979613" y="3284538"/>
          <a:ext cx="438150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公式" r:id="rId5" imgW="292100" imgH="533400" progId="Equation.3">
                  <p:embed/>
                </p:oleObj>
              </mc:Choice>
              <mc:Fallback>
                <p:oleObj name="公式" r:id="rId5" imgW="292100" imgH="533400" progId="Equation.3">
                  <p:embed/>
                  <p:pic>
                    <p:nvPicPr>
                      <p:cNvPr id="0" name="图片 6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284538"/>
                        <a:ext cx="438150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48" name="Object 8"/>
          <p:cNvGraphicFramePr>
            <a:graphicFrameLocks noChangeAspect="1"/>
          </p:cNvGraphicFramePr>
          <p:nvPr/>
        </p:nvGraphicFramePr>
        <p:xfrm>
          <a:off x="2051050" y="3933825"/>
          <a:ext cx="43815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公式" r:id="rId7" imgW="292100" imgH="533400" progId="Equation.3">
                  <p:embed/>
                </p:oleObj>
              </mc:Choice>
              <mc:Fallback>
                <p:oleObj name="公式" r:id="rId7" imgW="292100" imgH="533400" progId="Equation.3">
                  <p:embed/>
                  <p:pic>
                    <p:nvPicPr>
                      <p:cNvPr id="0" name="图片 6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3933825"/>
                        <a:ext cx="438150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395288" y="4724400"/>
            <a:ext cx="84042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若采用简单随机抽样从这个总体中抽取一个容量为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50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的样本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,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那么每个个体被抽取的概率</a:t>
            </a:r>
          </a:p>
        </p:txBody>
      </p:sp>
      <p:graphicFrame>
        <p:nvGraphicFramePr>
          <p:cNvPr id="112650" name="Object 10"/>
          <p:cNvGraphicFramePr>
            <a:graphicFrameLocks noChangeAspect="1"/>
          </p:cNvGraphicFramePr>
          <p:nvPr/>
        </p:nvGraphicFramePr>
        <p:xfrm>
          <a:off x="3348038" y="5589588"/>
          <a:ext cx="1871662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公式" r:id="rId9" imgW="1295400" imgH="533400" progId="Equation.3">
                  <p:embed/>
                </p:oleObj>
              </mc:Choice>
              <mc:Fallback>
                <p:oleObj name="公式" r:id="rId9" imgW="1295400" imgH="533400" progId="Equation.3">
                  <p:embed/>
                  <p:pic>
                    <p:nvPicPr>
                      <p:cNvPr id="0" name="图片 6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5589588"/>
                        <a:ext cx="1871662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0" y="6338888"/>
            <a:ext cx="927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采用上面两种抽样方法时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,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每个个体被抽取的概率是相等的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112652" name="Group 12"/>
          <p:cNvGrpSpPr/>
          <p:nvPr/>
        </p:nvGrpSpPr>
        <p:grpSpPr bwMode="auto">
          <a:xfrm>
            <a:off x="0" y="2205038"/>
            <a:ext cx="9113838" cy="1814512"/>
            <a:chOff x="0" y="1389"/>
            <a:chExt cx="5741" cy="1143"/>
          </a:xfrm>
        </p:grpSpPr>
        <p:sp>
          <p:nvSpPr>
            <p:cNvPr id="39950" name="Text Box 13"/>
            <p:cNvSpPr txBox="1">
              <a:spLocks noChangeArrowheads="1"/>
            </p:cNvSpPr>
            <p:nvPr/>
          </p:nvSpPr>
          <p:spPr bwMode="auto">
            <a:xfrm>
              <a:off x="0" y="1833"/>
              <a:ext cx="57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>
                  <a:solidFill>
                    <a:srgbClr val="000000"/>
                  </a:solidFill>
                  <a:ea typeface="黑体" panose="02010609060101010101" pitchFamily="49" charset="-122"/>
                </a:rPr>
                <a:t>在抽取第</a:t>
              </a:r>
              <a:r>
                <a:rPr lang="en-US" altLang="zh-CN" sz="2800">
                  <a:solidFill>
                    <a:srgbClr val="000000"/>
                  </a:solidFill>
                  <a:ea typeface="黑体" panose="02010609060101010101" pitchFamily="49" charset="-122"/>
                </a:rPr>
                <a:t>1</a:t>
              </a:r>
              <a:r>
                <a:rPr lang="zh-CN" altLang="en-US" sz="2800">
                  <a:solidFill>
                    <a:srgbClr val="000000"/>
                  </a:solidFill>
                  <a:ea typeface="黑体" panose="02010609060101010101" pitchFamily="49" charset="-122"/>
                </a:rPr>
                <a:t>部分的个体前</a:t>
              </a:r>
              <a:r>
                <a:rPr lang="en-US" altLang="zh-CN" sz="2800">
                  <a:solidFill>
                    <a:srgbClr val="000000"/>
                  </a:solidFill>
                  <a:ea typeface="黑体" panose="02010609060101010101" pitchFamily="49" charset="-122"/>
                </a:rPr>
                <a:t>,</a:t>
              </a:r>
              <a:r>
                <a:rPr lang="zh-CN" altLang="en-US" sz="2800">
                  <a:solidFill>
                    <a:srgbClr val="000000"/>
                  </a:solidFill>
                  <a:ea typeface="黑体" panose="02010609060101010101" pitchFamily="49" charset="-122"/>
                </a:rPr>
                <a:t>其他各 部分中每个号码被抽取的</a:t>
              </a:r>
            </a:p>
          </p:txBody>
        </p:sp>
        <p:sp>
          <p:nvSpPr>
            <p:cNvPr id="39951" name="Text Box 14"/>
            <p:cNvSpPr txBox="1">
              <a:spLocks noChangeArrowheads="1"/>
            </p:cNvSpPr>
            <p:nvPr/>
          </p:nvSpPr>
          <p:spPr bwMode="auto">
            <a:xfrm>
              <a:off x="58" y="2205"/>
              <a:ext cx="154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>
                  <a:solidFill>
                    <a:srgbClr val="000000"/>
                  </a:solidFill>
                  <a:ea typeface="黑体" panose="02010609060101010101" pitchFamily="49" charset="-122"/>
                </a:rPr>
                <a:t>概率也都是    </a:t>
              </a:r>
              <a:r>
                <a:rPr lang="en-US" altLang="zh-CN" sz="2800">
                  <a:solidFill>
                    <a:srgbClr val="000000"/>
                  </a:solidFill>
                  <a:ea typeface="黑体" panose="02010609060101010101" pitchFamily="49" charset="-122"/>
                </a:rPr>
                <a:t>.</a:t>
              </a:r>
            </a:p>
          </p:txBody>
        </p:sp>
        <p:sp>
          <p:nvSpPr>
            <p:cNvPr id="39952" name="Rectangle 15"/>
            <p:cNvSpPr>
              <a:spLocks noChangeArrowheads="1"/>
            </p:cNvSpPr>
            <p:nvPr/>
          </p:nvSpPr>
          <p:spPr bwMode="auto">
            <a:xfrm>
              <a:off x="5128" y="1389"/>
              <a:ext cx="5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>
                  <a:solidFill>
                    <a:srgbClr val="000000"/>
                  </a:solidFill>
                  <a:ea typeface="黑体" panose="02010609060101010101" pitchFamily="49" charset="-122"/>
                </a:rPr>
                <a:t>所以</a:t>
              </a:r>
            </a:p>
          </p:txBody>
        </p:sp>
      </p:grpSp>
      <p:grpSp>
        <p:nvGrpSpPr>
          <p:cNvPr id="112656" name="Group 16"/>
          <p:cNvGrpSpPr/>
          <p:nvPr/>
        </p:nvGrpSpPr>
        <p:grpSpPr bwMode="auto">
          <a:xfrm>
            <a:off x="179388" y="3484563"/>
            <a:ext cx="9001125" cy="1168400"/>
            <a:chOff x="113" y="2205"/>
            <a:chExt cx="5670" cy="736"/>
          </a:xfrm>
        </p:grpSpPr>
        <p:sp>
          <p:nvSpPr>
            <p:cNvPr id="39948" name="Text Box 17"/>
            <p:cNvSpPr txBox="1">
              <a:spLocks noChangeArrowheads="1"/>
            </p:cNvSpPr>
            <p:nvPr/>
          </p:nvSpPr>
          <p:spPr bwMode="auto">
            <a:xfrm>
              <a:off x="113" y="2614"/>
              <a:ext cx="154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>
                  <a:solidFill>
                    <a:srgbClr val="000000"/>
                  </a:solidFill>
                  <a:ea typeface="黑体" panose="02010609060101010101" pitchFamily="49" charset="-122"/>
                </a:rPr>
                <a:t>的概率都是    </a:t>
              </a:r>
              <a:r>
                <a:rPr lang="en-US" altLang="zh-CN" sz="2800">
                  <a:solidFill>
                    <a:srgbClr val="000000"/>
                  </a:solidFill>
                  <a:ea typeface="黑体" panose="02010609060101010101" pitchFamily="49" charset="-122"/>
                </a:rPr>
                <a:t>.</a:t>
              </a:r>
            </a:p>
          </p:txBody>
        </p:sp>
        <p:sp>
          <p:nvSpPr>
            <p:cNvPr id="39949" name="Rectangle 18"/>
            <p:cNvSpPr>
              <a:spLocks noChangeArrowheads="1"/>
            </p:cNvSpPr>
            <p:nvPr/>
          </p:nvSpPr>
          <p:spPr bwMode="auto">
            <a:xfrm>
              <a:off x="1511" y="2205"/>
              <a:ext cx="42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>
                  <a:solidFill>
                    <a:srgbClr val="000000"/>
                  </a:solidFill>
                  <a:ea typeface="黑体" panose="02010609060101010101" pitchFamily="49" charset="-122"/>
                </a:rPr>
                <a:t>就是说</a:t>
              </a:r>
              <a:r>
                <a:rPr lang="en-US" altLang="zh-CN" sz="2800">
                  <a:solidFill>
                    <a:srgbClr val="000000"/>
                  </a:solidFill>
                  <a:ea typeface="黑体" panose="02010609060101010101" pitchFamily="49" charset="-122"/>
                </a:rPr>
                <a:t>,</a:t>
              </a:r>
              <a:r>
                <a:rPr lang="zh-CN" altLang="en-US" sz="2800">
                  <a:solidFill>
                    <a:srgbClr val="000000"/>
                  </a:solidFill>
                  <a:ea typeface="黑体" panose="02010609060101010101" pitchFamily="49" charset="-122"/>
                </a:rPr>
                <a:t>在这个系统抽样中</a:t>
              </a:r>
              <a:r>
                <a:rPr lang="en-US" altLang="zh-CN" sz="2800">
                  <a:solidFill>
                    <a:srgbClr val="000000"/>
                  </a:solidFill>
                  <a:ea typeface="黑体" panose="02010609060101010101" pitchFamily="49" charset="-122"/>
                </a:rPr>
                <a:t>,</a:t>
              </a:r>
              <a:r>
                <a:rPr lang="zh-CN" altLang="en-US" sz="2800">
                  <a:solidFill>
                    <a:srgbClr val="000000"/>
                  </a:solidFill>
                  <a:ea typeface="黑体" panose="02010609060101010101" pitchFamily="49" charset="-122"/>
                </a:rPr>
                <a:t>每个个体被抽取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9" grpId="0"/>
      <p:bldP spid="11265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0" y="188913"/>
            <a:ext cx="5972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系统抽样与简单随机抽样的联系在于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147638" y="836613"/>
            <a:ext cx="88169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将总体均分后的每一部分进行抽样时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,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采用的是简单随机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抽样</a:t>
            </a:r>
            <a:r>
              <a:rPr lang="en-US" altLang="zh-CN" sz="2800">
                <a:solidFill>
                  <a:srgbClr val="000000"/>
                </a:solidFill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113668" name="Group 4"/>
          <p:cNvGrpSpPr/>
          <p:nvPr/>
        </p:nvGrpSpPr>
        <p:grpSpPr bwMode="auto">
          <a:xfrm>
            <a:off x="0" y="1773238"/>
            <a:ext cx="9109075" cy="1800225"/>
            <a:chOff x="0" y="1117"/>
            <a:chExt cx="5738" cy="1134"/>
          </a:xfrm>
        </p:grpSpPr>
        <p:sp>
          <p:nvSpPr>
            <p:cNvPr id="40966" name="Text Box 5"/>
            <p:cNvSpPr txBox="1">
              <a:spLocks noChangeArrowheads="1"/>
            </p:cNvSpPr>
            <p:nvPr/>
          </p:nvSpPr>
          <p:spPr bwMode="auto">
            <a:xfrm>
              <a:off x="246" y="1117"/>
              <a:ext cx="5492" cy="1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>
                  <a:solidFill>
                    <a:srgbClr val="000000"/>
                  </a:solidFill>
                  <a:ea typeface="黑体" panose="02010609060101010101" pitchFamily="49" charset="-122"/>
                </a:rPr>
                <a:t>当总体中的个体数正好能被样本容量整除，可以用它们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>
                  <a:solidFill>
                    <a:srgbClr val="000000"/>
                  </a:solidFill>
                  <a:ea typeface="黑体" panose="02010609060101010101" pitchFamily="49" charset="-122"/>
                </a:rPr>
                <a:t>的比值作为进行系统抽样的间隔．如果不能整除，那应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>
                  <a:solidFill>
                    <a:srgbClr val="000000"/>
                  </a:solidFill>
                  <a:ea typeface="黑体" panose="02010609060101010101" pitchFamily="49" charset="-122"/>
                </a:rPr>
                <a:t>该怎么办，使在整个抽样过程中，每个个体被抽取的概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>
                  <a:solidFill>
                    <a:srgbClr val="000000"/>
                  </a:solidFill>
                  <a:ea typeface="黑体" panose="02010609060101010101" pitchFamily="49" charset="-122"/>
                </a:rPr>
                <a:t>率相等？</a:t>
              </a:r>
            </a:p>
          </p:txBody>
        </p:sp>
        <p:sp>
          <p:nvSpPr>
            <p:cNvPr id="40967" name="WordArt 6"/>
            <p:cNvSpPr>
              <a:spLocks noChangeArrowheads="1" noChangeShapeType="1" noTextEdit="1"/>
            </p:cNvSpPr>
            <p:nvPr/>
          </p:nvSpPr>
          <p:spPr bwMode="auto">
            <a:xfrm rot="-1526454">
              <a:off x="0" y="1197"/>
              <a:ext cx="331" cy="28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6000" kern="10">
                  <a:ln w="12700">
                    <a:solidFill>
                      <a:srgbClr val="EAEAEA"/>
                    </a:solidFill>
                    <a:round/>
                  </a:ln>
                  <a:gradFill rotWithShape="1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1500000" scaled="1"/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宋体" panose="02010600030101010101" pitchFamily="2" charset="-122"/>
                </a:rPr>
                <a:t>？</a:t>
              </a:r>
            </a:p>
          </p:txBody>
        </p:sp>
      </p:grp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179388" y="4005263"/>
            <a:ext cx="907415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可用简单随机抽样，先从总体中剔除余数部分的个体，使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剩下的个体数能被样本容量整除，然后再按照系统抽样方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法往下进行．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/>
      <p:bldP spid="11367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395288" y="1268413"/>
            <a:ext cx="5181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kumimoji="1" lang="zh-CN" altLang="en-US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、适用于总体容量较大的情况</a:t>
            </a:r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323850" y="2133600"/>
            <a:ext cx="72390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kumimoji="1" lang="zh-CN" altLang="en-US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、剔除多于个体及第一段抽样都用简单随机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 抽样，因而与简单随机抽样有密切联系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250825" y="3573463"/>
            <a:ext cx="7391400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kumimoji="1" lang="zh-CN" altLang="en-US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、是等可能抽样，每个个体被抽到的可能性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都是</a:t>
            </a:r>
            <a:r>
              <a:rPr kumimoji="1" lang="en-US" altLang="zh-CN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n/N</a:t>
            </a:r>
            <a:r>
              <a:rPr kumimoji="1" lang="zh-CN" altLang="en-US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250825" y="280988"/>
            <a:ext cx="30416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系统抽样的特点：</a:t>
            </a:r>
          </a:p>
        </p:txBody>
      </p:sp>
      <p:graphicFrame>
        <p:nvGraphicFramePr>
          <p:cNvPr id="114694" name="Object 6"/>
          <p:cNvGraphicFramePr>
            <a:graphicFrameLocks noChangeAspect="1"/>
          </p:cNvGraphicFramePr>
          <p:nvPr/>
        </p:nvGraphicFramePr>
        <p:xfrm>
          <a:off x="1403350" y="4759325"/>
          <a:ext cx="4827588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公式" r:id="rId3" imgW="2921000" imgH="584200" progId="Equation.3">
                  <p:embed/>
                </p:oleObj>
              </mc:Choice>
              <mc:Fallback>
                <p:oleObj name="公式" r:id="rId3" imgW="2921000" imgH="584200" progId="Equation.3">
                  <p:embed/>
                  <p:pic>
                    <p:nvPicPr>
                      <p:cNvPr id="0" name="图片 7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759325"/>
                        <a:ext cx="4827588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4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4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4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 build="p" autoUpdateAnimBg="0"/>
      <p:bldP spid="114691" grpId="0" build="p" autoUpdateAnimBg="0"/>
      <p:bldP spid="114692" grpId="0" build="p" autoUpdateAnimBg="0"/>
      <p:bldP spid="114693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2"/>
          <p:cNvSpPr txBox="1">
            <a:spLocks noChangeArrowheads="1"/>
          </p:cNvSpPr>
          <p:nvPr/>
        </p:nvSpPr>
        <p:spPr bwMode="auto">
          <a:xfrm>
            <a:off x="0" y="836613"/>
            <a:ext cx="89154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r>
              <a:rPr kumimoji="1" lang="zh-CN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先将总体的</a:t>
            </a:r>
            <a:r>
              <a:rPr kumimoji="1" lang="en-US" altLang="zh-CN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N</a:t>
            </a:r>
            <a:r>
              <a:rPr kumimoji="1" lang="zh-CN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个个体编号</a:t>
            </a:r>
            <a:r>
              <a:rPr kumimoji="1"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按照随机抽样的方法编 号</a:t>
            </a:r>
            <a:r>
              <a:rPr kumimoji="1"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有时也可直接利用个体自身所带的号码</a:t>
            </a:r>
            <a:r>
              <a:rPr kumimoji="1"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如学号、准考证号、门牌号等</a:t>
            </a:r>
          </a:p>
        </p:txBody>
      </p:sp>
      <p:sp>
        <p:nvSpPr>
          <p:cNvPr id="115715" name="Text Box 3"/>
          <p:cNvSpPr txBox="1">
            <a:spLocks noChangeArrowheads="1"/>
          </p:cNvSpPr>
          <p:nvPr/>
        </p:nvSpPr>
        <p:spPr bwMode="auto">
          <a:xfrm>
            <a:off x="0" y="2349500"/>
            <a:ext cx="8839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r>
              <a:rPr kumimoji="1" lang="zh-CN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确定分段间隔</a:t>
            </a:r>
            <a:r>
              <a:rPr kumimoji="1" lang="en-US" altLang="zh-CN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k</a:t>
            </a:r>
            <a:r>
              <a:rPr kumimoji="1" lang="zh-CN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，对编号进行分段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，当</a:t>
            </a:r>
            <a:r>
              <a:rPr kumimoji="1"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N/n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n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是样本容量）是整数时，取</a:t>
            </a:r>
            <a:r>
              <a:rPr kumimoji="1"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k=N/n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；当</a:t>
            </a:r>
            <a:r>
              <a:rPr kumimoji="1"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N/n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不是整数时，从总体中剔除一些个体，使剩下的总体中个体的个数</a:t>
            </a:r>
            <a:r>
              <a:rPr kumimoji="1"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N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΄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能被</a:t>
            </a:r>
            <a:r>
              <a:rPr kumimoji="1"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n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整除，这时</a:t>
            </a:r>
            <a:r>
              <a:rPr kumimoji="1"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K=N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΄</a:t>
            </a:r>
            <a:r>
              <a:rPr kumimoji="1"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/n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，并将剩下的总体进行重新编号</a:t>
            </a:r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-36513" y="4221163"/>
            <a:ext cx="8610601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） </a:t>
            </a:r>
            <a:r>
              <a:rPr kumimoji="1" lang="zh-CN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在第</a:t>
            </a:r>
            <a:r>
              <a:rPr kumimoji="1" lang="en-US" altLang="zh-CN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1</a:t>
            </a:r>
            <a:r>
              <a:rPr kumimoji="1" lang="zh-CN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段用简单随机抽样确定第一个个体编号</a:t>
            </a:r>
            <a:r>
              <a:rPr kumimoji="1" lang="en-US" altLang="zh-CN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L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L&lt;=k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-36513" y="5229225"/>
            <a:ext cx="8839201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） </a:t>
            </a:r>
            <a:r>
              <a:rPr kumimoji="1" lang="zh-CN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按照一定的规则抽取样本</a:t>
            </a:r>
            <a:r>
              <a:rPr kumimoji="1"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通常是将</a:t>
            </a:r>
            <a:r>
              <a:rPr kumimoji="1"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L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加上间隔</a:t>
            </a:r>
            <a:r>
              <a:rPr kumimoji="1"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k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得到第</a:t>
            </a:r>
            <a:r>
              <a:rPr kumimoji="1"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个个体编号（</a:t>
            </a:r>
            <a:r>
              <a:rPr kumimoji="1" lang="en-US" altLang="zh-CN" sz="2800" b="1" dirty="0" err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L+k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r>
              <a:rPr kumimoji="1"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再加</a:t>
            </a:r>
            <a:r>
              <a:rPr kumimoji="1"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k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得到第</a:t>
            </a:r>
            <a:r>
              <a:rPr kumimoji="1"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个个体标号 （</a:t>
            </a:r>
            <a:r>
              <a:rPr kumimoji="1"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L+2k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r>
              <a:rPr kumimoji="1"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依次进行下去</a:t>
            </a:r>
            <a:r>
              <a:rPr kumimoji="1"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直到获取整个样本</a:t>
            </a:r>
          </a:p>
        </p:txBody>
      </p:sp>
      <p:sp>
        <p:nvSpPr>
          <p:cNvPr id="115718" name="Rectangle 6"/>
          <p:cNvSpPr>
            <a:spLocks noChangeArrowheads="1"/>
          </p:cNvSpPr>
          <p:nvPr/>
        </p:nvSpPr>
        <p:spPr bwMode="auto">
          <a:xfrm>
            <a:off x="250825" y="103188"/>
            <a:ext cx="3854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FFFF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系统抽样的步骤：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5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5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build="p" autoUpdateAnimBg="0"/>
      <p:bldP spid="115715" grpId="0" build="p" autoUpdateAnimBg="0"/>
      <p:bldP spid="115716" grpId="0" build="p" autoUpdateAnimBg="0"/>
      <p:bldP spid="115717" grpId="0" build="p" autoUpdateAnimBg="0"/>
      <p:bldP spid="115718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AutoShape 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52800" y="198438"/>
            <a:ext cx="1830388" cy="854075"/>
          </a:xfrm>
          <a:prstGeom prst="actionButtonBlank">
            <a:avLst/>
          </a:prstGeom>
          <a:solidFill>
            <a:srgbClr val="00FF00">
              <a:alpha val="50195"/>
            </a:srgbClr>
          </a:solidFill>
          <a:ln w="12700" cap="sq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统  计</a:t>
            </a:r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381000" y="914400"/>
            <a:ext cx="1828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统计学</a:t>
            </a: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304800" y="3962400"/>
            <a:ext cx="353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统计的基本思想</a:t>
            </a: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609600" y="4648200"/>
            <a:ext cx="83058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3F0CE4"/>
                </a:solidFill>
              </a:rPr>
              <a:t>      </a:t>
            </a:r>
            <a:r>
              <a:rPr lang="zh-CN" altLang="en-US" sz="3200" b="1">
                <a:solidFill>
                  <a:srgbClr val="000000"/>
                </a:solidFill>
              </a:rPr>
              <a:t>用样本估计总体，即通常不直接去研究总体，而是通过从总体中抽取一个样本，根据样本的情况去估计总体的相应情况</a:t>
            </a:r>
            <a:r>
              <a:rPr lang="zh-CN" altLang="en-US" sz="2800" b="1">
                <a:solidFill>
                  <a:srgbClr val="000000"/>
                </a:solidFill>
              </a:rPr>
              <a:t>。 </a:t>
            </a:r>
          </a:p>
        </p:txBody>
      </p:sp>
      <p:sp>
        <p:nvSpPr>
          <p:cNvPr id="125958" name="Rectangle 6"/>
          <p:cNvSpPr>
            <a:spLocks noChangeArrowheads="1"/>
          </p:cNvSpPr>
          <p:nvPr/>
        </p:nvSpPr>
        <p:spPr bwMode="auto">
          <a:xfrm>
            <a:off x="381000" y="1600200"/>
            <a:ext cx="85344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       </a:t>
            </a: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研究客观事物的数量特征和数量关系，它是关于数据的搜集、整理、归纳和分析方法的科学。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animBg="1" autoUpdateAnimBg="0"/>
      <p:bldP spid="125955" grpId="0" autoUpdateAnimBg="0"/>
      <p:bldP spid="125956" grpId="0" autoUpdateAnimBg="0"/>
      <p:bldP spid="125957" grpId="0" autoUpdateAnimBg="0"/>
      <p:bldP spid="125958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76200" y="685800"/>
            <a:ext cx="8855075" cy="437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练习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2.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下列抽样中不是系统抽样的是（       ）</a:t>
            </a: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、从标有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1—15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号的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15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个球中，任选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个作样本，按从小号到大号排序，随机选起点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kumimoji="1" lang="en-US" altLang="zh-CN" sz="2800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，以后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kumimoji="1" lang="en-US" altLang="zh-CN" sz="2800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+5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kumimoji="1" lang="en-US" altLang="zh-CN" sz="2800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+10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（超过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15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则从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再数起）号入样</a:t>
            </a: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、工厂生产的产品，用传送带将产品送入包装车间前，检验人员从传送带上每隔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分钟抽一件产品进行检验</a:t>
            </a: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、搞某一市场调查，规定在商场门口随机抽一个人进行询问调查，直到调查到事先规定的调查人数为止</a:t>
            </a: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、电影院调查观众的某一指标，通知每排（每排人数相等）座位号为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14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的观众留下来座谈</a:t>
            </a:r>
          </a:p>
        </p:txBody>
      </p:sp>
      <p:sp>
        <p:nvSpPr>
          <p:cNvPr id="116739" name="Text Box 3"/>
          <p:cNvSpPr txBox="1">
            <a:spLocks noChangeArrowheads="1"/>
          </p:cNvSpPr>
          <p:nvPr/>
        </p:nvSpPr>
        <p:spPr bwMode="auto">
          <a:xfrm>
            <a:off x="6227763" y="765175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-76200" y="228600"/>
            <a:ext cx="978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FF3300"/>
                </a:solidFill>
                <a:latin typeface="宋体" panose="02010600030101010101" pitchFamily="2" charset="-122"/>
              </a:rPr>
              <a:t>例题</a:t>
            </a:r>
            <a:r>
              <a:rPr kumimoji="1" lang="en-US" altLang="zh-CN" sz="2800" b="1">
                <a:solidFill>
                  <a:srgbClr val="FF3300"/>
                </a:solidFill>
                <a:latin typeface="宋体" panose="02010600030101010101" pitchFamily="2" charset="-122"/>
              </a:rPr>
              <a:t>.</a:t>
            </a: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为了了解参加某种知识竞赛的</a:t>
            </a: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1000</a:t>
            </a: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名学生的成绩，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打算从中抽取容量为</a:t>
            </a: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50</a:t>
            </a: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的样本。应采用什么抽取方法恰当？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简述抽样过程？</a:t>
            </a:r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0" y="1628775"/>
            <a:ext cx="9005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解析：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）将每个人编号，由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至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1000</a:t>
            </a:r>
            <a:endParaRPr kumimoji="1" lang="en-US" altLang="zh-CN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1066800" y="2133600"/>
            <a:ext cx="7924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）由于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50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1000=1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20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，按编号顺序将号码等分为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50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段，每段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20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个，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至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20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为第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段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zh-CN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1066800" y="3048000"/>
            <a:ext cx="8077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）然后在第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段随机抽取一个号码，比如它是在第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18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号，那么可以从第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18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号起，每隔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20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个取一个号码</a:t>
            </a:r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1066800" y="4600575"/>
            <a:ext cx="8077200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）按编号，将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18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38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58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…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978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998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共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50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个号选出。</a:t>
            </a:r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1447800" y="5576888"/>
            <a:ext cx="76819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这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50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个号对应的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50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个人成绩就组成了一个样本。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/>
      <p:bldP spid="117764" grpId="0"/>
      <p:bldP spid="117765" grpId="0"/>
      <p:bldP spid="117766" grpId="0"/>
      <p:bldP spid="11776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-76200" y="0"/>
            <a:ext cx="978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FF3300"/>
                </a:solidFill>
                <a:latin typeface="宋体" panose="02010600030101010101" pitchFamily="2" charset="-122"/>
              </a:rPr>
              <a:t>例题</a:t>
            </a:r>
            <a:r>
              <a:rPr kumimoji="1" lang="en-US" altLang="zh-CN" sz="2800" b="1">
                <a:solidFill>
                  <a:srgbClr val="FF3300"/>
                </a:solidFill>
                <a:latin typeface="宋体" panose="02010600030101010101" pitchFamily="2" charset="-122"/>
              </a:rPr>
              <a:t>.</a:t>
            </a: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为了了解参加某种知识竞赛的</a:t>
            </a: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1003</a:t>
            </a: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名学生的成绩，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打算从中抽取容量为</a:t>
            </a: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50</a:t>
            </a: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的样本。应采用什么抽取方法恰当？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简述抽样过程？</a:t>
            </a:r>
          </a:p>
        </p:txBody>
      </p:sp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76200" y="1385888"/>
            <a:ext cx="9005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解析：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）将每个人编号，由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0001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至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1003</a:t>
            </a:r>
            <a:endParaRPr kumimoji="1" lang="en-US" altLang="zh-CN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1143000" y="1905000"/>
            <a:ext cx="7861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）利用随机数表法找到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个号，将这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个人排除</a:t>
            </a: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1143000" y="2376488"/>
            <a:ext cx="42846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）重新编号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0001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至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1000</a:t>
            </a:r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1143000" y="2895600"/>
            <a:ext cx="7861300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）按编号顺序将号码等分为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50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段，每段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20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个，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0001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至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0020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为第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段</a:t>
            </a:r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1143000" y="3810000"/>
            <a:ext cx="7937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）在第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段中用简单随机抽样法抽得一个号码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l</a:t>
            </a:r>
            <a:endParaRPr kumimoji="1" lang="en-US" altLang="zh-CN" sz="2800" b="1">
              <a:solidFill>
                <a:srgbClr val="00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1143000" y="4357688"/>
            <a:ext cx="7861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）按编号，将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l,20+l,40+l,……980+l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共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50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个号选出。</a:t>
            </a: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1524000" y="5334000"/>
            <a:ext cx="69675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这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个号对应的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个人就组成了一个样本。</a:t>
            </a:r>
          </a:p>
        </p:txBody>
      </p:sp>
      <p:sp>
        <p:nvSpPr>
          <p:cNvPr id="118794" name="Text Box 10"/>
          <p:cNvSpPr txBox="1">
            <a:spLocks noChangeArrowheads="1"/>
          </p:cNvSpPr>
          <p:nvPr/>
        </p:nvSpPr>
        <p:spPr bwMode="auto">
          <a:xfrm>
            <a:off x="136525" y="5759450"/>
            <a:ext cx="9007475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FF3300"/>
                </a:solidFill>
                <a:latin typeface="Times New Roman" panose="02020603050405020304" pitchFamily="18" charset="0"/>
              </a:rPr>
              <a:t>思考：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在这样的抽样过程中，每个个体被抽到的概率是否还相等？为什么？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8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8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8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8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/>
      <p:bldP spid="118788" grpId="0"/>
      <p:bldP spid="118789" grpId="0"/>
      <p:bldP spid="118790" grpId="0"/>
      <p:bldP spid="118791" grpId="0"/>
      <p:bldP spid="118792" grpId="0"/>
      <p:bldP spid="118793" grpId="0"/>
      <p:bldP spid="11879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/>
          <p:nvPr/>
        </p:nvGrpSpPr>
        <p:grpSpPr bwMode="auto">
          <a:xfrm>
            <a:off x="152400" y="3089275"/>
            <a:ext cx="8931275" cy="2244725"/>
            <a:chOff x="96" y="1946"/>
            <a:chExt cx="5626" cy="1414"/>
          </a:xfrm>
        </p:grpSpPr>
        <p:sp>
          <p:nvSpPr>
            <p:cNvPr id="47111" name="Text Box 3"/>
            <p:cNvSpPr txBox="1">
              <a:spLocks noChangeArrowheads="1"/>
            </p:cNvSpPr>
            <p:nvPr/>
          </p:nvSpPr>
          <p:spPr bwMode="auto">
            <a:xfrm>
              <a:off x="96" y="1946"/>
              <a:ext cx="5626" cy="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练习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r>
                <a:rPr kumimoji="1"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：从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N</a:t>
              </a:r>
              <a:r>
                <a:rPr kumimoji="1"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个编号中抽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n</a:t>
              </a:r>
              <a:r>
                <a:rPr kumimoji="1"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个号码作样本，考虑用系统抽样方法，抽样间距为（    ） </a:t>
              </a:r>
            </a:p>
          </p:txBody>
        </p:sp>
        <p:graphicFrame>
          <p:nvGraphicFramePr>
            <p:cNvPr id="47112" name="Object 4"/>
            <p:cNvGraphicFramePr>
              <a:graphicFrameLocks noChangeAspect="1"/>
            </p:cNvGraphicFramePr>
            <p:nvPr/>
          </p:nvGraphicFramePr>
          <p:xfrm>
            <a:off x="222" y="2747"/>
            <a:ext cx="574" cy="5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8" name="公式" r:id="rId3" imgW="533400" imgH="533400" progId="Equation.3">
                    <p:embed/>
                  </p:oleObj>
                </mc:Choice>
                <mc:Fallback>
                  <p:oleObj name="公式" r:id="rId3" imgW="533400" imgH="533400" progId="Equation.3">
                    <p:embed/>
                    <p:pic>
                      <p:nvPicPr>
                        <p:cNvPr id="0" name="图片 81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2" y="2747"/>
                          <a:ext cx="574" cy="5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13" name="Object 5"/>
            <p:cNvGraphicFramePr>
              <a:graphicFrameLocks noChangeAspect="1"/>
            </p:cNvGraphicFramePr>
            <p:nvPr/>
          </p:nvGraphicFramePr>
          <p:xfrm>
            <a:off x="4030" y="2804"/>
            <a:ext cx="914" cy="5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9" name="Equation" r:id="rId5" imgW="850900" imgH="508000" progId="Equation.3">
                    <p:embed/>
                  </p:oleObj>
                </mc:Choice>
                <mc:Fallback>
                  <p:oleObj name="Equation" r:id="rId5" imgW="850900" imgH="508000" progId="Equation.3">
                    <p:embed/>
                    <p:pic>
                      <p:nvPicPr>
                        <p:cNvPr id="0" name="图片 81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0" y="2804"/>
                          <a:ext cx="914" cy="5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14" name="Object 6"/>
            <p:cNvGraphicFramePr>
              <a:graphicFrameLocks noChangeAspect="1"/>
            </p:cNvGraphicFramePr>
            <p:nvPr/>
          </p:nvGraphicFramePr>
          <p:xfrm>
            <a:off x="2732" y="2784"/>
            <a:ext cx="628" cy="5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0" name="Equation" r:id="rId7" imgW="584200" imgH="508000" progId="Equation.3">
                    <p:embed/>
                  </p:oleObj>
                </mc:Choice>
                <mc:Fallback>
                  <p:oleObj name="Equation" r:id="rId7" imgW="584200" imgH="508000" progId="Equation.3">
                    <p:embed/>
                    <p:pic>
                      <p:nvPicPr>
                        <p:cNvPr id="0" name="图片 81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2" y="2784"/>
                          <a:ext cx="628" cy="5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15" name="Object 7"/>
            <p:cNvGraphicFramePr>
              <a:graphicFrameLocks noChangeAspect="1"/>
            </p:cNvGraphicFramePr>
            <p:nvPr/>
          </p:nvGraphicFramePr>
          <p:xfrm>
            <a:off x="1536" y="2917"/>
            <a:ext cx="538" cy="2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1" name="Equation" r:id="rId9" imgW="495300" imgH="228600" progId="Equation.3">
                    <p:embed/>
                  </p:oleObj>
                </mc:Choice>
                <mc:Fallback>
                  <p:oleObj name="Equation" r:id="rId9" imgW="495300" imgH="228600" progId="Equation.3">
                    <p:embed/>
                    <p:pic>
                      <p:nvPicPr>
                        <p:cNvPr id="0" name="图片 81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6" y="2917"/>
                          <a:ext cx="538" cy="2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9816" name="Text Box 8"/>
          <p:cNvSpPr txBox="1">
            <a:spLocks noChangeArrowheads="1"/>
          </p:cNvSpPr>
          <p:nvPr/>
        </p:nvSpPr>
        <p:spPr bwMode="auto">
          <a:xfrm>
            <a:off x="3749675" y="3519488"/>
            <a:ext cx="441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47108" name="Rectangle 9"/>
          <p:cNvSpPr>
            <a:spLocks noChangeArrowheads="1"/>
          </p:cNvSpPr>
          <p:nvPr/>
        </p:nvSpPr>
        <p:spPr bwMode="auto">
          <a:xfrm>
            <a:off x="0" y="381000"/>
            <a:ext cx="9220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练习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3: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为了解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1200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名学生对学校某项教改试验的意见，打算从中抽取一个容量为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30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的样本，考虑采用系统抽样，则分段的间隔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k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为（       ）</a:t>
            </a:r>
          </a:p>
        </p:txBody>
      </p:sp>
      <p:sp>
        <p:nvSpPr>
          <p:cNvPr id="47109" name="Rectangle 10"/>
          <p:cNvSpPr>
            <a:spLocks noChangeArrowheads="1"/>
          </p:cNvSpPr>
          <p:nvPr/>
        </p:nvSpPr>
        <p:spPr bwMode="auto">
          <a:xfrm>
            <a:off x="762000" y="2057400"/>
            <a:ext cx="7239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A.40              B.30               C.20                D.12</a:t>
            </a:r>
          </a:p>
        </p:txBody>
      </p:sp>
      <p:sp>
        <p:nvSpPr>
          <p:cNvPr id="119819" name="Text Box 11"/>
          <p:cNvSpPr txBox="1">
            <a:spLocks noChangeArrowheads="1"/>
          </p:cNvSpPr>
          <p:nvPr/>
        </p:nvSpPr>
        <p:spPr bwMode="auto">
          <a:xfrm>
            <a:off x="2819400" y="12954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9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6" grpId="0"/>
      <p:bldP spid="119819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14600"/>
            <a:ext cx="91440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1" name="Picture 3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255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611188" y="260350"/>
            <a:ext cx="7658100" cy="1866900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    </a:t>
            </a:r>
            <a:r>
              <a:rPr kumimoji="1"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数理统计所要解决的问题是如何根据</a:t>
            </a:r>
            <a:r>
              <a:rPr kumimoji="1" lang="zh-CN" altLang="en-US" sz="3200" b="1">
                <a:solidFill>
                  <a:srgbClr val="FF0000"/>
                </a:solidFill>
                <a:latin typeface="宋体" panose="02010600030101010101" pitchFamily="2" charset="-122"/>
              </a:rPr>
              <a:t>样本</a:t>
            </a:r>
            <a:r>
              <a:rPr kumimoji="1"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来推断</a:t>
            </a:r>
            <a:r>
              <a:rPr kumimoji="1" lang="zh-CN" altLang="en-US" sz="3200" b="1">
                <a:solidFill>
                  <a:srgbClr val="FF0000"/>
                </a:solidFill>
                <a:latin typeface="宋体" panose="02010600030101010101" pitchFamily="2" charset="-122"/>
              </a:rPr>
              <a:t>总体</a:t>
            </a:r>
            <a:r>
              <a:rPr kumimoji="1"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，第一个问题</a:t>
            </a:r>
            <a:r>
              <a:rPr kumimoji="1"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:</a:t>
            </a:r>
            <a:r>
              <a:rPr kumimoji="1" lang="zh-CN" altLang="en-US" sz="3200" b="1">
                <a:solidFill>
                  <a:srgbClr val="FF0000"/>
                </a:solidFill>
                <a:latin typeface="宋体" panose="02010600030101010101" pitchFamily="2" charset="-122"/>
              </a:rPr>
              <a:t>总体、个体、样本、样本容量的概念</a:t>
            </a:r>
            <a:r>
              <a:rPr kumimoji="1" lang="en-US" altLang="zh-CN" sz="3200" b="1">
                <a:solidFill>
                  <a:srgbClr val="FF0000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381000" y="2328863"/>
            <a:ext cx="66389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总体：</a:t>
            </a:r>
            <a:r>
              <a:rPr kumimoji="1" lang="zh-CN" altLang="en-US" sz="3200" b="1">
                <a:solidFill>
                  <a:srgbClr val="FF0000"/>
                </a:solidFill>
                <a:latin typeface="宋体" panose="02010600030101010101" pitchFamily="2" charset="-122"/>
              </a:rPr>
              <a:t>所要考察对象的全体</a:t>
            </a:r>
            <a:r>
              <a:rPr kumimoji="1"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。</a:t>
            </a:r>
            <a:r>
              <a:rPr kumimoji="1" lang="zh-CN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381000" y="2938463"/>
            <a:ext cx="78628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个体：</a:t>
            </a:r>
            <a:r>
              <a:rPr kumimoji="1" lang="zh-CN" altLang="en-US" sz="3200" b="1">
                <a:solidFill>
                  <a:srgbClr val="FF0000"/>
                </a:solidFill>
                <a:latin typeface="宋体" panose="02010600030101010101" pitchFamily="2" charset="-122"/>
              </a:rPr>
              <a:t>总体中的每一个考察对象</a:t>
            </a:r>
            <a:r>
              <a:rPr kumimoji="1"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。</a:t>
            </a:r>
            <a:r>
              <a:rPr kumimoji="1" lang="zh-CN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381000" y="3700463"/>
            <a:ext cx="75041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样本：</a:t>
            </a:r>
            <a:r>
              <a:rPr kumimoji="1" lang="zh-CN" altLang="en-US" sz="3200" b="1">
                <a:solidFill>
                  <a:srgbClr val="FF0000"/>
                </a:solidFill>
                <a:latin typeface="宋体" panose="02010600030101010101" pitchFamily="2" charset="-122"/>
              </a:rPr>
              <a:t>从总体中抽取的一部分个体叫做这个总体的一个样本。</a:t>
            </a:r>
            <a:r>
              <a:rPr kumimoji="1"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395288" y="5013325"/>
            <a:ext cx="7632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样本容量：</a:t>
            </a:r>
            <a:r>
              <a:rPr kumimoji="1" lang="zh-CN" altLang="en-US" sz="3200" b="1">
                <a:solidFill>
                  <a:srgbClr val="FF0000"/>
                </a:solidFill>
                <a:latin typeface="宋体" panose="02010600030101010101" pitchFamily="2" charset="-122"/>
              </a:rPr>
              <a:t>样本中个体的数目。</a:t>
            </a:r>
            <a:r>
              <a:rPr kumimoji="1" lang="zh-CN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6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 animBg="1" autoUpdateAnimBg="0"/>
      <p:bldP spid="126979" grpId="0" autoUpdateAnimBg="0"/>
      <p:bldP spid="126980" grpId="0" autoUpdateAnimBg="0"/>
      <p:bldP spid="126981" grpId="0" autoUpdateAnimBg="0"/>
      <p:bldP spid="12698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376238" y="639763"/>
            <a:ext cx="69548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dirty="0">
                <a:solidFill>
                  <a:srgbClr val="000000"/>
                </a:solidFill>
                <a:ea typeface="黑体" panose="02010609060101010101" pitchFamily="49" charset="-122"/>
              </a:rPr>
              <a:t>抽样分为</a:t>
            </a:r>
            <a:r>
              <a:rPr lang="zh-CN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不放回抽样</a:t>
            </a:r>
            <a:r>
              <a:rPr lang="zh-CN" altLang="en-US" sz="2800" dirty="0">
                <a:solidFill>
                  <a:srgbClr val="000000"/>
                </a:solidFill>
                <a:ea typeface="黑体" panose="02010609060101010101" pitchFamily="49" charset="-122"/>
              </a:rPr>
              <a:t>和</a:t>
            </a:r>
            <a:r>
              <a:rPr lang="zh-CN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放回抽样</a:t>
            </a:r>
            <a:r>
              <a:rPr lang="zh-CN" altLang="en-US" sz="2800" dirty="0">
                <a:solidFill>
                  <a:srgbClr val="000000"/>
                </a:solidFill>
                <a:ea typeface="黑体" panose="02010609060101010101" pitchFamily="49" charset="-122"/>
              </a:rPr>
              <a:t>两种情况．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320675" y="1700213"/>
            <a:ext cx="8823325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　　当我们逐个地从总体中抽取个体时，如果每次抽取的个体不再放回总体，这种抽样叫做</a:t>
            </a:r>
            <a:r>
              <a:rPr lang="zh-CN" altLang="en-US" sz="2800" b="1">
                <a:solidFill>
                  <a:srgbClr val="FFFF00"/>
                </a:solidFill>
                <a:ea typeface="黑体" panose="02010609060101010101" pitchFamily="49" charset="-122"/>
              </a:rPr>
              <a:t>不放回抽样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；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　　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en-US" sz="2800">
              <a:solidFill>
                <a:srgbClr val="000000"/>
              </a:solidFill>
              <a:ea typeface="黑体" panose="02010609060101010101" pitchFamily="49" charset="-122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       如果每次抽取一个个体后，先将它放回总体，然后再抽取一个个体，这种抽样叫做</a:t>
            </a:r>
            <a:r>
              <a:rPr lang="zh-CN" altLang="en-US" sz="2800" b="1">
                <a:solidFill>
                  <a:srgbClr val="FFFF00"/>
                </a:solidFill>
                <a:ea typeface="黑体" panose="02010609060101010101" pitchFamily="49" charset="-122"/>
              </a:rPr>
              <a:t>放回抽样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/>
      <p:bldP spid="655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23850" y="1773238"/>
            <a:ext cx="8610600" cy="304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800" b="1">
                <a:solidFill>
                  <a:srgbClr val="66FF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1</a:t>
            </a:r>
            <a:r>
              <a:rPr kumimoji="1" lang="zh-CN" altLang="en-US" sz="4800" b="1">
                <a:solidFill>
                  <a:srgbClr val="66FF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、妈妈为了知道饼熟了没有，从刚出锅的饼上切下一小块尝尝，如果这一小块饼熟了，那么可以估计整张饼也熟了</a:t>
            </a:r>
            <a:r>
              <a:rPr kumimoji="1" lang="en-US" altLang="zh-CN" sz="4800" b="1">
                <a:solidFill>
                  <a:srgbClr val="66FF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  <a:endParaRPr kumimoji="1" lang="zh-CN" altLang="en-US" sz="4800" b="1">
              <a:solidFill>
                <a:srgbClr val="66FFFF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457200" y="304800"/>
            <a:ext cx="6324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彩云" panose="02010800040101010101" pitchFamily="2" charset="-122"/>
              </a:rPr>
              <a:t>请看下面几个例子：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61938" y="765175"/>
            <a:ext cx="861060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800" b="1">
                <a:solidFill>
                  <a:srgbClr val="66FF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 </a:t>
            </a:r>
            <a:r>
              <a:rPr kumimoji="1" lang="en-US" altLang="zh-CN" sz="4800" b="1">
                <a:solidFill>
                  <a:srgbClr val="66FF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2</a:t>
            </a:r>
            <a:r>
              <a:rPr kumimoji="1" lang="zh-CN" altLang="en-US" sz="4800" b="1">
                <a:solidFill>
                  <a:srgbClr val="66FF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、环境监测中心为了了解一个城市的空气质量情况，会在这个城市中分散地选定几个点，从各地点采集数据，对这些数据进行分析，就可以估计整个城市的空气质量．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174625" y="744538"/>
            <a:ext cx="8610600" cy="3751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800" b="1">
                <a:solidFill>
                  <a:srgbClr val="66FF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 </a:t>
            </a:r>
            <a:r>
              <a:rPr kumimoji="1" lang="en-US" altLang="zh-CN" sz="4800" b="1">
                <a:solidFill>
                  <a:srgbClr val="66FF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</a:t>
            </a:r>
            <a:r>
              <a:rPr kumimoji="1" lang="zh-CN" altLang="en-US" sz="4800" b="1">
                <a:solidFill>
                  <a:srgbClr val="66FF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、农科站要了解农田中某种病虫害的灾情，会随意地选定几块地，仔细检查虫卵数，然后估计一公顷农田大约平均有多少虫卵，会不会发生病虫害． </a:t>
            </a:r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381000" y="4495800"/>
            <a:ext cx="8382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800" b="1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</a:t>
            </a:r>
            <a:r>
              <a:rPr kumimoji="1" lang="zh-CN" altLang="en-US" sz="4800" b="1">
                <a:solidFill>
                  <a:srgbClr val="99FF33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以上几个例子都不适宜做</a:t>
            </a:r>
            <a:r>
              <a:rPr kumimoji="1" lang="zh-CN" altLang="en-US" sz="4800" b="1">
                <a:solidFill>
                  <a:srgbClr val="FFFF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普查</a:t>
            </a:r>
            <a:r>
              <a:rPr kumimoji="1" lang="zh-CN" altLang="en-US" sz="4800" b="1">
                <a:solidFill>
                  <a:srgbClr val="99FF33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，而需要做</a:t>
            </a:r>
            <a:r>
              <a:rPr kumimoji="1" lang="zh-CN" altLang="en-US" sz="4800" b="1">
                <a:solidFill>
                  <a:srgbClr val="FFFF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抽样调查</a:t>
            </a:r>
            <a:r>
              <a:rPr kumimoji="1" lang="zh-CN" altLang="en-US" sz="4800" b="1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 autoUpdateAnimBg="0"/>
      <p:bldP spid="9625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002" name="Group 2"/>
          <p:cNvGraphicFramePr>
            <a:graphicFrameLocks noGrp="1"/>
          </p:cNvGraphicFramePr>
          <p:nvPr/>
        </p:nvGraphicFramePr>
        <p:xfrm>
          <a:off x="900113" y="4805363"/>
          <a:ext cx="8243887" cy="1647826"/>
        </p:xfrm>
        <a:graphic>
          <a:graphicData uri="http://schemas.openxmlformats.org/drawingml/2006/table">
            <a:tbl>
              <a:tblPr/>
              <a:tblGrid>
                <a:gridCol w="2582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9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1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候选人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预测结果 （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%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选举结果 （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%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Landon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57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38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Roosevelt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43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62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287338" y="333375"/>
            <a:ext cx="8748712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、在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1936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年美国总统选举前，一份颇有名气的杂志的工作人员做了一次民意测验，调查兰顿 和罗斯福中谁将当选下一届总统。为了了解公众意向，调查者通过电话簿和车辆登记簿上的名单给一大批人发了调查表（</a:t>
            </a:r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</a:t>
            </a: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1936</a:t>
            </a:r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年电话和汽车只有少数富人拥有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），通过分析收回的调查表，显示兰顿非常受欢迎。于是此杂志预测兰顿将在选举中获胜。</a:t>
            </a:r>
            <a:b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实际选举结果正好相反，最后罗斯福在选举中获胜。其数据如下：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8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2813</Words>
  <Application>Microsoft Office PowerPoint</Application>
  <PresentationFormat>全屏显示(4:3)</PresentationFormat>
  <Paragraphs>219</Paragraphs>
  <Slides>34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34</vt:i4>
      </vt:variant>
    </vt:vector>
  </HeadingPairs>
  <TitlesOfParts>
    <vt:vector size="51" baseType="lpstr">
      <vt:lpstr>黑体</vt:lpstr>
      <vt:lpstr>华文彩云</vt:lpstr>
      <vt:lpstr>华文新魏</vt:lpstr>
      <vt:lpstr>楷体_GB2312</vt:lpstr>
      <vt:lpstr>隶书</vt:lpstr>
      <vt:lpstr>宋体</vt:lpstr>
      <vt:lpstr>微软雅黑</vt:lpstr>
      <vt:lpstr>Arial</vt:lpstr>
      <vt:lpstr>Calibri</vt:lpstr>
      <vt:lpstr>Monotype Corsiva</vt:lpstr>
      <vt:lpstr>Tahoma</vt:lpstr>
      <vt:lpstr>Times New Roman</vt:lpstr>
      <vt:lpstr>Wingdings</vt:lpstr>
      <vt:lpstr>WWW.2PPT.COM
</vt:lpstr>
      <vt:lpstr>文档</vt:lpstr>
      <vt:lpstr>公式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2017-08-16T08:36:00Z</dcterms:created>
  <dcterms:modified xsi:type="dcterms:W3CDTF">2023-01-16T19:44:39Z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F97F654E821E4846BC253D4D81905BBE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