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1" r:id="rId2"/>
    <p:sldId id="290" r:id="rId3"/>
    <p:sldId id="409" r:id="rId4"/>
    <p:sldId id="410" r:id="rId5"/>
    <p:sldId id="395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11" r:id="rId16"/>
    <p:sldId id="412" r:id="rId17"/>
    <p:sldId id="407" r:id="rId18"/>
    <p:sldId id="391" r:id="rId19"/>
    <p:sldId id="392" r:id="rId20"/>
    <p:sldId id="393" r:id="rId21"/>
    <p:sldId id="281" r:id="rId22"/>
    <p:sldId id="384" r:id="rId23"/>
    <p:sldId id="300" r:id="rId24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5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10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919A5A3-BF9C-4014-B34E-6CA65450338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55D7F31-D25F-4B04-89A1-CE92D892AB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D7F31-D25F-4B04-89A1-CE92D892AB5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1E2EBF4-FE97-4545-A0A6-D20C472EC35A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798E05A-E8FB-4676-B8F4-DBA00624DCFB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BE55D-4986-4C6F-B424-AEC41BBBA5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C0448-0843-44B6-BF4E-2A13B09774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0E2D4-C43B-48F1-B5B6-D43AD18B91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108E5-58F9-4CD4-8FDF-65660E1F57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E776C-3C7B-4C70-8625-DBCC3A618A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5D53C-65A8-40A3-9DD0-837CC7F439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A6F0C-9D34-4C5A-9A42-BF4290D4E4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A849-9E80-4B73-9C6C-8E84BC47E1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37FC-C0E5-4A2A-9CAA-BEBAB3C69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2016A-FC88-404E-821D-DCF9137131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49002-7932-43AF-981E-B51F65306E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26A91FF-464A-4DA0-96E2-79E81EDAA1B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r.%20Wood%20Teaches%20a%20Science%20Lesson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737476" y="5419051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552401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93663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2   School in Canada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332965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732714" y="3499294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-1" y="4039968"/>
            <a:ext cx="9144000" cy="7444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2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9 Mr. Wood Teaches a Science Lesson</a:t>
            </a:r>
            <a:endParaRPr lang="zh-CN" altLang="en-US" sz="32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47002" y="58044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3316" name="组合 1"/>
          <p:cNvGrpSpPr/>
          <p:nvPr/>
        </p:nvGrpSpPr>
        <p:grpSpPr bwMode="auto">
          <a:xfrm>
            <a:off x="603250" y="985838"/>
            <a:ext cx="1806575" cy="1514475"/>
            <a:chOff x="603250" y="3113088"/>
            <a:chExt cx="1917700" cy="1485900"/>
          </a:xfrm>
        </p:grpSpPr>
        <p:pic>
          <p:nvPicPr>
            <p:cNvPr id="13317" name="图片 3" descr="泡泡1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2151063" y="2200275"/>
            <a:ext cx="64246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此句中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temperature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前面与定冠词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连用。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205038" y="2836863"/>
            <a:ext cx="63706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—What’s the temperature now?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 现在温度是多少？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—It’s 40 degrees. 40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度。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—What’s his/Li Ming’s temperature?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 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 他的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李明的温度是多少？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—It’s 37 degrees. 37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度。</a:t>
            </a:r>
          </a:p>
        </p:txBody>
      </p:sp>
      <p:sp>
        <p:nvSpPr>
          <p:cNvPr id="13321" name="矩形 2"/>
          <p:cNvSpPr>
            <a:spLocks noChangeArrowheads="1"/>
          </p:cNvSpPr>
          <p:nvPr/>
        </p:nvSpPr>
        <p:spPr bwMode="auto">
          <a:xfrm>
            <a:off x="1101725" y="2940050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4340" name="组合 26"/>
          <p:cNvGrpSpPr/>
          <p:nvPr/>
        </p:nvGrpSpPr>
        <p:grpSpPr bwMode="auto">
          <a:xfrm>
            <a:off x="928688" y="2043113"/>
            <a:ext cx="1260475" cy="461962"/>
            <a:chOff x="1220273" y="4538622"/>
            <a:chExt cx="1258577" cy="462489"/>
          </a:xfrm>
        </p:grpSpPr>
        <p:sp>
          <p:nvSpPr>
            <p:cNvPr id="14341" name="TextBox 3"/>
            <p:cNvSpPr txBox="1">
              <a:spLocks noChangeArrowheads="1"/>
            </p:cNvSpPr>
            <p:nvPr/>
          </p:nvSpPr>
          <p:spPr bwMode="auto">
            <a:xfrm>
              <a:off x="1488250" y="4538622"/>
              <a:ext cx="990600" cy="46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4342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20273" y="459285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093913" y="1930400"/>
            <a:ext cx="62150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单项选择。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—What’s the temperature?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—________________________.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It’s one hundred degree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B. It’s degrees one hundred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C. It’s one hundred degrees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68775" y="3170238"/>
            <a:ext cx="555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5364" name="矩形 19"/>
          <p:cNvSpPr>
            <a:spLocks noChangeArrowheads="1"/>
          </p:cNvSpPr>
          <p:nvPr/>
        </p:nvSpPr>
        <p:spPr bwMode="auto">
          <a:xfrm>
            <a:off x="1054100" y="1568450"/>
            <a:ext cx="6734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temperature / temprətʃə(r)/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温度；气温</a:t>
            </a:r>
          </a:p>
        </p:txBody>
      </p:sp>
      <p:sp>
        <p:nvSpPr>
          <p:cNvPr id="15365" name="矩形 1"/>
          <p:cNvSpPr>
            <a:spLocks noChangeArrowheads="1"/>
          </p:cNvSpPr>
          <p:nvPr/>
        </p:nvSpPr>
        <p:spPr bwMode="auto">
          <a:xfrm>
            <a:off x="1042988" y="23241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011363" y="2205038"/>
            <a:ext cx="6218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temperature is 12 degrees.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温度是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7" name="矩形 5"/>
          <p:cNvSpPr>
            <a:spLocks noChangeArrowheads="1"/>
          </p:cNvSpPr>
          <p:nvPr/>
        </p:nvSpPr>
        <p:spPr bwMode="auto">
          <a:xfrm>
            <a:off x="1038225" y="29940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95488" y="2752725"/>
            <a:ext cx="5510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one’s temperature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给某人量体温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9" name="矩形 19"/>
          <p:cNvSpPr>
            <a:spLocks noChangeArrowheads="1"/>
          </p:cNvSpPr>
          <p:nvPr/>
        </p:nvSpPr>
        <p:spPr bwMode="auto">
          <a:xfrm>
            <a:off x="1065213" y="3486150"/>
            <a:ext cx="6734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degree / dɪ ɡriː/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</a:t>
            </a:r>
          </a:p>
        </p:txBody>
      </p:sp>
      <p:sp>
        <p:nvSpPr>
          <p:cNvPr id="15370" name="矩形 1"/>
          <p:cNvSpPr>
            <a:spLocks noChangeArrowheads="1"/>
          </p:cNvSpPr>
          <p:nvPr/>
        </p:nvSpPr>
        <p:spPr bwMode="auto">
          <a:xfrm>
            <a:off x="1054100" y="42418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2022475" y="4124325"/>
            <a:ext cx="3381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 is 36 degrees. 36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72" name="矩形 5"/>
          <p:cNvSpPr>
            <a:spLocks noChangeArrowheads="1"/>
          </p:cNvSpPr>
          <p:nvPr/>
        </p:nvSpPr>
        <p:spPr bwMode="auto">
          <a:xfrm>
            <a:off x="460375" y="4859338"/>
            <a:ext cx="173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复数形式：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033588" y="4733925"/>
            <a:ext cx="1979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degrees</a:t>
            </a:r>
          </a:p>
        </p:txBody>
      </p:sp>
      <p:pic>
        <p:nvPicPr>
          <p:cNvPr id="15374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4225" y="5529263"/>
            <a:ext cx="325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矩形 16"/>
          <p:cNvSpPr>
            <a:spLocks noChangeArrowheads="1"/>
          </p:cNvSpPr>
          <p:nvPr/>
        </p:nvSpPr>
        <p:spPr bwMode="auto">
          <a:xfrm>
            <a:off x="1042988" y="5367338"/>
            <a:ext cx="8032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" name="矩形 2"/>
          <p:cNvSpPr>
            <a:spLocks noChangeArrowheads="1"/>
          </p:cNvSpPr>
          <p:nvPr/>
        </p:nvSpPr>
        <p:spPr bwMode="auto">
          <a:xfrm>
            <a:off x="1885950" y="5356225"/>
            <a:ext cx="5729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其他含义：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degree 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）学位；程度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27" grpId="0"/>
      <p:bldP spid="29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文本框 17"/>
          <p:cNvSpPr txBox="1">
            <a:spLocks noChangeArrowheads="1"/>
          </p:cNvSpPr>
          <p:nvPr/>
        </p:nvSpPr>
        <p:spPr bwMode="auto">
          <a:xfrm>
            <a:off x="2824163" y="1357313"/>
            <a:ext cx="3736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its /ɪts/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它的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7412" name="文本框 19"/>
          <p:cNvSpPr txBox="1">
            <a:spLocks noChangeArrowheads="1"/>
          </p:cNvSpPr>
          <p:nvPr/>
        </p:nvSpPr>
        <p:spPr bwMode="auto">
          <a:xfrm>
            <a:off x="1296988" y="14668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1919288"/>
            <a:ext cx="59975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Its tail is very long.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它的尾巴很长。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741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矩形 1"/>
          <p:cNvSpPr>
            <a:spLocks noChangeArrowheads="1"/>
          </p:cNvSpPr>
          <p:nvPr/>
        </p:nvSpPr>
        <p:spPr bwMode="auto">
          <a:xfrm>
            <a:off x="1309688" y="217011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7418" name="矩形 2"/>
          <p:cNvSpPr>
            <a:spLocks noChangeArrowheads="1"/>
          </p:cNvSpPr>
          <p:nvPr/>
        </p:nvSpPr>
        <p:spPr bwMode="auto">
          <a:xfrm>
            <a:off x="1019175" y="28860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同音词：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7419" name="矩形 3"/>
          <p:cNvSpPr>
            <a:spLocks noChangeArrowheads="1"/>
          </p:cNvSpPr>
          <p:nvPr/>
        </p:nvSpPr>
        <p:spPr bwMode="auto">
          <a:xfrm>
            <a:off x="769938" y="3643313"/>
            <a:ext cx="173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词性变化：</a:t>
            </a:r>
            <a:endParaRPr lang="zh-CN" altLang="en-US">
              <a:ea typeface="黑体" panose="02010609060101010101" pitchFamily="49" charset="-122"/>
            </a:endParaRPr>
          </a:p>
        </p:txBody>
      </p:sp>
      <p:grpSp>
        <p:nvGrpSpPr>
          <p:cNvPr id="17420" name="组合 26"/>
          <p:cNvGrpSpPr/>
          <p:nvPr/>
        </p:nvGrpSpPr>
        <p:grpSpPr bwMode="auto">
          <a:xfrm>
            <a:off x="812800" y="4335463"/>
            <a:ext cx="1244600" cy="461962"/>
            <a:chOff x="1235491" y="4806950"/>
            <a:chExt cx="1243359" cy="462192"/>
          </a:xfrm>
        </p:grpSpPr>
        <p:sp>
          <p:nvSpPr>
            <p:cNvPr id="17421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7422" name="图片 29" descr="花盆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45747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矩形 2"/>
          <p:cNvSpPr>
            <a:spLocks noChangeArrowheads="1"/>
          </p:cNvSpPr>
          <p:nvPr/>
        </p:nvSpPr>
        <p:spPr bwMode="auto">
          <a:xfrm>
            <a:off x="1924050" y="4222750"/>
            <a:ext cx="71453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选择合适的单词补全句子。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It’s/Its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schoolbag.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It’s/Its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eyes are very big.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79763" y="48847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It’s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190875" y="5462588"/>
            <a:ext cx="76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8" name="矩形 1"/>
          <p:cNvSpPr>
            <a:spLocks noChangeArrowheads="1"/>
          </p:cNvSpPr>
          <p:nvPr/>
        </p:nvSpPr>
        <p:spPr bwMode="auto">
          <a:xfrm>
            <a:off x="2317750" y="2636838"/>
            <a:ext cx="40211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 is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的缩写形式）它是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9" name="矩形 2"/>
          <p:cNvSpPr>
            <a:spLocks noChangeArrowheads="1"/>
          </p:cNvSpPr>
          <p:nvPr/>
        </p:nvSpPr>
        <p:spPr bwMode="auto">
          <a:xfrm>
            <a:off x="2333625" y="3394075"/>
            <a:ext cx="3865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主格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宾格）它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25" grpId="0"/>
      <p:bldP spid="27" grpId="0"/>
      <p:bldP spid="28" grpId="0"/>
      <p:bldP spid="14358" grpId="0" build="p"/>
      <p:bldP spid="143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文本框 17"/>
          <p:cNvSpPr txBox="1">
            <a:spLocks noChangeArrowheads="1"/>
          </p:cNvSpPr>
          <p:nvPr/>
        </p:nvSpPr>
        <p:spPr bwMode="auto">
          <a:xfrm>
            <a:off x="2824163" y="1420813"/>
            <a:ext cx="4576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ill /ɪl/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有病；不舒服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8436" name="文本框 19"/>
          <p:cNvSpPr txBox="1">
            <a:spLocks noChangeArrowheads="1"/>
          </p:cNvSpPr>
          <p:nvPr/>
        </p:nvSpPr>
        <p:spPr bwMode="auto">
          <a:xfrm>
            <a:off x="1296988" y="14668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2108200"/>
            <a:ext cx="4324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My cat is ill.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我的猫生病了。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844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矩形 1"/>
          <p:cNvSpPr>
            <a:spLocks noChangeArrowheads="1"/>
          </p:cNvSpPr>
          <p:nvPr/>
        </p:nvSpPr>
        <p:spPr bwMode="auto">
          <a:xfrm>
            <a:off x="1309688" y="235902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8442" name="矩形 2"/>
          <p:cNvSpPr>
            <a:spLocks noChangeArrowheads="1"/>
          </p:cNvSpPr>
          <p:nvPr/>
        </p:nvSpPr>
        <p:spPr bwMode="auto">
          <a:xfrm>
            <a:off x="1319213" y="315436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8443" name="矩形 3"/>
          <p:cNvSpPr>
            <a:spLocks noChangeArrowheads="1"/>
          </p:cNvSpPr>
          <p:nvPr/>
        </p:nvSpPr>
        <p:spPr bwMode="auto">
          <a:xfrm>
            <a:off x="1320800" y="397986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5378" name="矩形 1"/>
          <p:cNvSpPr>
            <a:spLocks noChangeArrowheads="1"/>
          </p:cNvSpPr>
          <p:nvPr/>
        </p:nvSpPr>
        <p:spPr bwMode="auto">
          <a:xfrm>
            <a:off x="2317750" y="2919413"/>
            <a:ext cx="40211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ill with...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患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病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79" name="矩形 2"/>
          <p:cNvSpPr>
            <a:spLocks noChangeArrowheads="1"/>
          </p:cNvSpPr>
          <p:nvPr/>
        </p:nvSpPr>
        <p:spPr bwMode="auto">
          <a:xfrm>
            <a:off x="2647950" y="3729038"/>
            <a:ext cx="2646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all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）所有</a:t>
            </a:r>
          </a:p>
        </p:txBody>
      </p:sp>
      <p:pic>
        <p:nvPicPr>
          <p:cNvPr id="18446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68425" y="5013325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矩形 16"/>
          <p:cNvSpPr>
            <a:spLocks noChangeArrowheads="1"/>
          </p:cNvSpPr>
          <p:nvPr/>
        </p:nvSpPr>
        <p:spPr bwMode="auto">
          <a:xfrm>
            <a:off x="1625600" y="4851400"/>
            <a:ext cx="8048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5" name="矩形 2"/>
          <p:cNvSpPr>
            <a:spLocks noChangeArrowheads="1"/>
          </p:cNvSpPr>
          <p:nvPr/>
        </p:nvSpPr>
        <p:spPr bwMode="auto">
          <a:xfrm>
            <a:off x="2468563" y="4840288"/>
            <a:ext cx="2944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illness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 疾病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15378" grpId="0" build="p"/>
      <p:bldP spid="15379" grpId="0" build="p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257300" y="1217613"/>
            <a:ext cx="687387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1. Read Part 1 and answers the questions.</a:t>
            </a:r>
          </a:p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What lesson does Mr. Wood teach?</a:t>
            </a:r>
          </a:p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___________________________________________</a:t>
            </a:r>
          </a:p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What’s the chicken’s temperature? ___________________________________________</a:t>
            </a:r>
          </a:p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Is the chicken ill 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？</a:t>
            </a:r>
            <a:endParaRPr lang="en-US" altLang="zh-CN" sz="24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___________________________________________</a:t>
            </a:r>
            <a:endParaRPr lang="en-US" altLang="zh-CN" sz="24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1433513" y="2709863"/>
            <a:ext cx="586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 teaches a science lesson.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1417638" y="4030663"/>
            <a:ext cx="5789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chicken’s temperature is 41.5 degrees.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1433513" y="5365750"/>
            <a:ext cx="2379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No, it isn't.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965200" y="1166813"/>
            <a:ext cx="7681913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2. Look and write.</a:t>
            </a: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  Let’s look at the weather report for today</a:t>
            </a:r>
            <a:r>
              <a:rPr lang="zh-CN" altLang="en-US" sz="2000" b="1">
                <a:solidFill>
                  <a:srgbClr val="3333FF"/>
                </a:solidFill>
                <a:latin typeface="Times New Roman" panose="02020603050405020304" pitchFamily="18" charset="0"/>
              </a:rPr>
              <a:t>！</a:t>
            </a: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   a. It’s </a:t>
            </a:r>
            <a:r>
              <a:rPr lang="en-US" altLang="zh-CN" sz="2000" b="1" u="sng">
                <a:solidFill>
                  <a:srgbClr val="3333FF"/>
                </a:solidFill>
                <a:latin typeface="Times New Roman" panose="02020603050405020304" pitchFamily="18" charset="0"/>
              </a:rPr>
              <a:t> 7  </a:t>
            </a: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degrees in Beijing. It’s </a:t>
            </a:r>
            <a:r>
              <a:rPr lang="en-US" altLang="zh-CN" sz="2000" b="1" u="sng">
                <a:solidFill>
                  <a:srgbClr val="3333FF"/>
                </a:solidFill>
                <a:latin typeface="Times New Roman" panose="02020603050405020304" pitchFamily="18" charset="0"/>
              </a:rPr>
              <a:t>cloudy</a:t>
            </a: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. It’s </a:t>
            </a:r>
            <a:r>
              <a:rPr lang="en-US" altLang="zh-CN" sz="2000" b="1" u="sng">
                <a:solidFill>
                  <a:srgbClr val="3333FF"/>
                </a:solidFill>
                <a:latin typeface="Times New Roman" panose="02020603050405020304" pitchFamily="18" charset="0"/>
              </a:rPr>
              <a:t>cold</a:t>
            </a: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   b. It’s _______ degrees in Guangzhou. It’s ________. It’s ________ .</a:t>
            </a: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   c. 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   d. _______________________________________________________                        </a:t>
            </a: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8900" y="2182813"/>
            <a:ext cx="243046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7388" y="2201863"/>
            <a:ext cx="2428875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8900" y="3203575"/>
            <a:ext cx="2430463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7388" y="3217863"/>
            <a:ext cx="245586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2176463" y="4803775"/>
            <a:ext cx="64293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19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1455738" y="5157788"/>
            <a:ext cx="6729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It’s 29 degrees in Canberra. It’s sunny. It’s hot.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1431925" y="5551488"/>
            <a:ext cx="614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It’s 12 degrees in London. It’s windy. It’s cool.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0" name="Picture 7" descr="C:\Users\Administrator\Desktop\英有六J课件资料\冀教6英语资料\小动画和图片\Unit 2 图片\01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10388" y="1358900"/>
            <a:ext cx="2249487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6016625" y="4765675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rainy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7532688" y="4765675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warm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文本框 17"/>
          <p:cNvSpPr txBox="1">
            <a:spLocks noChangeArrowheads="1"/>
          </p:cNvSpPr>
          <p:nvPr/>
        </p:nvSpPr>
        <p:spPr bwMode="auto">
          <a:xfrm>
            <a:off x="2824163" y="1357313"/>
            <a:ext cx="3757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lesson / lesn/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21508" name="文本框 19"/>
          <p:cNvSpPr txBox="1">
            <a:spLocks noChangeArrowheads="1"/>
          </p:cNvSpPr>
          <p:nvPr/>
        </p:nvSpPr>
        <p:spPr bwMode="auto">
          <a:xfrm>
            <a:off x="1296988" y="14668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5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151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2014538"/>
            <a:ext cx="59975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We have three lessons in the afternoon. 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我们下午有三节课。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151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矩形 1"/>
          <p:cNvSpPr>
            <a:spLocks noChangeArrowheads="1"/>
          </p:cNvSpPr>
          <p:nvPr/>
        </p:nvSpPr>
        <p:spPr bwMode="auto">
          <a:xfrm>
            <a:off x="1309688" y="2265363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251075" y="3667125"/>
            <a:ext cx="6577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less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（较少的）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 on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上面）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lesson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15" name="矩形 8"/>
          <p:cNvSpPr>
            <a:spLocks noChangeArrowheads="1"/>
          </p:cNvSpPr>
          <p:nvPr/>
        </p:nvSpPr>
        <p:spPr bwMode="auto">
          <a:xfrm>
            <a:off x="376238" y="3784600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zh-CN" altLang="en-US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pic>
        <p:nvPicPr>
          <p:cNvPr id="21516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9475" y="4724400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矩形 16"/>
          <p:cNvSpPr>
            <a:spLocks noChangeArrowheads="1"/>
          </p:cNvSpPr>
          <p:nvPr/>
        </p:nvSpPr>
        <p:spPr bwMode="auto">
          <a:xfrm>
            <a:off x="1138238" y="4562475"/>
            <a:ext cx="8032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3" name="矩形 2"/>
          <p:cNvSpPr>
            <a:spLocks noChangeArrowheads="1"/>
          </p:cNvSpPr>
          <p:nvPr/>
        </p:nvSpPr>
        <p:spPr bwMode="auto">
          <a:xfrm>
            <a:off x="2008188" y="4567238"/>
            <a:ext cx="457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其他含义：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lesson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 教训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29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Box 1"/>
          <p:cNvSpPr txBox="1">
            <a:spLocks noChangeArrowheads="1"/>
          </p:cNvSpPr>
          <p:nvPr/>
        </p:nvSpPr>
        <p:spPr bwMode="auto">
          <a:xfrm>
            <a:off x="657225" y="1289050"/>
            <a:ext cx="8153400" cy="29733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—_________________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68605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—It’s sunny and hot.</a:t>
            </a:r>
          </a:p>
          <a:p>
            <a:pPr marL="268605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What’s the weather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today?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68605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B. How’s the weather like today?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68605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What’s the weather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like today?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2344738" y="18446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532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2534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033463" y="4391025"/>
            <a:ext cx="7153275" cy="1668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908175" y="4375150"/>
            <a:ext cx="63150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在询问“今天天气怎么样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”的时候，可以用“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How’s the weather today?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”或“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What’s the weather like today?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”来表达，所以选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TextBox 1"/>
          <p:cNvSpPr txBox="1">
            <a:spLocks noChangeArrowheads="1"/>
          </p:cNvSpPr>
          <p:nvPr/>
        </p:nvSpPr>
        <p:spPr bwMode="auto">
          <a:xfrm>
            <a:off x="858838" y="1493838"/>
            <a:ext cx="7481887" cy="3416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68605" indent="-268605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Look! There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is a panda.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colour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is black and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white.</a:t>
            </a:r>
          </a:p>
          <a:p>
            <a:pPr marL="1163955" indent="-895350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It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It’s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Its</a:t>
            </a:r>
          </a:p>
          <a:p>
            <a:pPr marL="1163955" indent="-1163955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My temperature is 39 degrees.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I’m ________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1163955" indent="-1163955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A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well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fine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ill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6197600" y="3668713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4872038" y="1711325"/>
            <a:ext cx="423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TextBox 18"/>
          <p:cNvSpPr txBox="1">
            <a:spLocks noChangeArrowheads="1"/>
          </p:cNvSpPr>
          <p:nvPr/>
        </p:nvSpPr>
        <p:spPr bwMode="auto">
          <a:xfrm>
            <a:off x="3527425" y="52117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31760" name="TextBox 4"/>
          <p:cNvSpPr txBox="1">
            <a:spLocks noChangeArrowheads="1"/>
          </p:cNvSpPr>
          <p:nvPr/>
        </p:nvSpPr>
        <p:spPr bwMode="auto">
          <a:xfrm>
            <a:off x="1150938" y="4899025"/>
            <a:ext cx="7153275" cy="560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025650" y="4883150"/>
            <a:ext cx="6315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人的体温达到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39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度就是发烧了，所以选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grpSp>
        <p:nvGrpSpPr>
          <p:cNvPr id="23560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4" name="矩形 23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3562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79513" y="2111375"/>
            <a:ext cx="479742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96025" y="2038350"/>
            <a:ext cx="2122488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Box 1"/>
          <p:cNvSpPr txBox="1">
            <a:spLocks noChangeArrowheads="1"/>
          </p:cNvSpPr>
          <p:nvPr/>
        </p:nvSpPr>
        <p:spPr bwMode="auto">
          <a:xfrm>
            <a:off x="642938" y="1662113"/>
            <a:ext cx="8083550" cy="40814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He is a/an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_______boy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because he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often eats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healthy food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A. health            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unhealthy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healthy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小明生病了，正在量体温，妈妈想问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他体温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多少度，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妈妈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68605"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应该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说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68605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What’s your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degrees?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How’s your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temperature?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68605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What’s your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temperature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2754313" y="1776413"/>
            <a:ext cx="533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580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19" name="矩形 18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4582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767013" y="37496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715963" y="1362075"/>
            <a:ext cx="80454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二、按要求完成句子。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It’s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windy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in Beijing today.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（对画线部分提问）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________ _________ the weather in Beijing today?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It’s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50 degrees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now.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（就画线部分提问）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________ _________ the temperature now?</a:t>
            </a:r>
          </a:p>
        </p:txBody>
      </p:sp>
      <p:grpSp>
        <p:nvGrpSpPr>
          <p:cNvPr id="25603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6" name="矩形 25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5605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2538" name="矩形 1"/>
          <p:cNvSpPr>
            <a:spLocks noChangeArrowheads="1"/>
          </p:cNvSpPr>
          <p:nvPr/>
        </p:nvSpPr>
        <p:spPr bwMode="auto">
          <a:xfrm>
            <a:off x="1484313" y="3048000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How          is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9" name="矩形 2"/>
          <p:cNvSpPr>
            <a:spLocks noChangeArrowheads="1"/>
          </p:cNvSpPr>
          <p:nvPr/>
        </p:nvSpPr>
        <p:spPr bwMode="auto">
          <a:xfrm>
            <a:off x="1290638" y="4535488"/>
            <a:ext cx="217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What            is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25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09650" y="1174750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033463" y="2816225"/>
            <a:ext cx="76374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its, ill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How’s the weather today, Steven?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 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608455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—What’s the temperature, Kim?</a:t>
            </a:r>
          </a:p>
          <a:p>
            <a:pPr marL="1608455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—It’s 15 degrees.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28674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8677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7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717483" y="252142"/>
            <a:ext cx="392280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Temperature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1371600" y="1346200"/>
            <a:ext cx="7742238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Let’s get to work, class</a:t>
            </a:r>
            <a:r>
              <a:rPr lang="zh-CN" altLang="en-US" sz="2400" dirty="0">
                <a:latin typeface="Times New Roman" panose="02020603050405020304" pitchFamily="18" charset="0"/>
              </a:rPr>
              <a:t>！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   How’s the weather today, Steven?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Steven: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It’s rainy and cool.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What’s the temperature, Kim?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Kim: </a:t>
            </a:r>
            <a:r>
              <a:rPr lang="en-US" altLang="zh-CN" sz="2400" dirty="0">
                <a:latin typeface="Times New Roman" panose="02020603050405020304" pitchFamily="18" charset="0"/>
              </a:rPr>
              <a:t>It’s 15 degrees.</a:t>
            </a:r>
            <a:r>
              <a:rPr lang="zh-CN" altLang="en-US" sz="2400" dirty="0">
                <a:latin typeface="Times New Roman" panose="02020603050405020304" pitchFamily="18" charset="0"/>
              </a:rPr>
              <a:t> 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What’s the temperature now, Li Ming?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Li Ming: </a:t>
            </a:r>
            <a:r>
              <a:rPr lang="en-US" altLang="zh-CN" sz="2400" dirty="0">
                <a:latin typeface="Times New Roman" panose="02020603050405020304" pitchFamily="18" charset="0"/>
              </a:rPr>
              <a:t>It’s 100 degrees.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What’s the temperature now, Kim?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Kim: </a:t>
            </a:r>
            <a:r>
              <a:rPr lang="en-US" altLang="zh-CN" sz="2400" dirty="0">
                <a:latin typeface="Times New Roman" panose="02020603050405020304" pitchFamily="18" charset="0"/>
              </a:rPr>
              <a:t>It’s zero degrees.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717483" y="252142"/>
            <a:ext cx="392280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Temperature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39775" y="1220788"/>
            <a:ext cx="7742238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What’s your temperature, Li Ming</a:t>
            </a:r>
            <a:r>
              <a:rPr lang="zh-CN" altLang="en-US" sz="2400" dirty="0">
                <a:latin typeface="Times New Roman" panose="02020603050405020304" pitchFamily="18" charset="0"/>
              </a:rPr>
              <a:t>？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Li Ming: </a:t>
            </a:r>
            <a:r>
              <a:rPr lang="en-US" altLang="zh-CN" sz="2400" dirty="0">
                <a:latin typeface="Times New Roman" panose="02020603050405020304" pitchFamily="18" charset="0"/>
              </a:rPr>
              <a:t>It’s 36.5 degrees.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Oh, that’s a healthy temperature.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What’s the chicken’s temperature</a:t>
            </a:r>
            <a:r>
              <a:rPr lang="zh-CN" altLang="en-US" sz="2400" dirty="0">
                <a:latin typeface="Times New Roman" panose="02020603050405020304" pitchFamily="18" charset="0"/>
              </a:rPr>
              <a:t>？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   Let’s see.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Steven: </a:t>
            </a:r>
            <a:r>
              <a:rPr lang="en-US" altLang="zh-CN" sz="2400" dirty="0">
                <a:latin typeface="Times New Roman" panose="02020603050405020304" pitchFamily="18" charset="0"/>
              </a:rPr>
              <a:t>Its temperature is 41.5 degrees. 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   Oh, no</a:t>
            </a:r>
            <a:r>
              <a:rPr lang="zh-CN" altLang="en-US" sz="2400" dirty="0">
                <a:latin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</a:rPr>
              <a:t>The chicken is ill.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That’s okay. It is not ill. The 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   temperature of a healthy chicken 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   is always 41.5 degrees.</a:t>
            </a:r>
            <a:r>
              <a:rPr lang="en-US" altLang="zh-CN" sz="2400" b="1" dirty="0">
                <a:latin typeface="Times New Roman" panose="02020603050405020304" pitchFamily="18" charset="0"/>
              </a:rPr>
              <a:t>  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2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0038" y="4265613"/>
            <a:ext cx="21161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21450" y="2551113"/>
            <a:ext cx="22637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17"/>
          <p:cNvSpPr txBox="1">
            <a:spLocks noChangeArrowheads="1"/>
          </p:cNvSpPr>
          <p:nvPr/>
        </p:nvSpPr>
        <p:spPr bwMode="auto">
          <a:xfrm>
            <a:off x="2493963" y="1333500"/>
            <a:ext cx="6016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How’s the weather today, Steven?</a:t>
            </a:r>
            <a:b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今天天气怎么样，斯蒂芬？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31825" y="14652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6" name="文本框 19"/>
          <p:cNvSpPr txBox="1">
            <a:spLocks noChangeArrowheads="1"/>
          </p:cNvSpPr>
          <p:nvPr/>
        </p:nvSpPr>
        <p:spPr bwMode="auto">
          <a:xfrm>
            <a:off x="1022350" y="1439863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874713" y="2503488"/>
            <a:ext cx="7281862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6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这是一个由“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引导的特殊疑问句，用来询问天气情况。其中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weather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表示“天气”，是不可数名词，所以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动词用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b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其答语通常是：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It’s +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表示天气的形容词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820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3" y="13573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99288" y="1385888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图片 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50913" y="5099050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矩形 16"/>
          <p:cNvSpPr>
            <a:spLocks noChangeArrowheads="1"/>
          </p:cNvSpPr>
          <p:nvPr/>
        </p:nvSpPr>
        <p:spPr bwMode="auto">
          <a:xfrm>
            <a:off x="1209675" y="4935538"/>
            <a:ext cx="8032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" name="矩形 2"/>
          <p:cNvSpPr>
            <a:spLocks noChangeArrowheads="1"/>
          </p:cNvSpPr>
          <p:nvPr/>
        </p:nvSpPr>
        <p:spPr bwMode="auto">
          <a:xfrm>
            <a:off x="2052638" y="4926013"/>
            <a:ext cx="560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What’s the weather like today?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也可以用来询问天气情况。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1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9220" name="组合 1"/>
          <p:cNvGrpSpPr/>
          <p:nvPr/>
        </p:nvGrpSpPr>
        <p:grpSpPr bwMode="auto">
          <a:xfrm>
            <a:off x="315913" y="1095375"/>
            <a:ext cx="1806575" cy="1514475"/>
            <a:chOff x="603250" y="3113088"/>
            <a:chExt cx="1917700" cy="1485900"/>
          </a:xfrm>
        </p:grpSpPr>
        <p:pic>
          <p:nvPicPr>
            <p:cNvPr id="9221" name="图片 3" descr="泡泡1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863725" y="2546350"/>
            <a:ext cx="6424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与介词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连用，而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不与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连用。 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917700" y="3208338"/>
            <a:ext cx="6705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—How’s the weather today?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=What’s the weather like today?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今天天气怎么样？</a:t>
            </a:r>
            <a:b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—It’s warm.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很暖和。 </a:t>
            </a:r>
          </a:p>
        </p:txBody>
      </p:sp>
      <p:sp>
        <p:nvSpPr>
          <p:cNvPr id="9225" name="矩形 2"/>
          <p:cNvSpPr>
            <a:spLocks noChangeArrowheads="1"/>
          </p:cNvSpPr>
          <p:nvPr/>
        </p:nvSpPr>
        <p:spPr bwMode="auto">
          <a:xfrm>
            <a:off x="814388" y="345281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2312988" y="1714500"/>
            <a:ext cx="36639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表示天气的形容词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sunny, sunny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阳光照；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cloudy, cloudy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云儿飘；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windy, windy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风吹凉；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rainy, rainy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雨丝长；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snowy, snowy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雪飞扬。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一年四个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seasons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天气变化真奇妙。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0245" name="组合 2"/>
          <p:cNvGrpSpPr/>
          <p:nvPr/>
        </p:nvGrpSpPr>
        <p:grpSpPr bwMode="auto">
          <a:xfrm>
            <a:off x="582613" y="1835150"/>
            <a:ext cx="2339975" cy="461963"/>
            <a:chOff x="462284" y="4005263"/>
            <a:chExt cx="2340447" cy="461159"/>
          </a:xfrm>
        </p:grpSpPr>
        <p:sp>
          <p:nvSpPr>
            <p:cNvPr id="10246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0247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2284" y="4042253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6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1268" name="组合 26"/>
          <p:cNvGrpSpPr/>
          <p:nvPr/>
        </p:nvGrpSpPr>
        <p:grpSpPr bwMode="auto">
          <a:xfrm>
            <a:off x="928688" y="2295525"/>
            <a:ext cx="1260475" cy="461963"/>
            <a:chOff x="1220273" y="4538622"/>
            <a:chExt cx="1258577" cy="462489"/>
          </a:xfrm>
        </p:grpSpPr>
        <p:sp>
          <p:nvSpPr>
            <p:cNvPr id="11269" name="TextBox 3"/>
            <p:cNvSpPr txBox="1">
              <a:spLocks noChangeArrowheads="1"/>
            </p:cNvSpPr>
            <p:nvPr/>
          </p:nvSpPr>
          <p:spPr bwMode="auto">
            <a:xfrm>
              <a:off x="1488250" y="4538622"/>
              <a:ext cx="990600" cy="46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1270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20273" y="459285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093913" y="2073275"/>
            <a:ext cx="62150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单项选择。</a:t>
            </a:r>
            <a:b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—_________ is the weather today?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—It’s cloudy. </a:t>
            </a:r>
            <a:b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What    B. How   C. Where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06725" y="3078163"/>
            <a:ext cx="555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文本框 17"/>
          <p:cNvSpPr txBox="1">
            <a:spLocks noChangeArrowheads="1"/>
          </p:cNvSpPr>
          <p:nvPr/>
        </p:nvSpPr>
        <p:spPr bwMode="auto">
          <a:xfrm>
            <a:off x="2824163" y="1373188"/>
            <a:ext cx="45259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—What’s the temperature,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Kim?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7305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温度是多少，金？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—It’s 15 degrees.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十五度。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2292" name="文本框 19"/>
          <p:cNvSpPr txBox="1">
            <a:spLocks noChangeArrowheads="1"/>
          </p:cNvSpPr>
          <p:nvPr/>
        </p:nvSpPr>
        <p:spPr bwMode="auto">
          <a:xfrm>
            <a:off x="1296988" y="14668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1257300" y="3786188"/>
            <a:ext cx="73167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这是一个由“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引导的特殊疑问句。如果询问某人或某物的温度，则用句型：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What’s+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形容词性物主代词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名词所有格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temperature?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 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回答用：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+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数字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degree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(s).</a:t>
            </a:r>
          </a:p>
        </p:txBody>
      </p:sp>
      <p:pic>
        <p:nvPicPr>
          <p:cNvPr id="1229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矩形 19"/>
          <p:cNvSpPr>
            <a:spLocks noChangeArrowheads="1"/>
          </p:cNvSpPr>
          <p:nvPr/>
        </p:nvSpPr>
        <p:spPr bwMode="auto">
          <a:xfrm>
            <a:off x="1246188" y="3144838"/>
            <a:ext cx="37988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询问温度是多少的句型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2298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92638" y="3121025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全屏显示(4:3)</PresentationFormat>
  <Paragraphs>204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2023-01-16T19:44:58Z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297C51E6E8DD4D6B8CA198C682BE38F5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