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8"/>
  </p:notesMasterIdLst>
  <p:handoutMasterIdLst>
    <p:handoutMasterId r:id="rId39"/>
  </p:handoutMasterIdLst>
  <p:sldIdLst>
    <p:sldId id="264" r:id="rId3"/>
    <p:sldId id="278" r:id="rId4"/>
    <p:sldId id="279" r:id="rId5"/>
    <p:sldId id="281" r:id="rId6"/>
    <p:sldId id="257" r:id="rId7"/>
    <p:sldId id="283" r:id="rId8"/>
    <p:sldId id="282" r:id="rId9"/>
    <p:sldId id="284" r:id="rId10"/>
    <p:sldId id="285" r:id="rId11"/>
    <p:sldId id="287" r:id="rId12"/>
    <p:sldId id="286"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288" r:id="rId28"/>
    <p:sldId id="305" r:id="rId29"/>
    <p:sldId id="304" r:id="rId30"/>
    <p:sldId id="306" r:id="rId31"/>
    <p:sldId id="310" r:id="rId32"/>
    <p:sldId id="307" r:id="rId33"/>
    <p:sldId id="308" r:id="rId34"/>
    <p:sldId id="311" r:id="rId35"/>
    <p:sldId id="309" r:id="rId36"/>
    <p:sldId id="314"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400"/>
    <a:srgbClr val="ADDB00"/>
    <a:srgbClr val="B2B2B2"/>
    <a:srgbClr val="BE5544"/>
    <a:srgbClr val="CC00FF"/>
    <a:srgbClr val="00FFFF"/>
    <a:srgbClr val="CCFF99"/>
    <a:srgbClr val="ED9125"/>
    <a:srgbClr val="F0A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9" autoAdjust="0"/>
    <p:restoredTop sz="94196" autoAdjust="0"/>
  </p:normalViewPr>
  <p:slideViewPr>
    <p:cSldViewPr snapToGrid="0" showGuides="1">
      <p:cViewPr>
        <p:scale>
          <a:sx n="75" d="100"/>
          <a:sy n="75" d="100"/>
        </p:scale>
        <p:origin x="-1884" y="-79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55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34B31-DDDB-4F86-9709-A527C4695C19}"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931B0-01C8-451D-9830-88A2A914C114}"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28823-175B-4EBC-ADB0-B03C8A4AD78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7A7E9-9AF5-48A3-904B-83F20793A28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67A7E9-9AF5-48A3-904B-83F20793A28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稻壳儿春秋广告/盗版必究        原创来源：http://chn.docer.com/works?userid=199329941#!/work_time"/>
          <p:cNvPicPr>
            <a:picLocks noChangeAspect="1"/>
          </p:cNvPicPr>
          <p:nvPr userDrawn="1"/>
        </p:nvPicPr>
        <p:blipFill>
          <a:blip r:embed="rId2" cstate="screen">
            <a:lum bright="70000" contrast="-70000"/>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216"/>
            <a:ext cx="12192000" cy="6858216"/>
          </a:xfrm>
          <a:prstGeom prst="rect">
            <a:avLst/>
          </a:prstGeom>
          <a:ln>
            <a:noFill/>
          </a:ln>
        </p:spPr>
      </p:pic>
      <p:grpSp>
        <p:nvGrpSpPr>
          <p:cNvPr id="3" name="组合 2"/>
          <p:cNvGrpSpPr/>
          <p:nvPr userDrawn="1"/>
        </p:nvGrpSpPr>
        <p:grpSpPr>
          <a:xfrm>
            <a:off x="0" y="4826641"/>
            <a:ext cx="12161118" cy="2031359"/>
            <a:chOff x="0" y="4826641"/>
            <a:chExt cx="12161118" cy="2031359"/>
          </a:xfrm>
        </p:grpSpPr>
        <p:pic>
          <p:nvPicPr>
            <p:cNvPr id="4" name="图片 3"/>
            <p:cNvPicPr>
              <a:picLocks noChangeAspect="1"/>
            </p:cNvPicPr>
            <p:nvPr/>
          </p:nvPicPr>
          <p:blipFill>
            <a:blip r:embed="rId4" cstate="emai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4826643"/>
              <a:ext cx="3048006" cy="2031357"/>
            </a:xfrm>
            <a:prstGeom prst="rect">
              <a:avLst/>
            </a:prstGeom>
          </p:spPr>
        </p:pic>
        <p:pic>
          <p:nvPicPr>
            <p:cNvPr id="5" name="图片 4"/>
            <p:cNvPicPr>
              <a:picLocks noChangeAspect="1"/>
            </p:cNvPicPr>
            <p:nvPr/>
          </p:nvPicPr>
          <p:blipFill>
            <a:blip r:embed="rId4" cstate="emai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flipH="1">
              <a:off x="3048006" y="4826642"/>
              <a:ext cx="3048006" cy="2031357"/>
            </a:xfrm>
            <a:prstGeom prst="rect">
              <a:avLst/>
            </a:prstGeom>
          </p:spPr>
        </p:pic>
        <p:pic>
          <p:nvPicPr>
            <p:cNvPr id="6" name="图片 5"/>
            <p:cNvPicPr>
              <a:picLocks noChangeAspect="1"/>
            </p:cNvPicPr>
            <p:nvPr/>
          </p:nvPicPr>
          <p:blipFill>
            <a:blip r:embed="rId4" cstate="emai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080559" y="4826643"/>
              <a:ext cx="3048006" cy="2031357"/>
            </a:xfrm>
            <a:prstGeom prst="rect">
              <a:avLst/>
            </a:prstGeom>
          </p:spPr>
        </p:pic>
        <p:pic>
          <p:nvPicPr>
            <p:cNvPr id="8" name="图片 7"/>
            <p:cNvPicPr>
              <a:picLocks noChangeAspect="1"/>
            </p:cNvPicPr>
            <p:nvPr/>
          </p:nvPicPr>
          <p:blipFill>
            <a:blip r:embed="rId6" cstate="email">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9113112" y="4826641"/>
              <a:ext cx="3048006" cy="2031357"/>
            </a:xfrm>
            <a:prstGeom prst="rect">
              <a:avLst/>
            </a:prstGeom>
          </p:spPr>
        </p:pic>
      </p:grpSp>
      <p:pic>
        <p:nvPicPr>
          <p:cNvPr id="9" name="图片 8"/>
          <p:cNvPicPr>
            <a:picLocks noChangeAspect="1"/>
          </p:cNvPicPr>
          <p:nvPr userDrawn="1"/>
        </p:nvPicPr>
        <p:blipFill rotWithShape="1">
          <a:blip r:embed="rId7" cstate="email"/>
          <a:srcRect/>
          <a:stretch>
            <a:fillRect/>
          </a:stretch>
        </p:blipFill>
        <p:spPr>
          <a:xfrm rot="5400000" flipH="1">
            <a:off x="11068363" y="-83989"/>
            <a:ext cx="1039647" cy="1207625"/>
          </a:xfrm>
          <a:prstGeom prst="rect">
            <a:avLst/>
          </a:prstGeom>
        </p:spPr>
      </p:pic>
      <p:pic>
        <p:nvPicPr>
          <p:cNvPr id="10" name="图片 9"/>
          <p:cNvPicPr>
            <a:picLocks noChangeAspect="1"/>
          </p:cNvPicPr>
          <p:nvPr userDrawn="1"/>
        </p:nvPicPr>
        <p:blipFill rotWithShape="1">
          <a:blip r:embed="rId8" cstate="screen"/>
          <a:srcRect l="-1419" b="-2"/>
          <a:stretch>
            <a:fillRect/>
          </a:stretch>
        </p:blipFill>
        <p:spPr>
          <a:xfrm rot="5400000">
            <a:off x="424940" y="-453865"/>
            <a:ext cx="1446835" cy="2296714"/>
          </a:xfrm>
          <a:prstGeom prst="rect">
            <a:avLst/>
          </a:prstGeom>
        </p:spPr>
      </p:pic>
      <p:pic>
        <p:nvPicPr>
          <p:cNvPr id="11" name="图片 10"/>
          <p:cNvPicPr>
            <a:picLocks noChangeAspect="1"/>
          </p:cNvPicPr>
          <p:nvPr userDrawn="1"/>
        </p:nvPicPr>
        <p:blipFill>
          <a:blip r:embed="rId9" cstate="email">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54715" y="-239836"/>
            <a:ext cx="2067746" cy="20677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41E609-9D39-422A-A2D3-A7D690257185}" type="slidenum">
              <a:rPr lang="zh-CN" altLang="en-US" smtClean="0"/>
              <a:t>‹#›</a:t>
            </a:fld>
            <a:endParaRPr lang="zh-CN" altLang="en-US"/>
          </a:p>
        </p:txBody>
      </p:sp>
      <p:sp>
        <p:nvSpPr>
          <p:cNvPr id="11" name="TextBox 10"/>
          <p:cNvSpPr txBox="1"/>
          <p:nvPr userDrawn="1"/>
        </p:nvSpPr>
        <p:spPr>
          <a:xfrm>
            <a:off x="1247305" y="6739570"/>
            <a:ext cx="1800200" cy="12192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www.2ppt.com/moban/</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913A93-EEDF-4084-9C41-3E9691D771F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41E609-9D39-422A-A2D3-A7D69025718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13A93-EEDF-4084-9C41-3E9691D771F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1E609-9D39-422A-A2D3-A7D6902571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11523" y="-27225"/>
            <a:ext cx="12225386" cy="6897510"/>
            <a:chOff x="-11523" y="-27225"/>
            <a:chExt cx="12225386" cy="6897510"/>
          </a:xfrm>
        </p:grpSpPr>
        <p:pic>
          <p:nvPicPr>
            <p:cNvPr id="29" name="图片 28"/>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6" name="图片 15"/>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30" name="图片 29"/>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31" name="图片 30"/>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27" name="图片 26"/>
            <p:cNvPicPr>
              <a:picLocks noChangeAspect="1"/>
            </p:cNvPicPr>
            <p:nvPr/>
          </p:nvPicPr>
          <p:blipFill>
            <a:blip r:embed="rId7" cstate="email"/>
            <a:stretch>
              <a:fillRect/>
            </a:stretch>
          </p:blipFill>
          <p:spPr>
            <a:xfrm flipH="1">
              <a:off x="8605715" y="-27225"/>
              <a:ext cx="3608148" cy="4707819"/>
            </a:xfrm>
            <a:prstGeom prst="rect">
              <a:avLst/>
            </a:prstGeom>
          </p:spPr>
        </p:pic>
      </p:grpSp>
      <p:pic>
        <p:nvPicPr>
          <p:cNvPr id="11" name="图片 10"/>
          <p:cNvPicPr>
            <a:picLocks noChangeAspect="1"/>
          </p:cNvPicPr>
          <p:nvPr/>
        </p:nvPicPr>
        <p:blipFill>
          <a:blip r:embed="rId8" cstate="email"/>
          <a:stretch>
            <a:fillRect/>
          </a:stretch>
        </p:blipFill>
        <p:spPr>
          <a:xfrm>
            <a:off x="2023929" y="624604"/>
            <a:ext cx="2912249" cy="2912249"/>
          </a:xfrm>
          <a:prstGeom prst="rect">
            <a:avLst/>
          </a:prstGeom>
        </p:spPr>
      </p:pic>
      <p:pic>
        <p:nvPicPr>
          <p:cNvPr id="12" name="图片 11"/>
          <p:cNvPicPr>
            <a:picLocks noChangeAspect="1"/>
          </p:cNvPicPr>
          <p:nvPr/>
        </p:nvPicPr>
        <p:blipFill>
          <a:blip r:embed="rId9" cstate="email"/>
          <a:stretch>
            <a:fillRect/>
          </a:stretch>
        </p:blipFill>
        <p:spPr>
          <a:xfrm>
            <a:off x="7826737" y="2985155"/>
            <a:ext cx="2515392" cy="2515392"/>
          </a:xfrm>
          <a:prstGeom prst="rect">
            <a:avLst/>
          </a:prstGeom>
        </p:spPr>
      </p:pic>
      <p:grpSp>
        <p:nvGrpSpPr>
          <p:cNvPr id="10" name="组合 9"/>
          <p:cNvGrpSpPr/>
          <p:nvPr/>
        </p:nvGrpSpPr>
        <p:grpSpPr>
          <a:xfrm>
            <a:off x="2593065" y="3200099"/>
            <a:ext cx="8107559" cy="2325016"/>
            <a:chOff x="4327372" y="3001782"/>
            <a:chExt cx="6595075" cy="2325016"/>
          </a:xfrm>
        </p:grpSpPr>
        <p:sp>
          <p:nvSpPr>
            <p:cNvPr id="3" name="矩形 2"/>
            <p:cNvSpPr/>
            <p:nvPr/>
          </p:nvSpPr>
          <p:spPr>
            <a:xfrm>
              <a:off x="4327372" y="3110807"/>
              <a:ext cx="6595075" cy="2215991"/>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13800" b="1" dirty="0" smtClean="0">
                  <a:ln w="762000">
                    <a:solidFill>
                      <a:srgbClr val="9AC400"/>
                    </a:solidFill>
                  </a:ln>
                  <a:solidFill>
                    <a:srgbClr val="00B0F0"/>
                  </a:solidFill>
                  <a:effectLst>
                    <a:outerShdw blurRad="38100" dist="38100" dir="2700000" algn="tl">
                      <a:srgbClr val="000000">
                        <a:alpha val="43137"/>
                      </a:srgbClr>
                    </a:outerShdw>
                  </a:effectLst>
                  <a:cs typeface="+mn-ea"/>
                  <a:sym typeface="+mn-lt"/>
                </a:rPr>
                <a:t>动 物 日</a:t>
              </a:r>
              <a:endParaRPr lang="zh-CN" altLang="en-US" sz="13800" b="1" dirty="0">
                <a:ln w="762000">
                  <a:solidFill>
                    <a:srgbClr val="9AC400"/>
                  </a:solidFill>
                </a:ln>
                <a:solidFill>
                  <a:srgbClr val="00B0F0"/>
                </a:solidFill>
                <a:effectLst>
                  <a:outerShdw blurRad="38100" dist="38100" dir="2700000" algn="tl">
                    <a:srgbClr val="000000">
                      <a:alpha val="43137"/>
                    </a:srgbClr>
                  </a:outerShdw>
                </a:effectLst>
                <a:cs typeface="+mn-ea"/>
                <a:sym typeface="+mn-lt"/>
              </a:endParaRPr>
            </a:p>
          </p:txBody>
        </p:sp>
        <p:sp>
          <p:nvSpPr>
            <p:cNvPr id="19" name="矩形 18"/>
            <p:cNvSpPr/>
            <p:nvPr/>
          </p:nvSpPr>
          <p:spPr>
            <a:xfrm>
              <a:off x="4336273" y="3001782"/>
              <a:ext cx="5342581" cy="2215991"/>
            </a:xfrm>
            <a:prstGeom prst="rect">
              <a:avLst/>
            </a:prstGeom>
          </p:spPr>
          <p:txBody>
            <a:bodyPr wrap="none">
              <a:spAutoFit/>
            </a:bodyPr>
            <a:lstStyle/>
            <a:p>
              <a:r>
                <a:rPr lang="zh-CN" altLang="en-US" sz="13800" b="1" dirty="0" smtClean="0">
                  <a:ln w="57150">
                    <a:solidFill>
                      <a:schemeClr val="bg1"/>
                    </a:solidFill>
                  </a:ln>
                  <a:solidFill>
                    <a:srgbClr val="7030A0"/>
                  </a:solidFill>
                  <a:effectLst>
                    <a:outerShdw blurRad="38100" dist="38100" dir="2700000" algn="tl">
                      <a:srgbClr val="000000">
                        <a:alpha val="43137"/>
                      </a:srgbClr>
                    </a:outerShdw>
                  </a:effectLst>
                  <a:cs typeface="+mn-ea"/>
                  <a:sym typeface="+mn-lt"/>
                </a:rPr>
                <a:t>动 </a:t>
              </a:r>
              <a:r>
                <a:rPr lang="zh-CN" altLang="en-US" sz="13800" b="1" dirty="0" smtClean="0">
                  <a:ln w="57150">
                    <a:solidFill>
                      <a:schemeClr val="bg1"/>
                    </a:solidFill>
                  </a:ln>
                  <a:solidFill>
                    <a:srgbClr val="00B0F0"/>
                  </a:solidFill>
                  <a:effectLst>
                    <a:outerShdw blurRad="38100" dist="38100" dir="2700000" algn="tl">
                      <a:srgbClr val="000000">
                        <a:alpha val="43137"/>
                      </a:srgbClr>
                    </a:outerShdw>
                  </a:effectLst>
                  <a:cs typeface="+mn-ea"/>
                  <a:sym typeface="+mn-lt"/>
                </a:rPr>
                <a:t>物</a:t>
              </a:r>
              <a:r>
                <a:rPr lang="zh-CN" altLang="en-US" sz="13800" b="1" dirty="0" smtClean="0">
                  <a:ln w="57150">
                    <a:solidFill>
                      <a:schemeClr val="bg1"/>
                    </a:solidFill>
                  </a:ln>
                  <a:solidFill>
                    <a:srgbClr val="7030A0"/>
                  </a:solidFill>
                  <a:effectLst>
                    <a:outerShdw blurRad="38100" dist="38100" dir="2700000" algn="tl">
                      <a:srgbClr val="000000">
                        <a:alpha val="43137"/>
                      </a:srgbClr>
                    </a:outerShdw>
                  </a:effectLst>
                  <a:cs typeface="+mn-ea"/>
                  <a:sym typeface="+mn-lt"/>
                </a:rPr>
                <a:t> </a:t>
              </a:r>
              <a:r>
                <a:rPr lang="zh-CN" altLang="en-US" sz="13800" b="1" dirty="0" smtClean="0">
                  <a:ln w="38100">
                    <a:solidFill>
                      <a:schemeClr val="bg1"/>
                    </a:solidFill>
                  </a:ln>
                  <a:solidFill>
                    <a:srgbClr val="CC00FF"/>
                  </a:solidFill>
                  <a:effectLst>
                    <a:outerShdw blurRad="38100" dist="38100" dir="2700000" algn="tl">
                      <a:srgbClr val="000000">
                        <a:alpha val="43137"/>
                      </a:srgbClr>
                    </a:outerShdw>
                  </a:effectLst>
                  <a:cs typeface="+mn-ea"/>
                  <a:sym typeface="+mn-lt"/>
                </a:rPr>
                <a:t>日</a:t>
              </a:r>
              <a:endParaRPr lang="zh-CN" altLang="en-US" sz="13800" dirty="0">
                <a:ln w="38100">
                  <a:solidFill>
                    <a:schemeClr val="bg1"/>
                  </a:solidFill>
                </a:ln>
                <a:solidFill>
                  <a:srgbClr val="CC00FF"/>
                </a:solidFill>
                <a:effectLst>
                  <a:outerShdw blurRad="38100" dist="38100" dir="2700000" algn="tl">
                    <a:srgbClr val="000000">
                      <a:alpha val="43137"/>
                    </a:srgbClr>
                  </a:outerShdw>
                </a:effectLst>
                <a:cs typeface="+mn-ea"/>
                <a:sym typeface="+mn-lt"/>
              </a:endParaRPr>
            </a:p>
          </p:txBody>
        </p:sp>
      </p:grpSp>
      <p:grpSp>
        <p:nvGrpSpPr>
          <p:cNvPr id="7" name="组合 6"/>
          <p:cNvGrpSpPr/>
          <p:nvPr/>
        </p:nvGrpSpPr>
        <p:grpSpPr>
          <a:xfrm>
            <a:off x="3911340" y="1136729"/>
            <a:ext cx="5471008" cy="2292271"/>
            <a:chOff x="4898633" y="554698"/>
            <a:chExt cx="4170983" cy="2292271"/>
          </a:xfrm>
        </p:grpSpPr>
        <p:sp>
          <p:nvSpPr>
            <p:cNvPr id="18" name="文本框 17"/>
            <p:cNvSpPr txBox="1"/>
            <p:nvPr/>
          </p:nvSpPr>
          <p:spPr>
            <a:xfrm>
              <a:off x="4898633" y="630978"/>
              <a:ext cx="4170983" cy="2215991"/>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138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世 界</a:t>
              </a:r>
              <a:endParaRPr lang="zh-CN" altLang="en-US" sz="138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17" name="文本框 16"/>
            <p:cNvSpPr txBox="1"/>
            <p:nvPr/>
          </p:nvSpPr>
          <p:spPr>
            <a:xfrm>
              <a:off x="4931460" y="554698"/>
              <a:ext cx="3719571" cy="2215991"/>
            </a:xfrm>
            <a:prstGeom prst="rect">
              <a:avLst/>
            </a:prstGeom>
            <a:noFill/>
          </p:spPr>
          <p:txBody>
            <a:bodyPr wrap="square" rtlCol="0">
              <a:spAutoFit/>
            </a:bodyPr>
            <a:lstStyle/>
            <a:p>
              <a:r>
                <a:rPr lang="zh-CN" altLang="en-US" sz="138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世 界</a:t>
              </a:r>
              <a:endParaRPr lang="zh-CN" altLang="en-US" sz="138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32" name="图片 31"/>
          <p:cNvPicPr>
            <a:picLocks noChangeAspect="1"/>
          </p:cNvPicPr>
          <p:nvPr/>
        </p:nvPicPr>
        <p:blipFill>
          <a:blip r:embed="rId10" cstate="email"/>
          <a:stretch>
            <a:fillRect/>
          </a:stretch>
        </p:blipFill>
        <p:spPr>
          <a:xfrm flipH="1">
            <a:off x="7438078" y="314184"/>
            <a:ext cx="2135698" cy="3324110"/>
          </a:xfrm>
          <a:prstGeom prst="rect">
            <a:avLst/>
          </a:prstGeom>
        </p:spPr>
      </p:pic>
      <p:sp>
        <p:nvSpPr>
          <p:cNvPr id="37" name="文本框 36"/>
          <p:cNvSpPr txBox="1"/>
          <p:nvPr/>
        </p:nvSpPr>
        <p:spPr>
          <a:xfrm>
            <a:off x="4305154" y="5812595"/>
            <a:ext cx="2986268" cy="369332"/>
          </a:xfrm>
          <a:prstGeom prst="rect">
            <a:avLst/>
          </a:prstGeom>
          <a:noFill/>
        </p:spPr>
        <p:txBody>
          <a:bodyPr wrap="square" rtlCol="0">
            <a:spAutoFit/>
          </a:bodyPr>
          <a:lstStyle/>
          <a:p>
            <a:pPr algn="ctr"/>
            <a:r>
              <a:rPr lang="zh-CN" altLang="en-US" dirty="0" smtClean="0">
                <a:solidFill>
                  <a:schemeClr val="bg1"/>
                </a:solidFill>
                <a:cs typeface="+mn-ea"/>
                <a:sym typeface="+mn-lt"/>
              </a:rPr>
              <a:t>同一个世界   同一片天空</a:t>
            </a:r>
            <a:endParaRPr lang="zh-CN" altLang="en-US" dirty="0">
              <a:solidFill>
                <a:schemeClr val="bg1"/>
              </a:solidFill>
              <a:cs typeface="+mn-ea"/>
              <a:sym typeface="+mn-lt"/>
            </a:endParaRPr>
          </a:p>
        </p:txBody>
      </p:sp>
      <p:sp>
        <p:nvSpPr>
          <p:cNvPr id="38" name="文本框 37"/>
          <p:cNvSpPr txBox="1"/>
          <p:nvPr/>
        </p:nvSpPr>
        <p:spPr>
          <a:xfrm>
            <a:off x="4936178" y="6271500"/>
            <a:ext cx="2986268" cy="369332"/>
          </a:xfrm>
          <a:prstGeom prst="rect">
            <a:avLst/>
          </a:prstGeom>
          <a:noFill/>
        </p:spPr>
        <p:txBody>
          <a:bodyPr wrap="square" rtlCol="0">
            <a:spAutoFit/>
          </a:bodyPr>
          <a:lstStyle/>
          <a:p>
            <a:pPr algn="ctr"/>
            <a:r>
              <a:rPr lang="zh-CN" altLang="en-US" dirty="0" smtClean="0">
                <a:solidFill>
                  <a:schemeClr val="bg1"/>
                </a:solidFill>
                <a:cs typeface="+mn-ea"/>
                <a:sym typeface="+mn-lt"/>
              </a:rPr>
              <a:t>保护动物   人人有责</a:t>
            </a:r>
            <a:endParaRPr lang="zh-CN" altLang="en-US" dirty="0">
              <a:solidFill>
                <a:schemeClr val="bg1"/>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barn(inVertical)">
                                      <p:cBhvr>
                                        <p:cTn id="3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1901449" y="46398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野外</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绝灭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Extinct in the Wild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EW</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7" name="矩形 16"/>
          <p:cNvSpPr/>
          <p:nvPr/>
        </p:nvSpPr>
        <p:spPr>
          <a:xfrm>
            <a:off x="1901449" y="2418997"/>
            <a:ext cx="3153036"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Scimitar Oryx </a:t>
            </a:r>
            <a:r>
              <a:rPr lang="zh-CN" altLang="en-US" sz="2000" b="1" dirty="0">
                <a:solidFill>
                  <a:schemeClr val="bg1"/>
                </a:solidFill>
                <a:cs typeface="+mn-ea"/>
                <a:sym typeface="+mn-lt"/>
              </a:rPr>
              <a:t>弯角剑羚</a:t>
            </a:r>
          </a:p>
        </p:txBody>
      </p:sp>
      <p:sp>
        <p:nvSpPr>
          <p:cNvPr id="18" name="矩形 17"/>
          <p:cNvSpPr/>
          <p:nvPr/>
        </p:nvSpPr>
        <p:spPr>
          <a:xfrm>
            <a:off x="1901449" y="2868634"/>
            <a:ext cx="4310722" cy="18158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400" dirty="0">
                <a:cs typeface="+mn-ea"/>
                <a:sym typeface="+mn-lt"/>
              </a:rPr>
              <a:t>弯角剑羚，又名白长角羚及白剑羚，以前生活于整个北非地区。现在一般认为弯角剑羚已经在野外灭绝，但有报道称小部份仍在尼日尔中部及乍得生存。人工饲养的弯角剑羚寿命在</a:t>
            </a:r>
            <a:r>
              <a:rPr lang="en-US" altLang="zh-CN" sz="1400" dirty="0">
                <a:cs typeface="+mn-ea"/>
                <a:sym typeface="+mn-lt"/>
              </a:rPr>
              <a:t>15-21</a:t>
            </a:r>
            <a:r>
              <a:rPr lang="zh-CN" altLang="en-US" sz="1400" dirty="0">
                <a:cs typeface="+mn-ea"/>
                <a:sym typeface="+mn-lt"/>
              </a:rPr>
              <a:t>岁</a:t>
            </a:r>
          </a:p>
        </p:txBody>
      </p:sp>
      <p:pic>
        <p:nvPicPr>
          <p:cNvPr id="19" name="图片 18"/>
          <p:cNvPicPr>
            <a:picLocks noChangeAspect="1"/>
          </p:cNvPicPr>
          <p:nvPr/>
        </p:nvPicPr>
        <p:blipFill rotWithShape="1">
          <a:blip r:embed="rId3" cstate="email"/>
          <a:srcRect/>
          <a:stretch>
            <a:fillRect/>
          </a:stretch>
        </p:blipFill>
        <p:spPr>
          <a:xfrm rot="251793">
            <a:off x="7669552" y="2620214"/>
            <a:ext cx="2778940" cy="187800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01449" y="463986"/>
            <a:ext cx="6872162" cy="769441"/>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极危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Critically 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CR</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1524003" y="2157255"/>
            <a:ext cx="3744710" cy="461665"/>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chemeClr val="bg1"/>
                </a:solidFill>
                <a:cs typeface="+mn-ea"/>
                <a:sym typeface="+mn-lt"/>
              </a:rPr>
              <a:t>Philippine Eagle</a:t>
            </a:r>
            <a:r>
              <a:rPr lang="zh-CN" altLang="en-US" sz="2400" b="1" dirty="0">
                <a:solidFill>
                  <a:schemeClr val="bg1"/>
                </a:solidFill>
                <a:cs typeface="+mn-ea"/>
                <a:sym typeface="+mn-lt"/>
              </a:rPr>
              <a:t>食猴鹰</a:t>
            </a:r>
          </a:p>
        </p:txBody>
      </p:sp>
      <p:sp>
        <p:nvSpPr>
          <p:cNvPr id="26" name="矩形 25"/>
          <p:cNvSpPr/>
          <p:nvPr/>
        </p:nvSpPr>
        <p:spPr>
          <a:xfrm>
            <a:off x="1536544" y="2721509"/>
            <a:ext cx="6742917"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cs typeface="+mn-ea"/>
                <a:sym typeface="+mn-lt"/>
              </a:rPr>
              <a:t>它们</a:t>
            </a:r>
            <a:r>
              <a:rPr lang="zh-CN" altLang="en-US" sz="1400" dirty="0">
                <a:cs typeface="+mn-ea"/>
                <a:sym typeface="+mn-lt"/>
              </a:rPr>
              <a:t>是全世界体型最大的老鹰，只出没在菲律宾丛林，且被菲律宾政府列为国鸟</a:t>
            </a:r>
            <a:r>
              <a:rPr lang="zh-CN" altLang="en-US" sz="1400" dirty="0" smtClean="0">
                <a:cs typeface="+mn-ea"/>
                <a:sym typeface="+mn-lt"/>
              </a:rPr>
              <a:t>。</a:t>
            </a:r>
            <a:endParaRPr lang="en-US" altLang="zh-CN" sz="1400" dirty="0" smtClean="0">
              <a:cs typeface="+mn-ea"/>
              <a:sym typeface="+mn-lt"/>
            </a:endParaRPr>
          </a:p>
          <a:p>
            <a:r>
              <a:rPr lang="zh-CN" altLang="en-US" sz="1400" dirty="0" smtClean="0">
                <a:cs typeface="+mn-ea"/>
                <a:sym typeface="+mn-lt"/>
              </a:rPr>
              <a:t>濒危</a:t>
            </a:r>
            <a:r>
              <a:rPr lang="zh-CN" altLang="en-US" sz="1400" dirty="0">
                <a:cs typeface="+mn-ea"/>
                <a:sym typeface="+mn-lt"/>
              </a:rPr>
              <a:t>主因：森林砍伐。依据菲律宾律法，杀害食猿雕将被判</a:t>
            </a:r>
            <a:r>
              <a:rPr lang="en-US" altLang="zh-CN" sz="1400" dirty="0">
                <a:cs typeface="+mn-ea"/>
                <a:sym typeface="+mn-lt"/>
              </a:rPr>
              <a:t>12</a:t>
            </a:r>
            <a:r>
              <a:rPr lang="zh-CN" altLang="en-US" sz="1400" dirty="0">
                <a:cs typeface="+mn-ea"/>
                <a:sym typeface="+mn-lt"/>
              </a:rPr>
              <a:t>年徒刑外加巨额罚金。</a:t>
            </a:r>
          </a:p>
        </p:txBody>
      </p:sp>
      <p:pic>
        <p:nvPicPr>
          <p:cNvPr id="27" name="图片 26"/>
          <p:cNvPicPr>
            <a:picLocks noChangeAspect="1"/>
          </p:cNvPicPr>
          <p:nvPr/>
        </p:nvPicPr>
        <p:blipFill>
          <a:blip r:embed="rId3" cstate="email"/>
          <a:stretch>
            <a:fillRect/>
          </a:stretch>
        </p:blipFill>
        <p:spPr>
          <a:xfrm>
            <a:off x="8675914" y="2179650"/>
            <a:ext cx="1968928" cy="1330980"/>
          </a:xfrm>
          <a:prstGeom prst="rect">
            <a:avLst/>
          </a:prstGeom>
          <a:ln>
            <a:noFill/>
          </a:ln>
          <a:effectLst>
            <a:outerShdw blurRad="190500" algn="tl" rotWithShape="0">
              <a:srgbClr val="000000">
                <a:alpha val="70000"/>
              </a:srgbClr>
            </a:outerShdw>
          </a:effectLst>
        </p:spPr>
      </p:pic>
      <p:sp>
        <p:nvSpPr>
          <p:cNvPr id="33" name="矩形 32"/>
          <p:cNvSpPr/>
          <p:nvPr/>
        </p:nvSpPr>
        <p:spPr>
          <a:xfrm>
            <a:off x="1536544" y="3510630"/>
            <a:ext cx="243370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err="1">
                <a:solidFill>
                  <a:schemeClr val="bg1"/>
                </a:solidFill>
                <a:cs typeface="+mn-ea"/>
                <a:sym typeface="+mn-lt"/>
              </a:rPr>
              <a:t>Saiga</a:t>
            </a:r>
            <a:r>
              <a:rPr lang="zh-CN" altLang="en-US" sz="2000" b="1" dirty="0">
                <a:solidFill>
                  <a:schemeClr val="bg1"/>
                </a:solidFill>
                <a:cs typeface="+mn-ea"/>
                <a:sym typeface="+mn-lt"/>
              </a:rPr>
              <a:t>高鼻羚羊</a:t>
            </a:r>
          </a:p>
        </p:txBody>
      </p:sp>
      <p:sp>
        <p:nvSpPr>
          <p:cNvPr id="34" name="矩形 33"/>
          <p:cNvSpPr/>
          <p:nvPr/>
        </p:nvSpPr>
        <p:spPr>
          <a:xfrm>
            <a:off x="1536544" y="3935430"/>
            <a:ext cx="6808932"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栖息地为哈萨克、乌兹别克、土库曼斯坦、俄罗斯及蒙古。</a:t>
            </a:r>
            <a:r>
              <a:rPr lang="en-US" altLang="zh-CN" sz="1400" dirty="0">
                <a:cs typeface="+mn-ea"/>
                <a:sym typeface="+mn-lt"/>
              </a:rPr>
              <a:t>2002</a:t>
            </a:r>
            <a:r>
              <a:rPr lang="zh-CN" altLang="en-US" sz="1400" dirty="0">
                <a:cs typeface="+mn-ea"/>
                <a:sym typeface="+mn-lt"/>
              </a:rPr>
              <a:t>年被</a:t>
            </a:r>
            <a:r>
              <a:rPr lang="en-US" altLang="zh-CN" sz="1400" dirty="0">
                <a:cs typeface="+mn-ea"/>
                <a:sym typeface="+mn-lt"/>
              </a:rPr>
              <a:t>IUCN</a:t>
            </a:r>
            <a:r>
              <a:rPr lang="zh-CN" altLang="en-US" sz="1400" dirty="0">
                <a:cs typeface="+mn-ea"/>
                <a:sym typeface="+mn-lt"/>
              </a:rPr>
              <a:t>列为濒危。</a:t>
            </a:r>
            <a:endParaRPr lang="en-US" altLang="zh-CN" sz="1400" dirty="0">
              <a:cs typeface="+mn-ea"/>
              <a:sym typeface="+mn-lt"/>
            </a:endParaRPr>
          </a:p>
          <a:p>
            <a:r>
              <a:rPr lang="zh-CN" altLang="en-US" sz="1400" dirty="0" smtClean="0">
                <a:cs typeface="+mn-ea"/>
                <a:sym typeface="+mn-lt"/>
              </a:rPr>
              <a:t>主要</a:t>
            </a:r>
            <a:r>
              <a:rPr lang="zh-CN" altLang="en-US" sz="1400" dirty="0">
                <a:cs typeface="+mn-ea"/>
                <a:sym typeface="+mn-lt"/>
              </a:rPr>
              <a:t>因素有偷猎 （它们的角非常值钱）、传染性疾病和气候变化，严冬的厚雪覆盖令他们很难以草为食。</a:t>
            </a:r>
          </a:p>
        </p:txBody>
      </p:sp>
      <p:pic>
        <p:nvPicPr>
          <p:cNvPr id="35" name="图片 34"/>
          <p:cNvPicPr>
            <a:picLocks noChangeAspect="1"/>
          </p:cNvPicPr>
          <p:nvPr/>
        </p:nvPicPr>
        <p:blipFill>
          <a:blip r:embed="rId4" cstate="email"/>
          <a:stretch>
            <a:fillRect/>
          </a:stretch>
        </p:blipFill>
        <p:spPr>
          <a:xfrm>
            <a:off x="8725996" y="3659851"/>
            <a:ext cx="1919528" cy="1263828"/>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3"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01449" y="463986"/>
            <a:ext cx="6872162" cy="769441"/>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极危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Critically 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CR</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358887" y="2664499"/>
            <a:ext cx="6500323"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主要栖息地为马达加斯加南部的干燥土地及森林，从</a:t>
            </a:r>
            <a:r>
              <a:rPr lang="en-US" altLang="zh-CN" sz="1400" dirty="0">
                <a:cs typeface="+mn-ea"/>
                <a:sym typeface="+mn-lt"/>
              </a:rPr>
              <a:t>2000</a:t>
            </a:r>
            <a:r>
              <a:rPr lang="zh-CN" altLang="en-US" sz="1400" dirty="0">
                <a:cs typeface="+mn-ea"/>
                <a:sym typeface="+mn-lt"/>
              </a:rPr>
              <a:t>年至今数量剧减</a:t>
            </a:r>
            <a:r>
              <a:rPr lang="en-US" altLang="zh-CN" sz="1400" dirty="0">
                <a:cs typeface="+mn-ea"/>
                <a:sym typeface="+mn-lt"/>
              </a:rPr>
              <a:t>95%</a:t>
            </a:r>
            <a:r>
              <a:rPr lang="zh-CN" altLang="en-US" sz="1400" dirty="0">
                <a:cs typeface="+mn-ea"/>
                <a:sym typeface="+mn-lt"/>
              </a:rPr>
              <a:t>，剩下</a:t>
            </a:r>
            <a:r>
              <a:rPr lang="en-US" altLang="zh-CN" sz="1400" dirty="0">
                <a:cs typeface="+mn-ea"/>
                <a:sym typeface="+mn-lt"/>
              </a:rPr>
              <a:t>2000</a:t>
            </a:r>
            <a:r>
              <a:rPr lang="zh-CN" altLang="en-US" sz="1400" dirty="0">
                <a:cs typeface="+mn-ea"/>
                <a:sym typeface="+mn-lt"/>
              </a:rPr>
              <a:t>到</a:t>
            </a:r>
            <a:r>
              <a:rPr lang="en-US" altLang="zh-CN" sz="1400" dirty="0">
                <a:cs typeface="+mn-ea"/>
                <a:sym typeface="+mn-lt"/>
              </a:rPr>
              <a:t>2400</a:t>
            </a:r>
            <a:r>
              <a:rPr lang="zh-CN" altLang="en-US" sz="1400" dirty="0">
                <a:cs typeface="+mn-ea"/>
                <a:sym typeface="+mn-lt"/>
              </a:rPr>
              <a:t>只的环尾狐猴已被国际自然保护联盟 （</a:t>
            </a:r>
            <a:r>
              <a:rPr lang="en-US" altLang="zh-CN" sz="1400" dirty="0">
                <a:cs typeface="+mn-ea"/>
                <a:sym typeface="+mn-lt"/>
              </a:rPr>
              <a:t>IUCN</a:t>
            </a:r>
            <a:r>
              <a:rPr lang="zh-CN" altLang="en-US" sz="1400" dirty="0">
                <a:cs typeface="+mn-ea"/>
                <a:sym typeface="+mn-lt"/>
              </a:rPr>
              <a:t>）列为濒危物种</a:t>
            </a:r>
            <a:r>
              <a:rPr lang="zh-CN" altLang="en-US" sz="1400" dirty="0" smtClean="0">
                <a:cs typeface="+mn-ea"/>
                <a:sym typeface="+mn-lt"/>
              </a:rPr>
              <a:t>。</a:t>
            </a:r>
            <a:endParaRPr lang="en-US" altLang="zh-CN" sz="1400" dirty="0" smtClean="0">
              <a:cs typeface="+mn-ea"/>
              <a:sym typeface="+mn-lt"/>
            </a:endParaRPr>
          </a:p>
          <a:p>
            <a:r>
              <a:rPr lang="zh-CN" altLang="en-US" sz="1400" dirty="0" smtClean="0">
                <a:cs typeface="+mn-ea"/>
                <a:sym typeface="+mn-lt"/>
              </a:rPr>
              <a:t>濒危</a:t>
            </a:r>
            <a:r>
              <a:rPr lang="zh-CN" altLang="en-US" sz="1400" dirty="0">
                <a:cs typeface="+mn-ea"/>
                <a:sym typeface="+mn-lt"/>
              </a:rPr>
              <a:t>因素包括：栖息地遽减、猎捕及非法交易</a:t>
            </a:r>
          </a:p>
        </p:txBody>
      </p:sp>
      <p:sp>
        <p:nvSpPr>
          <p:cNvPr id="19" name="矩形 18"/>
          <p:cNvSpPr/>
          <p:nvPr/>
        </p:nvSpPr>
        <p:spPr>
          <a:xfrm>
            <a:off x="1377387" y="2216374"/>
            <a:ext cx="370921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Ring Tailed Lemur</a:t>
            </a:r>
            <a:r>
              <a:rPr lang="zh-CN" altLang="en-US" sz="2000" b="1" dirty="0">
                <a:solidFill>
                  <a:schemeClr val="bg1"/>
                </a:solidFill>
                <a:cs typeface="+mn-ea"/>
                <a:sym typeface="+mn-lt"/>
              </a:rPr>
              <a:t>环尾狐猴</a:t>
            </a:r>
          </a:p>
        </p:txBody>
      </p:sp>
      <p:sp>
        <p:nvSpPr>
          <p:cNvPr id="21" name="矩形 20"/>
          <p:cNvSpPr/>
          <p:nvPr/>
        </p:nvSpPr>
        <p:spPr>
          <a:xfrm>
            <a:off x="1377387" y="3459320"/>
            <a:ext cx="370921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Iberian Lynx</a:t>
            </a:r>
            <a:r>
              <a:rPr lang="zh-CN" altLang="en-US" sz="2000" b="1" dirty="0">
                <a:solidFill>
                  <a:schemeClr val="bg1"/>
                </a:solidFill>
                <a:cs typeface="+mn-ea"/>
                <a:sym typeface="+mn-lt"/>
              </a:rPr>
              <a:t>伊比利亚</a:t>
            </a:r>
            <a:r>
              <a:rPr lang="zh-CN" altLang="en-US" sz="2000" b="1" dirty="0" smtClean="0">
                <a:solidFill>
                  <a:schemeClr val="bg1"/>
                </a:solidFill>
                <a:cs typeface="+mn-ea"/>
                <a:sym typeface="+mn-lt"/>
              </a:rPr>
              <a:t>猞猁</a:t>
            </a:r>
            <a:endParaRPr lang="zh-CN" altLang="en-US" sz="2000" b="1" dirty="0">
              <a:solidFill>
                <a:schemeClr val="bg1"/>
              </a:solidFill>
              <a:cs typeface="+mn-ea"/>
              <a:sym typeface="+mn-lt"/>
            </a:endParaRPr>
          </a:p>
        </p:txBody>
      </p:sp>
      <p:sp>
        <p:nvSpPr>
          <p:cNvPr id="36" name="矩形 35"/>
          <p:cNvSpPr/>
          <p:nvPr/>
        </p:nvSpPr>
        <p:spPr>
          <a:xfrm>
            <a:off x="1377387" y="3993262"/>
            <a:ext cx="6096000" cy="954107"/>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栖息地为西班牙</a:t>
            </a:r>
            <a:r>
              <a:rPr lang="zh-CN" altLang="en-US" sz="1400" dirty="0" smtClean="0">
                <a:cs typeface="+mn-ea"/>
                <a:sym typeface="+mn-lt"/>
              </a:rPr>
              <a:t>西南部</a:t>
            </a:r>
            <a:r>
              <a:rPr lang="zh-CN" altLang="en-US" sz="1400" b="1" dirty="0">
                <a:cs typeface="+mn-ea"/>
                <a:sym typeface="+mn-lt"/>
              </a:rPr>
              <a:t>也叫西班牙</a:t>
            </a:r>
            <a:r>
              <a:rPr lang="zh-CN" altLang="en-US" sz="1400" b="1" dirty="0" smtClean="0">
                <a:cs typeface="+mn-ea"/>
                <a:sym typeface="+mn-lt"/>
              </a:rPr>
              <a:t>猞猁）</a:t>
            </a:r>
            <a:r>
              <a:rPr lang="zh-CN" altLang="en-US" sz="1400" dirty="0" smtClean="0">
                <a:cs typeface="+mn-ea"/>
                <a:sym typeface="+mn-lt"/>
              </a:rPr>
              <a:t>（</a:t>
            </a:r>
            <a:r>
              <a:rPr lang="zh-CN" altLang="en-US" sz="1400" dirty="0">
                <a:cs typeface="+mn-ea"/>
                <a:sym typeface="+mn-lt"/>
              </a:rPr>
              <a:t>多数出没在多尼亚纳国家公园，</a:t>
            </a:r>
            <a:r>
              <a:rPr lang="en-US" altLang="zh-CN" sz="1400" dirty="0" err="1">
                <a:cs typeface="+mn-ea"/>
                <a:sym typeface="+mn-lt"/>
              </a:rPr>
              <a:t>Doñana</a:t>
            </a:r>
            <a:r>
              <a:rPr lang="en-US" altLang="zh-CN" sz="1400" dirty="0">
                <a:cs typeface="+mn-ea"/>
                <a:sym typeface="+mn-lt"/>
              </a:rPr>
              <a:t> National Park</a:t>
            </a:r>
            <a:r>
              <a:rPr lang="zh-CN" altLang="en-US" sz="1400" dirty="0">
                <a:cs typeface="+mn-ea"/>
                <a:sym typeface="+mn-lt"/>
              </a:rPr>
              <a:t>），它们是全世界濒危状况最严重的猫科动物，</a:t>
            </a:r>
            <a:r>
              <a:rPr lang="en-US" altLang="zh-CN" sz="1400" dirty="0">
                <a:cs typeface="+mn-ea"/>
                <a:sym typeface="+mn-lt"/>
              </a:rPr>
              <a:t>2002</a:t>
            </a:r>
            <a:r>
              <a:rPr lang="zh-CN" altLang="en-US" sz="1400" dirty="0">
                <a:cs typeface="+mn-ea"/>
                <a:sym typeface="+mn-lt"/>
              </a:rPr>
              <a:t>年一度只剩</a:t>
            </a:r>
            <a:r>
              <a:rPr lang="en-US" altLang="zh-CN" sz="1400" dirty="0">
                <a:cs typeface="+mn-ea"/>
                <a:sym typeface="+mn-lt"/>
              </a:rPr>
              <a:t>100</a:t>
            </a:r>
            <a:r>
              <a:rPr lang="zh-CN" altLang="en-US" sz="1400" dirty="0">
                <a:cs typeface="+mn-ea"/>
                <a:sym typeface="+mn-lt"/>
              </a:rPr>
              <a:t>只，经过保育后目前为</a:t>
            </a:r>
            <a:r>
              <a:rPr lang="en-US" altLang="zh-CN" sz="1400" dirty="0">
                <a:cs typeface="+mn-ea"/>
                <a:sym typeface="+mn-lt"/>
              </a:rPr>
              <a:t>404</a:t>
            </a:r>
            <a:r>
              <a:rPr lang="zh-CN" altLang="en-US" sz="1400" dirty="0">
                <a:cs typeface="+mn-ea"/>
                <a:sym typeface="+mn-lt"/>
              </a:rPr>
              <a:t>只。不过</a:t>
            </a:r>
            <a:r>
              <a:rPr lang="en-US" altLang="zh-CN" sz="1400" dirty="0">
                <a:cs typeface="+mn-ea"/>
                <a:sym typeface="+mn-lt"/>
              </a:rPr>
              <a:t>20</a:t>
            </a:r>
            <a:r>
              <a:rPr lang="zh-CN" altLang="en-US" sz="1400" dirty="0">
                <a:cs typeface="+mn-ea"/>
                <a:sym typeface="+mn-lt"/>
              </a:rPr>
              <a:t>世纪初还有</a:t>
            </a:r>
            <a:r>
              <a:rPr lang="en-US" altLang="zh-CN" sz="1400" dirty="0">
                <a:cs typeface="+mn-ea"/>
                <a:sym typeface="+mn-lt"/>
              </a:rPr>
              <a:t>10</a:t>
            </a:r>
            <a:r>
              <a:rPr lang="zh-CN" altLang="en-US" sz="1400" dirty="0">
                <a:cs typeface="+mn-ea"/>
                <a:sym typeface="+mn-lt"/>
              </a:rPr>
              <a:t>万只，</a:t>
            </a:r>
            <a:r>
              <a:rPr lang="en-US" altLang="zh-CN" sz="1400" dirty="0">
                <a:cs typeface="+mn-ea"/>
                <a:sym typeface="+mn-lt"/>
              </a:rPr>
              <a:t>1960</a:t>
            </a:r>
            <a:r>
              <a:rPr lang="zh-CN" altLang="en-US" sz="1400" dirty="0">
                <a:cs typeface="+mn-ea"/>
                <a:sym typeface="+mn-lt"/>
              </a:rPr>
              <a:t>年代只剩</a:t>
            </a:r>
            <a:r>
              <a:rPr lang="en-US" altLang="zh-CN" sz="1400" dirty="0">
                <a:cs typeface="+mn-ea"/>
                <a:sym typeface="+mn-lt"/>
              </a:rPr>
              <a:t>3</a:t>
            </a:r>
            <a:r>
              <a:rPr lang="zh-CN" altLang="en-US" sz="1400" dirty="0">
                <a:cs typeface="+mn-ea"/>
                <a:sym typeface="+mn-lt"/>
              </a:rPr>
              <a:t>千只，濒危主因为猎捕 （</a:t>
            </a:r>
            <a:r>
              <a:rPr lang="en-US" altLang="zh-CN" sz="1400" dirty="0">
                <a:cs typeface="+mn-ea"/>
                <a:sym typeface="+mn-lt"/>
              </a:rPr>
              <a:t>1970</a:t>
            </a:r>
            <a:r>
              <a:rPr lang="zh-CN" altLang="en-US" sz="1400" dirty="0">
                <a:cs typeface="+mn-ea"/>
                <a:sym typeface="+mn-lt"/>
              </a:rPr>
              <a:t>年起禁止狩猎）。</a:t>
            </a:r>
          </a:p>
        </p:txBody>
      </p:sp>
      <p:pic>
        <p:nvPicPr>
          <p:cNvPr id="2" name="图片 1"/>
          <p:cNvPicPr>
            <a:picLocks noChangeAspect="1"/>
          </p:cNvPicPr>
          <p:nvPr/>
        </p:nvPicPr>
        <p:blipFill rotWithShape="1">
          <a:blip r:embed="rId3" cstate="email"/>
          <a:srcRect/>
          <a:stretch>
            <a:fillRect/>
          </a:stretch>
        </p:blipFill>
        <p:spPr>
          <a:xfrm>
            <a:off x="8560411" y="2274518"/>
            <a:ext cx="2110764" cy="1184802"/>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4" cstate="email"/>
          <a:stretch>
            <a:fillRect/>
          </a:stretch>
        </p:blipFill>
        <p:spPr>
          <a:xfrm>
            <a:off x="8560411" y="3618987"/>
            <a:ext cx="2110764" cy="1261033"/>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21"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2027952" y="369999"/>
            <a:ext cx="7912744"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濒危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26" name="矩形 25"/>
          <p:cNvSpPr/>
          <p:nvPr/>
        </p:nvSpPr>
        <p:spPr>
          <a:xfrm>
            <a:off x="1423046" y="3883105"/>
            <a:ext cx="250453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Red Panda</a:t>
            </a:r>
            <a:r>
              <a:rPr lang="zh-CN" altLang="en-US" sz="2000" b="1" dirty="0">
                <a:solidFill>
                  <a:schemeClr val="bg1"/>
                </a:solidFill>
                <a:cs typeface="+mn-ea"/>
                <a:sym typeface="+mn-lt"/>
              </a:rPr>
              <a:t>小熊猫</a:t>
            </a:r>
          </a:p>
        </p:txBody>
      </p:sp>
      <p:sp>
        <p:nvSpPr>
          <p:cNvPr id="27" name="矩形 26"/>
          <p:cNvSpPr/>
          <p:nvPr/>
        </p:nvSpPr>
        <p:spPr>
          <a:xfrm>
            <a:off x="1371425" y="4368312"/>
            <a:ext cx="6835025"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cs typeface="+mn-ea"/>
                <a:sym typeface="+mn-lt"/>
              </a:rPr>
              <a:t>小熊猫已被</a:t>
            </a:r>
            <a:r>
              <a:rPr lang="en-US" altLang="zh-CN" sz="1400" dirty="0" smtClean="0">
                <a:cs typeface="+mn-ea"/>
                <a:sym typeface="+mn-lt"/>
              </a:rPr>
              <a:t>IUCN</a:t>
            </a:r>
            <a:r>
              <a:rPr lang="zh-CN" altLang="en-US" sz="1400" dirty="0" smtClean="0">
                <a:cs typeface="+mn-ea"/>
                <a:sym typeface="+mn-lt"/>
              </a:rPr>
              <a:t>列入濒危物种“红色名单”，全世界数量仅剩</a:t>
            </a:r>
            <a:r>
              <a:rPr lang="en-US" altLang="zh-CN" sz="1400" dirty="0" smtClean="0">
                <a:cs typeface="+mn-ea"/>
                <a:sym typeface="+mn-lt"/>
              </a:rPr>
              <a:t>2500</a:t>
            </a:r>
            <a:r>
              <a:rPr lang="zh-CN" altLang="en-US" sz="1400" dirty="0" smtClean="0">
                <a:cs typeface="+mn-ea"/>
                <a:sym typeface="+mn-lt"/>
              </a:rPr>
              <a:t>只，光是东喜马拉雅山脉的数量过去</a:t>
            </a:r>
            <a:r>
              <a:rPr lang="en-US" altLang="zh-CN" sz="1400" dirty="0" smtClean="0">
                <a:cs typeface="+mn-ea"/>
                <a:sym typeface="+mn-lt"/>
              </a:rPr>
              <a:t>50</a:t>
            </a:r>
            <a:r>
              <a:rPr lang="zh-CN" altLang="en-US" sz="1400" dirty="0" smtClean="0">
                <a:cs typeface="+mn-ea"/>
                <a:sym typeface="+mn-lt"/>
              </a:rPr>
              <a:t>年来就减少了</a:t>
            </a:r>
            <a:r>
              <a:rPr lang="en-US" altLang="zh-CN" sz="1400" dirty="0" smtClean="0">
                <a:cs typeface="+mn-ea"/>
                <a:sym typeface="+mn-lt"/>
              </a:rPr>
              <a:t>40%</a:t>
            </a:r>
            <a:r>
              <a:rPr lang="zh-CN" altLang="en-US" sz="1400" dirty="0" smtClean="0">
                <a:cs typeface="+mn-ea"/>
                <a:sym typeface="+mn-lt"/>
              </a:rPr>
              <a:t>，非法狩猎是罪魁祸首</a:t>
            </a:r>
            <a:endParaRPr lang="zh-CN" altLang="en-US" sz="1400" dirty="0">
              <a:cs typeface="+mn-ea"/>
              <a:sym typeface="+mn-lt"/>
            </a:endParaRPr>
          </a:p>
        </p:txBody>
      </p:sp>
      <p:sp>
        <p:nvSpPr>
          <p:cNvPr id="33" name="矩形 32"/>
          <p:cNvSpPr/>
          <p:nvPr/>
        </p:nvSpPr>
        <p:spPr>
          <a:xfrm>
            <a:off x="1423046" y="2155099"/>
            <a:ext cx="325948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Red Crown Crane</a:t>
            </a:r>
            <a:r>
              <a:rPr lang="zh-CN" altLang="en-US" sz="2000" b="1" dirty="0">
                <a:solidFill>
                  <a:schemeClr val="bg1"/>
                </a:solidFill>
                <a:cs typeface="+mn-ea"/>
                <a:sym typeface="+mn-lt"/>
              </a:rPr>
              <a:t>丹顶鹤</a:t>
            </a:r>
          </a:p>
        </p:txBody>
      </p:sp>
      <p:sp>
        <p:nvSpPr>
          <p:cNvPr id="34" name="矩形 33"/>
          <p:cNvSpPr/>
          <p:nvPr/>
        </p:nvSpPr>
        <p:spPr>
          <a:xfrm>
            <a:off x="1371425" y="2610007"/>
            <a:ext cx="7124391" cy="116955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丹顶鹤是世界濒危鸟类之一，其野生种群的个体总数在</a:t>
            </a:r>
            <a:r>
              <a:rPr lang="en-US" altLang="zh-CN" sz="1400" dirty="0">
                <a:cs typeface="+mn-ea"/>
                <a:sym typeface="+mn-lt"/>
              </a:rPr>
              <a:t>3000</a:t>
            </a:r>
            <a:r>
              <a:rPr lang="zh-CN" altLang="en-US" sz="1400" dirty="0">
                <a:cs typeface="+mn-ea"/>
                <a:sym typeface="+mn-lt"/>
              </a:rPr>
              <a:t>只左右。野外仅分布于东北亚地区，即俄罗斯东部、朝鲜半岛、蒙古、中国和日本（在北海道地区为留鸟）。每年的春天，丹顶鹤陆续迁往北方地区繁殖。在中国黑龙江的扎龙国家级自然保护区内，每年约有</a:t>
            </a:r>
            <a:r>
              <a:rPr lang="en-US" altLang="zh-CN" sz="1400" dirty="0">
                <a:cs typeface="+mn-ea"/>
                <a:sym typeface="+mn-lt"/>
              </a:rPr>
              <a:t>200</a:t>
            </a:r>
            <a:r>
              <a:rPr lang="zh-CN" altLang="en-US" sz="1400" dirty="0">
                <a:cs typeface="+mn-ea"/>
                <a:sym typeface="+mn-lt"/>
              </a:rPr>
              <a:t>对丹顶鹤在那里生儿育女，完成丹顶鹤家族的传宗接代任务。进入越冬期，它们则主要分布在中国的长江下游地区，其中以江苏盐城沿海滩涂的分布数量最多。</a:t>
            </a:r>
          </a:p>
        </p:txBody>
      </p:sp>
      <p:pic>
        <p:nvPicPr>
          <p:cNvPr id="4" name="图片 3"/>
          <p:cNvPicPr>
            <a:picLocks noChangeAspect="1"/>
          </p:cNvPicPr>
          <p:nvPr/>
        </p:nvPicPr>
        <p:blipFill rotWithShape="1">
          <a:blip r:embed="rId3" cstate="email"/>
          <a:srcRect/>
          <a:stretch>
            <a:fillRect/>
          </a:stretch>
        </p:blipFill>
        <p:spPr>
          <a:xfrm>
            <a:off x="8630251" y="2256639"/>
            <a:ext cx="2184950" cy="1229094"/>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rotWithShape="1">
          <a:blip r:embed="rId4" cstate="email"/>
          <a:srcRect/>
          <a:stretch>
            <a:fillRect/>
          </a:stretch>
        </p:blipFill>
        <p:spPr>
          <a:xfrm>
            <a:off x="8630251" y="3716322"/>
            <a:ext cx="2184950" cy="1202857"/>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P spid="33"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2027952" y="369999"/>
            <a:ext cx="7912744"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濒危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8" name="矩形 17"/>
          <p:cNvSpPr/>
          <p:nvPr/>
        </p:nvSpPr>
        <p:spPr>
          <a:xfrm>
            <a:off x="1716412" y="2215234"/>
            <a:ext cx="4942751"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Golden Snub Nosed Monkey</a:t>
            </a:r>
            <a:r>
              <a:rPr lang="zh-CN" altLang="en-US" sz="2000" b="1" dirty="0">
                <a:solidFill>
                  <a:schemeClr val="bg1"/>
                </a:solidFill>
                <a:cs typeface="+mn-ea"/>
                <a:sym typeface="+mn-lt"/>
              </a:rPr>
              <a:t>川金丝猴</a:t>
            </a:r>
          </a:p>
        </p:txBody>
      </p:sp>
      <p:sp>
        <p:nvSpPr>
          <p:cNvPr id="19" name="矩形 18"/>
          <p:cNvSpPr/>
          <p:nvPr/>
        </p:nvSpPr>
        <p:spPr>
          <a:xfrm>
            <a:off x="1576205" y="2651015"/>
            <a:ext cx="6650538"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cs typeface="+mn-ea"/>
                <a:sym typeface="+mn-lt"/>
              </a:rPr>
              <a:t>主要</a:t>
            </a:r>
            <a:r>
              <a:rPr lang="zh-CN" altLang="en-US" sz="1400" dirty="0">
                <a:cs typeface="+mn-ea"/>
                <a:sym typeface="+mn-lt"/>
              </a:rPr>
              <a:t>出没在中国中部及南部的高山，因此外号“雪猴”。逐渐失去栖息地的它们已被列为受威胁物种，主要以死树上的地衣为食，不幸的是死树都被人类收割走，大幅减少了它们的食物来源。</a:t>
            </a:r>
          </a:p>
        </p:txBody>
      </p:sp>
      <p:sp>
        <p:nvSpPr>
          <p:cNvPr id="21" name="矩形 20"/>
          <p:cNvSpPr/>
          <p:nvPr/>
        </p:nvSpPr>
        <p:spPr>
          <a:xfrm>
            <a:off x="1734134" y="3559215"/>
            <a:ext cx="3222826"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Pied Tamarin</a:t>
            </a:r>
            <a:r>
              <a:rPr lang="zh-CN" altLang="en-US" sz="2000" b="1" dirty="0">
                <a:solidFill>
                  <a:schemeClr val="bg1"/>
                </a:solidFill>
                <a:cs typeface="+mn-ea"/>
                <a:sym typeface="+mn-lt"/>
              </a:rPr>
              <a:t>黑白柽柳猴</a:t>
            </a:r>
          </a:p>
        </p:txBody>
      </p:sp>
      <p:sp>
        <p:nvSpPr>
          <p:cNvPr id="35" name="矩形 34"/>
          <p:cNvSpPr/>
          <p:nvPr/>
        </p:nvSpPr>
        <p:spPr>
          <a:xfrm>
            <a:off x="1639303" y="4140743"/>
            <a:ext cx="6587439"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栖息地为巴西亚马逊热带雨林，人类对它们栖息地的大幅破坏，加上它们的敌对物种“赤掌獠狨”（</a:t>
            </a:r>
            <a:r>
              <a:rPr lang="en-US" altLang="zh-CN" sz="1400" dirty="0">
                <a:cs typeface="+mn-ea"/>
                <a:sym typeface="+mn-lt"/>
              </a:rPr>
              <a:t>red-handed tamarin</a:t>
            </a:r>
            <a:r>
              <a:rPr lang="zh-CN" altLang="en-US" sz="1400" dirty="0">
                <a:cs typeface="+mn-ea"/>
                <a:sym typeface="+mn-lt"/>
              </a:rPr>
              <a:t>）的竞争已造成濒危。</a:t>
            </a:r>
          </a:p>
        </p:txBody>
      </p:sp>
      <p:pic>
        <p:nvPicPr>
          <p:cNvPr id="2" name="图片 1"/>
          <p:cNvPicPr>
            <a:picLocks noChangeAspect="1"/>
          </p:cNvPicPr>
          <p:nvPr/>
        </p:nvPicPr>
        <p:blipFill>
          <a:blip r:embed="rId3" cstate="email"/>
          <a:stretch>
            <a:fillRect/>
          </a:stretch>
        </p:blipFill>
        <p:spPr>
          <a:xfrm>
            <a:off x="8503868" y="2155192"/>
            <a:ext cx="2344790" cy="1404023"/>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rotWithShape="1">
          <a:blip r:embed="rId4" cstate="email"/>
          <a:srcRect/>
          <a:stretch>
            <a:fillRect/>
          </a:stretch>
        </p:blipFill>
        <p:spPr>
          <a:xfrm>
            <a:off x="8499433" y="3686112"/>
            <a:ext cx="2349225" cy="1246155"/>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animBg="1"/>
      <p:bldP spid="19" grpId="0"/>
      <p:bldP spid="21"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2027952" y="369999"/>
            <a:ext cx="7912744"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濒危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26" name="矩形 25"/>
          <p:cNvSpPr/>
          <p:nvPr/>
        </p:nvSpPr>
        <p:spPr>
          <a:xfrm>
            <a:off x="1438098" y="2186219"/>
            <a:ext cx="5476816"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Western Lowland Gorillas</a:t>
            </a:r>
            <a:r>
              <a:rPr lang="zh-CN" altLang="en-US" sz="2000" b="1" dirty="0">
                <a:solidFill>
                  <a:schemeClr val="bg1"/>
                </a:solidFill>
                <a:cs typeface="+mn-ea"/>
                <a:sym typeface="+mn-lt"/>
              </a:rPr>
              <a:t>西部低地大猩猩</a:t>
            </a:r>
          </a:p>
        </p:txBody>
      </p:sp>
      <p:sp>
        <p:nvSpPr>
          <p:cNvPr id="27" name="矩形 26"/>
          <p:cNvSpPr/>
          <p:nvPr/>
        </p:nvSpPr>
        <p:spPr>
          <a:xfrm>
            <a:off x="1321552" y="2641090"/>
            <a:ext cx="7151116"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cs typeface="+mn-ea"/>
                <a:sym typeface="+mn-lt"/>
              </a:rPr>
              <a:t>西部</a:t>
            </a:r>
            <a:r>
              <a:rPr lang="zh-CN" altLang="en-US" sz="1400" dirty="0">
                <a:cs typeface="+mn-ea"/>
                <a:sym typeface="+mn-lt"/>
              </a:rPr>
              <a:t>低地大猩猩除了人类之外，几乎没有其他天敌。然而，人类已经长达数个世纪一直在威胁着它们的生存。人类通过不断毁坏大猩猩赖以栖身的雨林，为了一尝大猩猩的美味而进行非法的捕杀，私人动物商人、运营失败的动物园和某些目光短浅的研究机构对于成年及年幼西部低地大猩猩进行过度抓捕和贩卖，这一切导致大猩猩陷入了灭绝的危机</a:t>
            </a:r>
          </a:p>
        </p:txBody>
      </p:sp>
      <p:sp>
        <p:nvSpPr>
          <p:cNvPr id="33" name="矩形 32"/>
          <p:cNvSpPr/>
          <p:nvPr/>
        </p:nvSpPr>
        <p:spPr>
          <a:xfrm>
            <a:off x="1324328" y="3595197"/>
            <a:ext cx="3447355"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Egyptian Vulture </a:t>
            </a:r>
            <a:r>
              <a:rPr lang="zh-CN" altLang="en-US" sz="2000" b="1" dirty="0">
                <a:solidFill>
                  <a:schemeClr val="bg1"/>
                </a:solidFill>
                <a:cs typeface="+mn-ea"/>
                <a:sym typeface="+mn-lt"/>
              </a:rPr>
              <a:t>埃及秃鹫</a:t>
            </a:r>
          </a:p>
        </p:txBody>
      </p:sp>
      <p:sp>
        <p:nvSpPr>
          <p:cNvPr id="34" name="矩形 33"/>
          <p:cNvSpPr/>
          <p:nvPr/>
        </p:nvSpPr>
        <p:spPr>
          <a:xfrm>
            <a:off x="1375283" y="4102580"/>
            <a:ext cx="6900616"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埃及秃鹫并不只是生活在埃及，它生活在至少</a:t>
            </a:r>
            <a:r>
              <a:rPr lang="en-US" altLang="zh-CN" sz="1400" dirty="0">
                <a:cs typeface="+mn-ea"/>
                <a:sym typeface="+mn-lt"/>
              </a:rPr>
              <a:t>45</a:t>
            </a:r>
            <a:r>
              <a:rPr lang="zh-CN" altLang="en-US" sz="1400" dirty="0">
                <a:cs typeface="+mn-ea"/>
                <a:sym typeface="+mn-lt"/>
              </a:rPr>
              <a:t>个国家里，跨越</a:t>
            </a:r>
            <a:r>
              <a:rPr lang="en-US" altLang="zh-CN" sz="1400" dirty="0">
                <a:cs typeface="+mn-ea"/>
                <a:sym typeface="+mn-lt"/>
              </a:rPr>
              <a:t>3</a:t>
            </a:r>
            <a:r>
              <a:rPr lang="zh-CN" altLang="en-US" sz="1400" dirty="0">
                <a:cs typeface="+mn-ea"/>
                <a:sym typeface="+mn-lt"/>
              </a:rPr>
              <a:t>大洲。但作为一个濒危物种，我们可能很快就不能再看到埃及秃鹫在天空中翱翔了。在过去的</a:t>
            </a:r>
            <a:r>
              <a:rPr lang="en-US" altLang="zh-CN" sz="1400" dirty="0">
                <a:cs typeface="+mn-ea"/>
                <a:sym typeface="+mn-lt"/>
              </a:rPr>
              <a:t>3</a:t>
            </a:r>
            <a:r>
              <a:rPr lang="zh-CN" altLang="en-US" sz="1400" dirty="0">
                <a:cs typeface="+mn-ea"/>
                <a:sym typeface="+mn-lt"/>
              </a:rPr>
              <a:t>个世纪里，这个孤独的大型鸟类（它的翼展宽度可以达到</a:t>
            </a:r>
            <a:r>
              <a:rPr lang="en-US" altLang="zh-CN" sz="1400" dirty="0">
                <a:cs typeface="+mn-ea"/>
                <a:sym typeface="+mn-lt"/>
              </a:rPr>
              <a:t>1.7</a:t>
            </a:r>
            <a:r>
              <a:rPr lang="zh-CN" altLang="en-US" sz="1400" dirty="0">
                <a:cs typeface="+mn-ea"/>
                <a:sym typeface="+mn-lt"/>
              </a:rPr>
              <a:t>米）在欧洲的数量至少下降了</a:t>
            </a:r>
            <a:r>
              <a:rPr lang="en-US" altLang="zh-CN" sz="1400" dirty="0">
                <a:cs typeface="+mn-ea"/>
                <a:sym typeface="+mn-lt"/>
              </a:rPr>
              <a:t>50%</a:t>
            </a:r>
            <a:r>
              <a:rPr lang="zh-CN" altLang="en-US" sz="1400" dirty="0">
                <a:cs typeface="+mn-ea"/>
                <a:sym typeface="+mn-lt"/>
              </a:rPr>
              <a:t>，在非洲和亚洲的数量也下降了。</a:t>
            </a:r>
          </a:p>
        </p:txBody>
      </p:sp>
      <p:pic>
        <p:nvPicPr>
          <p:cNvPr id="4" name="图片 3"/>
          <p:cNvPicPr>
            <a:picLocks noChangeAspect="1"/>
          </p:cNvPicPr>
          <p:nvPr/>
        </p:nvPicPr>
        <p:blipFill rotWithShape="1">
          <a:blip r:embed="rId3" cstate="email"/>
          <a:srcRect/>
          <a:stretch>
            <a:fillRect/>
          </a:stretch>
        </p:blipFill>
        <p:spPr>
          <a:xfrm>
            <a:off x="8832412" y="2429630"/>
            <a:ext cx="2013108" cy="1165567"/>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rotWithShape="1">
          <a:blip r:embed="rId4" cstate="email"/>
          <a:srcRect/>
          <a:stretch>
            <a:fillRect/>
          </a:stretch>
        </p:blipFill>
        <p:spPr>
          <a:xfrm>
            <a:off x="8832412" y="3783119"/>
            <a:ext cx="2013108" cy="1133241"/>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矩形 23"/>
          <p:cNvSpPr/>
          <p:nvPr/>
        </p:nvSpPr>
        <p:spPr>
          <a:xfrm>
            <a:off x="2027952" y="369999"/>
            <a:ext cx="7912744"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濒危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Endangered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EN</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8" name="矩形 17"/>
          <p:cNvSpPr/>
          <p:nvPr/>
        </p:nvSpPr>
        <p:spPr>
          <a:xfrm>
            <a:off x="1506298" y="3525484"/>
            <a:ext cx="3114250"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India Gharial</a:t>
            </a:r>
            <a:r>
              <a:rPr lang="zh-CN" altLang="en-US" sz="2000" b="1" dirty="0">
                <a:solidFill>
                  <a:schemeClr val="bg1"/>
                </a:solidFill>
                <a:cs typeface="+mn-ea"/>
                <a:sym typeface="+mn-lt"/>
              </a:rPr>
              <a:t>印度恒河鳄</a:t>
            </a:r>
          </a:p>
        </p:txBody>
      </p:sp>
      <p:sp>
        <p:nvSpPr>
          <p:cNvPr id="19" name="矩形 18"/>
          <p:cNvSpPr/>
          <p:nvPr/>
        </p:nvSpPr>
        <p:spPr>
          <a:xfrm>
            <a:off x="1524001" y="3927918"/>
            <a:ext cx="6416231"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恒河鳄，又称“长吻鳄”，是一种淡水鳄鱼，能够生长至约 </a:t>
            </a:r>
            <a:r>
              <a:rPr lang="en-US" altLang="zh-CN" sz="1400" dirty="0">
                <a:cs typeface="+mn-ea"/>
                <a:sym typeface="+mn-lt"/>
              </a:rPr>
              <a:t>20</a:t>
            </a:r>
            <a:r>
              <a:rPr lang="zh-CN" altLang="en-US" sz="1400" dirty="0">
                <a:cs typeface="+mn-ea"/>
                <a:sym typeface="+mn-lt"/>
              </a:rPr>
              <a:t>尺，重约 </a:t>
            </a:r>
            <a:r>
              <a:rPr lang="en-US" altLang="zh-CN" sz="1400" dirty="0">
                <a:cs typeface="+mn-ea"/>
                <a:sym typeface="+mn-lt"/>
              </a:rPr>
              <a:t>350</a:t>
            </a:r>
            <a:r>
              <a:rPr lang="zh-CN" altLang="en-US" sz="1400" dirty="0">
                <a:cs typeface="+mn-ea"/>
                <a:sym typeface="+mn-lt"/>
              </a:rPr>
              <a:t>磅。主要分布响印度河、恒河、马哈拉迪河及布拉玛普特拉河这</a:t>
            </a:r>
            <a:r>
              <a:rPr lang="en-US" altLang="zh-CN" sz="1400" dirty="0">
                <a:cs typeface="+mn-ea"/>
                <a:sym typeface="+mn-lt"/>
              </a:rPr>
              <a:t>4</a:t>
            </a:r>
            <a:r>
              <a:rPr lang="zh-CN" altLang="en-US" sz="1400" dirty="0">
                <a:cs typeface="+mn-ea"/>
                <a:sym typeface="+mn-lt"/>
              </a:rPr>
              <a:t>条河当中。对环境要求较高，水质不好的地方活不了。因为独特的嘴部结构，他们只能以鱼类为食。由于过度捕杀，现在全世界只剩下少于 </a:t>
            </a:r>
            <a:r>
              <a:rPr lang="en-US" altLang="zh-CN" sz="1400" dirty="0">
                <a:cs typeface="+mn-ea"/>
                <a:sym typeface="+mn-lt"/>
              </a:rPr>
              <a:t>235</a:t>
            </a:r>
            <a:r>
              <a:rPr lang="zh-CN" altLang="en-US" sz="1400" dirty="0">
                <a:cs typeface="+mn-ea"/>
                <a:sym typeface="+mn-lt"/>
              </a:rPr>
              <a:t>只，主要栖息于印度和尼泊尔</a:t>
            </a:r>
          </a:p>
        </p:txBody>
      </p:sp>
      <p:sp>
        <p:nvSpPr>
          <p:cNvPr id="21" name="矩形 20"/>
          <p:cNvSpPr/>
          <p:nvPr/>
        </p:nvSpPr>
        <p:spPr>
          <a:xfrm>
            <a:off x="1524003" y="2242631"/>
            <a:ext cx="3456384" cy="400110"/>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Proboscis Monkey</a:t>
            </a:r>
            <a:r>
              <a:rPr lang="zh-CN" altLang="en-US" sz="2000" b="1" dirty="0">
                <a:solidFill>
                  <a:schemeClr val="bg1"/>
                </a:solidFill>
                <a:cs typeface="+mn-ea"/>
                <a:sym typeface="+mn-lt"/>
              </a:rPr>
              <a:t>长鼻猴</a:t>
            </a:r>
          </a:p>
        </p:txBody>
      </p:sp>
      <p:sp>
        <p:nvSpPr>
          <p:cNvPr id="35" name="矩形 34"/>
          <p:cNvSpPr/>
          <p:nvPr/>
        </p:nvSpPr>
        <p:spPr>
          <a:xfrm>
            <a:off x="1524002" y="2684537"/>
            <a:ext cx="6416230"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栖息地有印尼、文莱及马来西亚，主要出没地为河川、沿海地区、红树林及沼泽，过去</a:t>
            </a:r>
            <a:r>
              <a:rPr lang="en-US" altLang="zh-CN" sz="1400" dirty="0">
                <a:cs typeface="+mn-ea"/>
                <a:sym typeface="+mn-lt"/>
              </a:rPr>
              <a:t>40</a:t>
            </a:r>
            <a:r>
              <a:rPr lang="zh-CN" altLang="en-US" sz="1400" dirty="0">
                <a:cs typeface="+mn-ea"/>
                <a:sym typeface="+mn-lt"/>
              </a:rPr>
              <a:t>年来数量减少</a:t>
            </a:r>
            <a:r>
              <a:rPr lang="en-US" altLang="zh-CN" sz="1400" dirty="0">
                <a:cs typeface="+mn-ea"/>
                <a:sym typeface="+mn-lt"/>
              </a:rPr>
              <a:t>50%</a:t>
            </a:r>
            <a:r>
              <a:rPr lang="zh-CN" altLang="en-US" sz="1400" dirty="0">
                <a:cs typeface="+mn-ea"/>
                <a:sym typeface="+mn-lt"/>
              </a:rPr>
              <a:t>的它们被列为“受威胁物种”（</a:t>
            </a:r>
            <a:r>
              <a:rPr lang="en-US" altLang="zh-CN" sz="1400" dirty="0">
                <a:cs typeface="+mn-ea"/>
                <a:sym typeface="+mn-lt"/>
              </a:rPr>
              <a:t>threatened</a:t>
            </a:r>
            <a:r>
              <a:rPr lang="zh-CN" altLang="en-US" sz="1400" dirty="0">
                <a:cs typeface="+mn-ea"/>
                <a:sym typeface="+mn-lt"/>
              </a:rPr>
              <a:t>）。栖息地的丧失，是它们受胁的主因</a:t>
            </a:r>
          </a:p>
        </p:txBody>
      </p:sp>
      <p:pic>
        <p:nvPicPr>
          <p:cNvPr id="2" name="图片 1"/>
          <p:cNvPicPr>
            <a:picLocks noChangeAspect="1"/>
          </p:cNvPicPr>
          <p:nvPr/>
        </p:nvPicPr>
        <p:blipFill>
          <a:blip r:embed="rId3" cstate="email"/>
          <a:stretch>
            <a:fillRect/>
          </a:stretch>
        </p:blipFill>
        <p:spPr>
          <a:xfrm>
            <a:off x="8608269" y="2314797"/>
            <a:ext cx="2127796" cy="1305211"/>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4" cstate="email"/>
          <a:stretch>
            <a:fillRect/>
          </a:stretch>
        </p:blipFill>
        <p:spPr>
          <a:xfrm>
            <a:off x="8608269" y="3735755"/>
            <a:ext cx="2133037" cy="1265829"/>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animBg="1"/>
      <p:bldP spid="19" grpId="0"/>
      <p:bldP spid="2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矩形 25"/>
          <p:cNvSpPr/>
          <p:nvPr/>
        </p:nvSpPr>
        <p:spPr>
          <a:xfrm>
            <a:off x="1411344" y="2292443"/>
            <a:ext cx="3091808"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African Elephant</a:t>
            </a:r>
            <a:r>
              <a:rPr lang="zh-CN" altLang="en-US" sz="2000" b="1" dirty="0">
                <a:solidFill>
                  <a:schemeClr val="bg1"/>
                </a:solidFill>
                <a:cs typeface="+mn-ea"/>
                <a:sym typeface="+mn-lt"/>
              </a:rPr>
              <a:t>非洲象</a:t>
            </a:r>
          </a:p>
        </p:txBody>
      </p:sp>
      <p:sp>
        <p:nvSpPr>
          <p:cNvPr id="27" name="矩形 26"/>
          <p:cNvSpPr/>
          <p:nvPr/>
        </p:nvSpPr>
        <p:spPr>
          <a:xfrm>
            <a:off x="1815410" y="395063"/>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33" name="矩形 32"/>
          <p:cNvSpPr/>
          <p:nvPr/>
        </p:nvSpPr>
        <p:spPr>
          <a:xfrm>
            <a:off x="1441702" y="2723156"/>
            <a:ext cx="5942946"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目前非洲象分布在撒哈拉以南非洲的</a:t>
            </a:r>
            <a:r>
              <a:rPr lang="en-US" altLang="zh-CN" sz="1400" dirty="0">
                <a:cs typeface="+mn-ea"/>
                <a:sym typeface="+mn-lt"/>
              </a:rPr>
              <a:t>37</a:t>
            </a:r>
            <a:r>
              <a:rPr lang="zh-CN" altLang="en-US" sz="1400" dirty="0">
                <a:cs typeface="+mn-ea"/>
                <a:sym typeface="+mn-lt"/>
              </a:rPr>
              <a:t>个国家。非洲的中部、东部和南部部分地区的广阔地域仍是象群栖息地，但是非洲大陆上的象群分布正日益碎片化。据估计，过去七年内，非洲象种群数量急剧减少了</a:t>
            </a:r>
            <a:r>
              <a:rPr lang="en-US" altLang="zh-CN" sz="1400" dirty="0">
                <a:cs typeface="+mn-ea"/>
                <a:sym typeface="+mn-lt"/>
              </a:rPr>
              <a:t>30%</a:t>
            </a:r>
            <a:r>
              <a:rPr lang="zh-CN" altLang="en-US" sz="1400" dirty="0">
                <a:cs typeface="+mn-ea"/>
                <a:sym typeface="+mn-lt"/>
              </a:rPr>
              <a:t>。</a:t>
            </a:r>
          </a:p>
        </p:txBody>
      </p:sp>
      <p:sp>
        <p:nvSpPr>
          <p:cNvPr id="34" name="矩形 33"/>
          <p:cNvSpPr/>
          <p:nvPr/>
        </p:nvSpPr>
        <p:spPr>
          <a:xfrm>
            <a:off x="1433978" y="3589166"/>
            <a:ext cx="2536785"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Snow Leopard</a:t>
            </a:r>
            <a:r>
              <a:rPr lang="zh-CN" altLang="en-US" sz="2000" b="1" dirty="0">
                <a:solidFill>
                  <a:schemeClr val="bg1"/>
                </a:solidFill>
                <a:cs typeface="+mn-ea"/>
                <a:sym typeface="+mn-lt"/>
              </a:rPr>
              <a:t>雪豹</a:t>
            </a:r>
          </a:p>
        </p:txBody>
      </p:sp>
      <p:sp>
        <p:nvSpPr>
          <p:cNvPr id="36" name="矩形 35"/>
          <p:cNvSpPr/>
          <p:nvPr/>
        </p:nvSpPr>
        <p:spPr>
          <a:xfrm>
            <a:off x="1500836" y="4116622"/>
            <a:ext cx="6096000" cy="954107"/>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雪豹，多生活在海拔</a:t>
            </a:r>
            <a:r>
              <a:rPr lang="en-US" altLang="zh-CN" sz="1400" dirty="0">
                <a:cs typeface="+mn-ea"/>
                <a:sym typeface="+mn-lt"/>
              </a:rPr>
              <a:t>3000</a:t>
            </a:r>
            <a:r>
              <a:rPr lang="zh-CN" altLang="en-US" sz="1400" dirty="0">
                <a:cs typeface="+mn-ea"/>
                <a:sym typeface="+mn-lt"/>
              </a:rPr>
              <a:t>米以上的高寒地区，也被称作“雪山隐士”。据研究，全球</a:t>
            </a:r>
            <a:r>
              <a:rPr lang="en-US" altLang="zh-CN" sz="1400" dirty="0">
                <a:cs typeface="+mn-ea"/>
                <a:sym typeface="+mn-lt"/>
              </a:rPr>
              <a:t>60%</a:t>
            </a:r>
            <a:r>
              <a:rPr lang="zh-CN" altLang="en-US" sz="1400" dirty="0">
                <a:cs typeface="+mn-ea"/>
                <a:sym typeface="+mn-lt"/>
              </a:rPr>
              <a:t>的雪豹生活在中国。</a:t>
            </a:r>
            <a:r>
              <a:rPr lang="en-US" altLang="zh-CN" sz="1400" dirty="0">
                <a:cs typeface="+mn-ea"/>
                <a:sym typeface="+mn-lt"/>
              </a:rPr>
              <a:t>2017</a:t>
            </a:r>
            <a:r>
              <a:rPr lang="zh-CN" altLang="en-US" sz="1400" dirty="0">
                <a:cs typeface="+mn-ea"/>
                <a:sym typeface="+mn-lt"/>
              </a:rPr>
              <a:t>年</a:t>
            </a:r>
            <a:r>
              <a:rPr lang="en-US" altLang="zh-CN" sz="1400" dirty="0">
                <a:cs typeface="+mn-ea"/>
                <a:sym typeface="+mn-lt"/>
              </a:rPr>
              <a:t>9</a:t>
            </a:r>
            <a:r>
              <a:rPr lang="zh-CN" altLang="en-US" sz="1400" dirty="0">
                <a:cs typeface="+mn-ea"/>
                <a:sym typeface="+mn-lt"/>
              </a:rPr>
              <a:t>月，世界自然保护联盟（</a:t>
            </a:r>
            <a:r>
              <a:rPr lang="en-US" altLang="zh-CN" sz="1400" dirty="0">
                <a:cs typeface="+mn-ea"/>
                <a:sym typeface="+mn-lt"/>
              </a:rPr>
              <a:t>IUCN</a:t>
            </a:r>
            <a:r>
              <a:rPr lang="zh-CN" altLang="en-US" sz="1400" dirty="0">
                <a:cs typeface="+mn-ea"/>
                <a:sym typeface="+mn-lt"/>
              </a:rPr>
              <a:t>）官网发布消息称，基于新的雪豹种群调查数据，他们已经将雪豹（</a:t>
            </a:r>
            <a:r>
              <a:rPr lang="en-US" altLang="zh-CN" sz="1400" dirty="0" err="1">
                <a:cs typeface="+mn-ea"/>
                <a:sym typeface="+mn-lt"/>
              </a:rPr>
              <a:t>Panthera</a:t>
            </a:r>
            <a:r>
              <a:rPr lang="en-US" altLang="zh-CN" sz="1400" dirty="0">
                <a:cs typeface="+mn-ea"/>
                <a:sym typeface="+mn-lt"/>
              </a:rPr>
              <a:t> </a:t>
            </a:r>
            <a:r>
              <a:rPr lang="en-US" altLang="zh-CN" sz="1400" dirty="0" err="1">
                <a:cs typeface="+mn-ea"/>
                <a:sym typeface="+mn-lt"/>
              </a:rPr>
              <a:t>uncia</a:t>
            </a:r>
            <a:r>
              <a:rPr lang="zh-CN" altLang="en-US" sz="1400" dirty="0">
                <a:cs typeface="+mn-ea"/>
                <a:sym typeface="+mn-lt"/>
              </a:rPr>
              <a:t>）从濒危（</a:t>
            </a:r>
            <a:r>
              <a:rPr lang="en-US" altLang="zh-CN" sz="1400" dirty="0">
                <a:cs typeface="+mn-ea"/>
                <a:sym typeface="+mn-lt"/>
              </a:rPr>
              <a:t>EN</a:t>
            </a:r>
            <a:r>
              <a:rPr lang="zh-CN" altLang="en-US" sz="1400" dirty="0">
                <a:cs typeface="+mn-ea"/>
                <a:sym typeface="+mn-lt"/>
              </a:rPr>
              <a:t>）类别，“降级”为易危（</a:t>
            </a:r>
            <a:r>
              <a:rPr lang="en-US" altLang="zh-CN" sz="1400" dirty="0">
                <a:cs typeface="+mn-ea"/>
                <a:sym typeface="+mn-lt"/>
              </a:rPr>
              <a:t>VU</a:t>
            </a:r>
            <a:r>
              <a:rPr lang="zh-CN" altLang="en-US" sz="1400" dirty="0">
                <a:cs typeface="+mn-ea"/>
                <a:sym typeface="+mn-lt"/>
              </a:rPr>
              <a:t>）类别。</a:t>
            </a:r>
          </a:p>
        </p:txBody>
      </p:sp>
      <p:pic>
        <p:nvPicPr>
          <p:cNvPr id="4" name="图片 3"/>
          <p:cNvPicPr>
            <a:picLocks noChangeAspect="1"/>
          </p:cNvPicPr>
          <p:nvPr/>
        </p:nvPicPr>
        <p:blipFill rotWithShape="1">
          <a:blip r:embed="rId3" cstate="email"/>
          <a:srcRect/>
          <a:stretch>
            <a:fillRect/>
          </a:stretch>
        </p:blipFill>
        <p:spPr>
          <a:xfrm>
            <a:off x="8224532" y="2292443"/>
            <a:ext cx="2157960" cy="1258796"/>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4" cstate="email"/>
          <a:stretch>
            <a:fillRect/>
          </a:stretch>
        </p:blipFill>
        <p:spPr>
          <a:xfrm>
            <a:off x="8230990" y="3692324"/>
            <a:ext cx="2152081" cy="1352049"/>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3" grpId="0"/>
      <p:bldP spid="34"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矩形 26"/>
          <p:cNvSpPr/>
          <p:nvPr/>
        </p:nvSpPr>
        <p:spPr>
          <a:xfrm>
            <a:off x="1815410" y="395063"/>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8" name="矩形 17"/>
          <p:cNvSpPr/>
          <p:nvPr/>
        </p:nvSpPr>
        <p:spPr>
          <a:xfrm>
            <a:off x="1459338" y="2234737"/>
            <a:ext cx="2276072"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Polar Bear</a:t>
            </a:r>
            <a:r>
              <a:rPr lang="zh-CN" altLang="en-US" sz="2000" b="1" dirty="0">
                <a:solidFill>
                  <a:schemeClr val="bg1"/>
                </a:solidFill>
                <a:cs typeface="+mn-ea"/>
                <a:sym typeface="+mn-lt"/>
              </a:rPr>
              <a:t>北极熊</a:t>
            </a:r>
          </a:p>
        </p:txBody>
      </p:sp>
      <p:sp>
        <p:nvSpPr>
          <p:cNvPr id="19" name="矩形 18"/>
          <p:cNvSpPr/>
          <p:nvPr/>
        </p:nvSpPr>
        <p:spPr>
          <a:xfrm>
            <a:off x="1524002" y="2762193"/>
            <a:ext cx="6566701"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smtClean="0">
                <a:cs typeface="+mn-ea"/>
                <a:sym typeface="+mn-lt"/>
              </a:rPr>
              <a:t>在</a:t>
            </a:r>
            <a:r>
              <a:rPr lang="en-US" altLang="zh-CN" sz="1400" dirty="0">
                <a:cs typeface="+mn-ea"/>
                <a:sym typeface="+mn-lt"/>
              </a:rPr>
              <a:t>2015</a:t>
            </a:r>
            <a:r>
              <a:rPr lang="zh-CN" altLang="en-US" sz="1400" dirty="0">
                <a:cs typeface="+mn-ea"/>
                <a:sym typeface="+mn-lt"/>
              </a:rPr>
              <a:t>年北极熊的数量仅剩</a:t>
            </a:r>
            <a:r>
              <a:rPr lang="en-US" altLang="zh-CN" sz="1400" dirty="0">
                <a:cs typeface="+mn-ea"/>
                <a:sym typeface="+mn-lt"/>
              </a:rPr>
              <a:t>22000</a:t>
            </a:r>
            <a:r>
              <a:rPr lang="zh-CN" altLang="en-US" sz="1400" dirty="0">
                <a:cs typeface="+mn-ea"/>
                <a:sym typeface="+mn-lt"/>
              </a:rPr>
              <a:t>到</a:t>
            </a:r>
            <a:r>
              <a:rPr lang="en-US" altLang="zh-CN" sz="1400" dirty="0">
                <a:cs typeface="+mn-ea"/>
                <a:sym typeface="+mn-lt"/>
              </a:rPr>
              <a:t>31000</a:t>
            </a:r>
            <a:r>
              <a:rPr lang="zh-CN" altLang="en-US" sz="1400" dirty="0">
                <a:cs typeface="+mn-ea"/>
                <a:sym typeface="+mn-lt"/>
              </a:rPr>
              <a:t>只，预估未来</a:t>
            </a:r>
            <a:r>
              <a:rPr lang="en-US" altLang="zh-CN" sz="1400" dirty="0">
                <a:cs typeface="+mn-ea"/>
                <a:sym typeface="+mn-lt"/>
              </a:rPr>
              <a:t>35</a:t>
            </a:r>
            <a:r>
              <a:rPr lang="zh-CN" altLang="en-US" sz="1400" dirty="0">
                <a:cs typeface="+mn-ea"/>
                <a:sym typeface="+mn-lt"/>
              </a:rPr>
              <a:t>年将继续减少，全球变暖，污染严重仍旧是他们生存的最大敌人。</a:t>
            </a:r>
          </a:p>
        </p:txBody>
      </p:sp>
      <p:sp>
        <p:nvSpPr>
          <p:cNvPr id="21" name="矩形 20"/>
          <p:cNvSpPr/>
          <p:nvPr/>
        </p:nvSpPr>
        <p:spPr>
          <a:xfrm>
            <a:off x="1408586" y="3514655"/>
            <a:ext cx="3948518"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Hyacinth Macaw </a:t>
            </a:r>
            <a:r>
              <a:rPr lang="zh-CN" altLang="en-US" sz="2000" b="1" dirty="0">
                <a:solidFill>
                  <a:schemeClr val="bg1"/>
                </a:solidFill>
                <a:cs typeface="+mn-ea"/>
                <a:sym typeface="+mn-lt"/>
              </a:rPr>
              <a:t>紫蓝金刚鹦鹉</a:t>
            </a:r>
          </a:p>
        </p:txBody>
      </p:sp>
      <p:sp>
        <p:nvSpPr>
          <p:cNvPr id="24" name="矩形 23"/>
          <p:cNvSpPr/>
          <p:nvPr/>
        </p:nvSpPr>
        <p:spPr>
          <a:xfrm>
            <a:off x="1524003" y="4002109"/>
            <a:ext cx="6775046"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紫蓝金刚鹦鹉，是目前鹦鹉家族中最大的鹦鹉，体型硕大超过</a:t>
            </a:r>
            <a:r>
              <a:rPr lang="en-US" altLang="zh-CN" sz="1400" dirty="0">
                <a:cs typeface="+mn-ea"/>
                <a:sym typeface="+mn-lt"/>
              </a:rPr>
              <a:t>1</a:t>
            </a:r>
            <a:r>
              <a:rPr lang="zh-CN" altLang="en-US" sz="1400" dirty="0">
                <a:cs typeface="+mn-ea"/>
                <a:sym typeface="+mn-lt"/>
              </a:rPr>
              <a:t>米，体重超过</a:t>
            </a:r>
            <a:r>
              <a:rPr lang="en-US" altLang="zh-CN" sz="1400" dirty="0">
                <a:cs typeface="+mn-ea"/>
                <a:sym typeface="+mn-lt"/>
              </a:rPr>
              <a:t>1.5</a:t>
            </a:r>
            <a:r>
              <a:rPr lang="zh-CN" altLang="en-US" sz="1400" dirty="0">
                <a:cs typeface="+mn-ea"/>
                <a:sym typeface="+mn-lt"/>
              </a:rPr>
              <a:t>公斤</a:t>
            </a:r>
            <a:r>
              <a:rPr lang="zh-CN" altLang="en-US" sz="1400" dirty="0" smtClean="0">
                <a:cs typeface="+mn-ea"/>
                <a:sym typeface="+mn-lt"/>
              </a:rPr>
              <a:t>。</a:t>
            </a:r>
            <a:endParaRPr lang="en-US" altLang="zh-CN" sz="1400" dirty="0" smtClean="0">
              <a:cs typeface="+mn-ea"/>
              <a:sym typeface="+mn-lt"/>
            </a:endParaRPr>
          </a:p>
          <a:p>
            <a:r>
              <a:rPr lang="zh-CN" altLang="en-US" sz="1400" dirty="0" smtClean="0">
                <a:cs typeface="+mn-ea"/>
                <a:sym typeface="+mn-lt"/>
              </a:rPr>
              <a:t>亚马逊热带雨林地区，由于当地农业和畜牧业的过度开发，也严重</a:t>
            </a:r>
            <a:r>
              <a:rPr lang="zh-CN" altLang="en-US" sz="1400" dirty="0">
                <a:cs typeface="+mn-ea"/>
                <a:sym typeface="+mn-lt"/>
              </a:rPr>
              <a:t>威胁到紫蓝金刚鹦鹉的生存。紫蓝金刚鹦鹉的保护等级，在华盛顿公约附录一中为一级保育类鹦鹉。</a:t>
            </a:r>
            <a:r>
              <a:rPr lang="en-US" altLang="zh-CN" sz="1400" dirty="0">
                <a:cs typeface="+mn-ea"/>
                <a:sym typeface="+mn-lt"/>
              </a:rPr>
              <a:t>2009</a:t>
            </a:r>
            <a:r>
              <a:rPr lang="zh-CN" altLang="en-US" sz="1400" dirty="0">
                <a:cs typeface="+mn-ea"/>
                <a:sym typeface="+mn-lt"/>
              </a:rPr>
              <a:t>年，紫蓝金刚鹦鹉作为濒危鹦鹉品种，被正式列入</a:t>
            </a:r>
            <a:r>
              <a:rPr lang="en-US" altLang="zh-CN" sz="1400" dirty="0">
                <a:cs typeface="+mn-ea"/>
                <a:sym typeface="+mn-lt"/>
              </a:rPr>
              <a:t>《</a:t>
            </a:r>
            <a:r>
              <a:rPr lang="zh-CN" altLang="en-US" sz="1400" dirty="0">
                <a:cs typeface="+mn-ea"/>
                <a:sym typeface="+mn-lt"/>
              </a:rPr>
              <a:t>世界自然保护联盟</a:t>
            </a:r>
            <a:r>
              <a:rPr lang="en-US" altLang="zh-CN" sz="1400" dirty="0">
                <a:cs typeface="+mn-ea"/>
                <a:sym typeface="+mn-lt"/>
              </a:rPr>
              <a:t>》</a:t>
            </a:r>
            <a:r>
              <a:rPr lang="zh-CN" altLang="en-US" sz="1400" dirty="0">
                <a:cs typeface="+mn-ea"/>
                <a:sym typeface="+mn-lt"/>
              </a:rPr>
              <a:t>。</a:t>
            </a:r>
          </a:p>
        </p:txBody>
      </p:sp>
      <p:pic>
        <p:nvPicPr>
          <p:cNvPr id="2" name="图片 1"/>
          <p:cNvPicPr>
            <a:picLocks noChangeAspect="1"/>
          </p:cNvPicPr>
          <p:nvPr/>
        </p:nvPicPr>
        <p:blipFill rotWithShape="1">
          <a:blip r:embed="rId3" cstate="email"/>
          <a:srcRect/>
          <a:stretch>
            <a:fillRect/>
          </a:stretch>
        </p:blipFill>
        <p:spPr>
          <a:xfrm>
            <a:off x="8474614" y="2236182"/>
            <a:ext cx="2238385" cy="1278474"/>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rotWithShape="1">
          <a:blip r:embed="rId4" cstate="email"/>
          <a:srcRect/>
          <a:stretch>
            <a:fillRect/>
          </a:stretch>
        </p:blipFill>
        <p:spPr>
          <a:xfrm>
            <a:off x="8474614" y="3655267"/>
            <a:ext cx="2238385" cy="1300949"/>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8" grpId="0" animBg="1"/>
      <p:bldP spid="19" grpId="0"/>
      <p:bldP spid="21"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矩形 26"/>
          <p:cNvSpPr/>
          <p:nvPr/>
        </p:nvSpPr>
        <p:spPr>
          <a:xfrm>
            <a:off x="1815410" y="395063"/>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26" name="矩形 25"/>
          <p:cNvSpPr/>
          <p:nvPr/>
        </p:nvSpPr>
        <p:spPr>
          <a:xfrm>
            <a:off x="1439839" y="2263205"/>
            <a:ext cx="4914872"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solidFill>
                <a:cs typeface="+mn-ea"/>
                <a:sym typeface="+mn-lt"/>
              </a:rPr>
              <a:t>White Bellied Pangolin</a:t>
            </a:r>
            <a:r>
              <a:rPr lang="zh-CN" altLang="en-US" sz="2000" b="1" dirty="0">
                <a:solidFill>
                  <a:schemeClr val="bg1"/>
                </a:solidFill>
                <a:cs typeface="+mn-ea"/>
                <a:sym typeface="+mn-lt"/>
              </a:rPr>
              <a:t>白腹长尾穿山甲</a:t>
            </a:r>
          </a:p>
        </p:txBody>
      </p:sp>
      <p:sp>
        <p:nvSpPr>
          <p:cNvPr id="33" name="矩形 32"/>
          <p:cNvSpPr/>
          <p:nvPr/>
        </p:nvSpPr>
        <p:spPr>
          <a:xfrm>
            <a:off x="1439838" y="2690844"/>
            <a:ext cx="7067553"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主要栖息地为非洲热带雨林、塞内加尔到肯亚之间的大草原及赞比亚。它们从</a:t>
            </a:r>
            <a:r>
              <a:rPr lang="en-US" altLang="zh-CN" sz="1400" dirty="0">
                <a:cs typeface="+mn-ea"/>
                <a:sym typeface="+mn-lt"/>
              </a:rPr>
              <a:t>2008</a:t>
            </a:r>
            <a:r>
              <a:rPr lang="zh-CN" altLang="en-US" sz="1400" dirty="0">
                <a:cs typeface="+mn-ea"/>
                <a:sym typeface="+mn-lt"/>
              </a:rPr>
              <a:t>年开始数量大减，</a:t>
            </a:r>
            <a:r>
              <a:rPr lang="en-US" altLang="zh-CN" sz="1400" dirty="0">
                <a:cs typeface="+mn-ea"/>
                <a:sym typeface="+mn-lt"/>
              </a:rPr>
              <a:t>2014</a:t>
            </a:r>
            <a:r>
              <a:rPr lang="zh-CN" altLang="en-US" sz="1400" dirty="0">
                <a:cs typeface="+mn-ea"/>
                <a:sym typeface="+mn-lt"/>
              </a:rPr>
              <a:t>年起已濒临绝种，如果再不进行保护，未来</a:t>
            </a:r>
            <a:r>
              <a:rPr lang="en-US" altLang="zh-CN" sz="1400" dirty="0">
                <a:cs typeface="+mn-ea"/>
                <a:sym typeface="+mn-lt"/>
              </a:rPr>
              <a:t>10</a:t>
            </a:r>
            <a:r>
              <a:rPr lang="zh-CN" altLang="en-US" sz="1400" dirty="0">
                <a:cs typeface="+mn-ea"/>
                <a:sym typeface="+mn-lt"/>
              </a:rPr>
              <a:t>到</a:t>
            </a:r>
            <a:r>
              <a:rPr lang="en-US" altLang="zh-CN" sz="1400" dirty="0">
                <a:cs typeface="+mn-ea"/>
                <a:sym typeface="+mn-lt"/>
              </a:rPr>
              <a:t>20</a:t>
            </a:r>
            <a:r>
              <a:rPr lang="zh-CN" altLang="en-US" sz="1400" dirty="0">
                <a:cs typeface="+mn-ea"/>
                <a:sym typeface="+mn-lt"/>
              </a:rPr>
              <a:t>年内将消失</a:t>
            </a:r>
            <a:r>
              <a:rPr lang="en-US" altLang="zh-CN" sz="1400" dirty="0">
                <a:cs typeface="+mn-ea"/>
                <a:sym typeface="+mn-lt"/>
              </a:rPr>
              <a:t>50%</a:t>
            </a:r>
            <a:r>
              <a:rPr lang="zh-CN" altLang="en-US" sz="1400" dirty="0">
                <a:cs typeface="+mn-ea"/>
                <a:sym typeface="+mn-lt"/>
              </a:rPr>
              <a:t>。</a:t>
            </a:r>
          </a:p>
        </p:txBody>
      </p:sp>
      <p:sp>
        <p:nvSpPr>
          <p:cNvPr id="34" name="矩形 33"/>
          <p:cNvSpPr/>
          <p:nvPr/>
        </p:nvSpPr>
        <p:spPr>
          <a:xfrm>
            <a:off x="1500835" y="3308666"/>
            <a:ext cx="2635658"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solidFill>
                <a:cs typeface="+mn-ea"/>
                <a:sym typeface="+mn-lt"/>
              </a:rPr>
              <a:t>Hippopotamus</a:t>
            </a:r>
            <a:r>
              <a:rPr lang="zh-CN" altLang="en-US" sz="2000" b="1" dirty="0">
                <a:solidFill>
                  <a:schemeClr val="bg1"/>
                </a:solidFill>
                <a:cs typeface="+mn-ea"/>
                <a:sym typeface="+mn-lt"/>
              </a:rPr>
              <a:t>河马</a:t>
            </a:r>
          </a:p>
        </p:txBody>
      </p:sp>
      <p:sp>
        <p:nvSpPr>
          <p:cNvPr id="35" name="矩形 34"/>
          <p:cNvSpPr/>
          <p:nvPr/>
        </p:nvSpPr>
        <p:spPr>
          <a:xfrm>
            <a:off x="1439838" y="3861910"/>
            <a:ext cx="7249625"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在坦桑尼亚，并不只有象牙受到“热捧”。一项新的研究表明，世界各国对河马牙的需求不断上涨，河马物种的生存不断受到威胁，这将直接导致该物种的灭绝。据世界自然保护联盟预测，在过去</a:t>
            </a:r>
            <a:r>
              <a:rPr lang="en-US" altLang="zh-CN" sz="1400" dirty="0">
                <a:cs typeface="+mn-ea"/>
                <a:sym typeface="+mn-lt"/>
              </a:rPr>
              <a:t>10</a:t>
            </a:r>
            <a:r>
              <a:rPr lang="zh-CN" altLang="en-US" sz="1400" dirty="0">
                <a:cs typeface="+mn-ea"/>
                <a:sym typeface="+mn-lt"/>
              </a:rPr>
              <a:t>年中，全球河马种群数量下降了</a:t>
            </a:r>
            <a:r>
              <a:rPr lang="en-US" altLang="zh-CN" sz="1400" dirty="0">
                <a:cs typeface="+mn-ea"/>
                <a:sym typeface="+mn-lt"/>
              </a:rPr>
              <a:t>7%</a:t>
            </a:r>
            <a:r>
              <a:rPr lang="zh-CN" altLang="en-US" sz="1400" dirty="0">
                <a:cs typeface="+mn-ea"/>
                <a:sym typeface="+mn-lt"/>
              </a:rPr>
              <a:t>到</a:t>
            </a:r>
            <a:r>
              <a:rPr lang="en-US" altLang="zh-CN" sz="1400" dirty="0">
                <a:cs typeface="+mn-ea"/>
                <a:sym typeface="+mn-lt"/>
              </a:rPr>
              <a:t>20%</a:t>
            </a:r>
            <a:r>
              <a:rPr lang="zh-CN" altLang="en-US" sz="1400" dirty="0">
                <a:cs typeface="+mn-ea"/>
                <a:sym typeface="+mn-lt"/>
              </a:rPr>
              <a:t>，预计未来</a:t>
            </a:r>
            <a:r>
              <a:rPr lang="en-US" altLang="zh-CN" sz="1400" dirty="0">
                <a:cs typeface="+mn-ea"/>
                <a:sym typeface="+mn-lt"/>
              </a:rPr>
              <a:t>30</a:t>
            </a:r>
            <a:r>
              <a:rPr lang="zh-CN" altLang="en-US" sz="1400" dirty="0">
                <a:cs typeface="+mn-ea"/>
                <a:sym typeface="+mn-lt"/>
              </a:rPr>
              <a:t>年内会再减少</a:t>
            </a:r>
            <a:r>
              <a:rPr lang="en-US" altLang="zh-CN" sz="1400" dirty="0">
                <a:cs typeface="+mn-ea"/>
                <a:sym typeface="+mn-lt"/>
              </a:rPr>
              <a:t>30%</a:t>
            </a:r>
            <a:r>
              <a:rPr lang="zh-CN" altLang="en-US" sz="1400" dirty="0">
                <a:cs typeface="+mn-ea"/>
                <a:sym typeface="+mn-lt"/>
              </a:rPr>
              <a:t>，以此速度计算，河马种群不到</a:t>
            </a:r>
            <a:r>
              <a:rPr lang="en-US" altLang="zh-CN" sz="1400" dirty="0">
                <a:cs typeface="+mn-ea"/>
                <a:sym typeface="+mn-lt"/>
              </a:rPr>
              <a:t>100</a:t>
            </a:r>
            <a:r>
              <a:rPr lang="zh-CN" altLang="en-US" sz="1400" dirty="0">
                <a:cs typeface="+mn-ea"/>
                <a:sym typeface="+mn-lt"/>
              </a:rPr>
              <a:t>年便会全部灭绝。</a:t>
            </a:r>
          </a:p>
        </p:txBody>
      </p:sp>
      <p:pic>
        <p:nvPicPr>
          <p:cNvPr id="4" name="图片 3"/>
          <p:cNvPicPr>
            <a:picLocks noChangeAspect="1"/>
          </p:cNvPicPr>
          <p:nvPr/>
        </p:nvPicPr>
        <p:blipFill>
          <a:blip r:embed="rId3" cstate="email"/>
          <a:stretch>
            <a:fillRect/>
          </a:stretch>
        </p:blipFill>
        <p:spPr>
          <a:xfrm>
            <a:off x="8807138" y="2159413"/>
            <a:ext cx="2091387" cy="1333259"/>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rotWithShape="1">
          <a:blip r:embed="rId4" cstate="email"/>
          <a:srcRect/>
          <a:stretch>
            <a:fillRect/>
          </a:stretch>
        </p:blipFill>
        <p:spPr>
          <a:xfrm>
            <a:off x="8794581" y="3561655"/>
            <a:ext cx="2103944" cy="1264983"/>
          </a:xfrm>
          <a:prstGeom prst="rect">
            <a:avLst/>
          </a:prstGeom>
          <a:ln>
            <a:noFill/>
          </a:ln>
          <a:effectLst>
            <a:outerShdw blurRad="190500" algn="tl" rotWithShape="0">
              <a:srgbClr val="000000">
                <a:alpha val="70000"/>
              </a:srgbClr>
            </a:outerShdw>
          </a:effectLst>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animBg="1"/>
      <p:bldP spid="33" grpId="0"/>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523" y="-27225"/>
            <a:ext cx="12225386" cy="6897510"/>
            <a:chOff x="-11523" y="-27225"/>
            <a:chExt cx="12225386" cy="6897510"/>
          </a:xfrm>
        </p:grpSpPr>
        <p:pic>
          <p:nvPicPr>
            <p:cNvPr id="24" name="图片 23"/>
            <p:cNvPicPr>
              <a:picLocks noChangeAspect="1"/>
            </p:cNvPicPr>
            <p:nvPr/>
          </p:nvPicPr>
          <p:blipFill>
            <a:blip r:embed="rId3" cstate="email"/>
            <a:stretch>
              <a:fillRect/>
            </a:stretch>
          </p:blipFill>
          <p:spPr>
            <a:xfrm flipH="1">
              <a:off x="4258" y="2190500"/>
              <a:ext cx="1460773" cy="2645024"/>
            </a:xfrm>
            <a:prstGeom prst="rect">
              <a:avLst/>
            </a:prstGeom>
          </p:spPr>
        </p:pic>
        <p:pic>
          <p:nvPicPr>
            <p:cNvPr id="25" name="图片 24"/>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26" name="图片 25"/>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27" name="图片 26"/>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28" name="图片 27"/>
            <p:cNvPicPr>
              <a:picLocks noChangeAspect="1"/>
            </p:cNvPicPr>
            <p:nvPr/>
          </p:nvPicPr>
          <p:blipFill>
            <a:blip r:embed="rId7" cstate="email"/>
            <a:stretch>
              <a:fillRect/>
            </a:stretch>
          </p:blipFill>
          <p:spPr>
            <a:xfrm flipH="1">
              <a:off x="8605715" y="-27225"/>
              <a:ext cx="3608148" cy="4707819"/>
            </a:xfrm>
            <a:prstGeom prst="rect">
              <a:avLst/>
            </a:prstGeom>
          </p:spPr>
        </p:pic>
      </p:grpSp>
      <p:sp>
        <p:nvSpPr>
          <p:cNvPr id="37" name="文本框 36"/>
          <p:cNvSpPr txBox="1"/>
          <p:nvPr/>
        </p:nvSpPr>
        <p:spPr>
          <a:xfrm>
            <a:off x="4335638" y="5482230"/>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同一个世界   同一片天空</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38" name="文本框 37"/>
          <p:cNvSpPr txBox="1"/>
          <p:nvPr/>
        </p:nvSpPr>
        <p:spPr>
          <a:xfrm>
            <a:off x="4966662" y="5941135"/>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保护动物   人人有责</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16" name="内容占位符 2"/>
          <p:cNvSpPr>
            <a:spLocks noGrp="1"/>
          </p:cNvSpPr>
          <p:nvPr/>
        </p:nvSpPr>
        <p:spPr>
          <a:xfrm>
            <a:off x="2953741" y="2693924"/>
            <a:ext cx="6598462" cy="24803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世界动物日介绍</a:t>
            </a:r>
            <a:endParaRPr lang="en-US" altLang="zh-CN"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pPr marL="0" indent="0" algn="ctr">
              <a:buNone/>
            </a:pPr>
            <a:r>
              <a:rPr lang="zh-CN" altLang="en-US" b="1" dirty="0">
                <a:ln>
                  <a:solidFill>
                    <a:schemeClr val="bg1"/>
                  </a:solidFill>
                </a:ln>
                <a:solidFill>
                  <a:srgbClr val="7030A0"/>
                </a:solidFill>
                <a:effectLst>
                  <a:outerShdw blurRad="38100" dist="38100" dir="2700000" algn="tl">
                    <a:srgbClr val="000000">
                      <a:alpha val="43137"/>
                    </a:srgbClr>
                  </a:outerShdw>
                </a:effectLst>
                <a:cs typeface="+mn-ea"/>
                <a:sym typeface="+mn-lt"/>
              </a:rPr>
              <a:t>世界上濒临灭绝的</a:t>
            </a:r>
            <a:r>
              <a:rPr lang="en-US" altLang="zh-CN" b="1" dirty="0">
                <a:ln>
                  <a:solidFill>
                    <a:schemeClr val="bg1"/>
                  </a:solidFill>
                </a:ln>
                <a:solidFill>
                  <a:srgbClr val="7030A0"/>
                </a:solidFill>
                <a:effectLst>
                  <a:outerShdw blurRad="38100" dist="38100" dir="2700000" algn="tl">
                    <a:srgbClr val="000000">
                      <a:alpha val="43137"/>
                    </a:srgbClr>
                  </a:outerShdw>
                </a:effectLst>
                <a:cs typeface="+mn-ea"/>
                <a:sym typeface="+mn-lt"/>
              </a:rPr>
              <a:t>29</a:t>
            </a:r>
            <a:r>
              <a:rPr lang="zh-CN" altLang="en-US" b="1" dirty="0">
                <a:ln>
                  <a:solidFill>
                    <a:schemeClr val="bg1"/>
                  </a:solidFill>
                </a:ln>
                <a:solidFill>
                  <a:srgbClr val="7030A0"/>
                </a:solidFill>
                <a:effectLst>
                  <a:outerShdw blurRad="38100" dist="38100" dir="2700000" algn="tl">
                    <a:srgbClr val="000000">
                      <a:alpha val="43137"/>
                    </a:srgbClr>
                  </a:outerShdw>
                </a:effectLst>
                <a:cs typeface="+mn-ea"/>
                <a:sym typeface="+mn-lt"/>
              </a:rPr>
              <a:t>种珍稀</a:t>
            </a:r>
            <a:r>
              <a:rPr lang="zh-CN" altLang="en-US"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动物</a:t>
            </a:r>
            <a:endParaRPr lang="en-US" altLang="zh-CN"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pPr marL="0" indent="0" algn="ctr">
              <a:buNone/>
            </a:pPr>
            <a:r>
              <a:rPr lang="zh-CN" altLang="en-US" b="1" dirty="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r>
              <a:rPr lang="zh-CN" altLang="en-US"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pPr marL="0" indent="0" algn="ctr">
              <a:buNone/>
            </a:pPr>
            <a:r>
              <a:rPr lang="zh-CN" altLang="en-US" b="1" dirty="0">
                <a:ln>
                  <a:solidFill>
                    <a:schemeClr val="bg1"/>
                  </a:solidFill>
                </a:ln>
                <a:solidFill>
                  <a:srgbClr val="7030A0"/>
                </a:solidFill>
                <a:effectLst>
                  <a:outerShdw blurRad="38100" dist="38100" dir="2700000" algn="tl">
                    <a:srgbClr val="000000">
                      <a:alpha val="43137"/>
                    </a:srgbClr>
                  </a:outerShdw>
                </a:effectLst>
                <a:cs typeface="+mn-ea"/>
                <a:sym typeface="+mn-lt"/>
              </a:rPr>
              <a:t>保护动物，我们该怎么做</a:t>
            </a:r>
            <a:r>
              <a:rPr lang="zh-CN" altLang="en-US"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zh-CN" altLang="en-US"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grpSp>
        <p:nvGrpSpPr>
          <p:cNvPr id="20" name="组合 19"/>
          <p:cNvGrpSpPr/>
          <p:nvPr/>
        </p:nvGrpSpPr>
        <p:grpSpPr>
          <a:xfrm>
            <a:off x="4713027" y="1123588"/>
            <a:ext cx="5217757" cy="1200328"/>
            <a:chOff x="5642091" y="578420"/>
            <a:chExt cx="1830211" cy="426410"/>
          </a:xfrm>
        </p:grpSpPr>
        <p:sp>
          <p:nvSpPr>
            <p:cNvPr id="22" name="文本框 21"/>
            <p:cNvSpPr txBox="1"/>
            <p:nvPr/>
          </p:nvSpPr>
          <p:spPr>
            <a:xfrm>
              <a:off x="5679975" y="630978"/>
              <a:ext cx="1407854" cy="328008"/>
            </a:xfrm>
            <a:prstGeom prst="rect">
              <a:avLst/>
            </a:prstGeom>
            <a:noFill/>
            <a:effectLst>
              <a:outerShdw blurRad="50800" dist="38100" dir="8100000" algn="tr" rotWithShape="0">
                <a:prstClr val="black">
                  <a:alpha val="40000"/>
                </a:prstClr>
              </a:outerShdw>
            </a:effectLst>
          </p:spPr>
          <p:txBody>
            <a:bodyPr vert="horz" wrap="square" rtlCol="0">
              <a:spAutoFit/>
            </a:bodyPr>
            <a:lstStyle/>
            <a:p>
              <a:r>
                <a:rPr lang="zh-CN" altLang="en-US" sz="54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目     录</a:t>
              </a:r>
              <a:endParaRPr lang="zh-CN" altLang="en-US" sz="54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23" name="文本框 22"/>
            <p:cNvSpPr txBox="1"/>
            <p:nvPr/>
          </p:nvSpPr>
          <p:spPr>
            <a:xfrm>
              <a:off x="5642091" y="578420"/>
              <a:ext cx="1830211" cy="426410"/>
            </a:xfrm>
            <a:prstGeom prst="rect">
              <a:avLst/>
            </a:prstGeom>
            <a:noFill/>
          </p:spPr>
          <p:txBody>
            <a:bodyPr vert="horz" wrap="square" rtlCol="0">
              <a:spAutoFit/>
            </a:bodyPr>
            <a:lstStyle/>
            <a:p>
              <a:r>
                <a:rPr lang="zh-CN" altLang="en-US"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目   录</a:t>
              </a:r>
              <a:endParaRPr lang="zh-CN" altLang="en-US" sz="72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5" name="图片 4"/>
          <p:cNvPicPr>
            <a:picLocks noChangeAspect="1"/>
          </p:cNvPicPr>
          <p:nvPr/>
        </p:nvPicPr>
        <p:blipFill>
          <a:blip r:embed="rId8" cstate="email"/>
          <a:stretch>
            <a:fillRect/>
          </a:stretch>
        </p:blipFill>
        <p:spPr>
          <a:xfrm>
            <a:off x="96568" y="1018572"/>
            <a:ext cx="3949785" cy="6147649"/>
          </a:xfrm>
          <a:prstGeom prst="rect">
            <a:avLst/>
          </a:prstGeom>
        </p:spPr>
      </p:pic>
      <p:pic>
        <p:nvPicPr>
          <p:cNvPr id="8" name="图片 7"/>
          <p:cNvPicPr>
            <a:picLocks noChangeAspect="1"/>
          </p:cNvPicPr>
          <p:nvPr/>
        </p:nvPicPr>
        <p:blipFill>
          <a:blip r:embed="rId9" cstate="email"/>
          <a:stretch>
            <a:fillRect/>
          </a:stretch>
        </p:blipFill>
        <p:spPr>
          <a:xfrm>
            <a:off x="10150997" y="3818357"/>
            <a:ext cx="2041003" cy="3008440"/>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
                                            <p:txEl>
                                              <p:pRg st="1" end="1"/>
                                            </p:txEl>
                                          </p:spTgt>
                                        </p:tgtEl>
                                        <p:attrNameLst>
                                          <p:attrName>style.visibility</p:attrName>
                                        </p:attrNameLst>
                                      </p:cBhvr>
                                      <p:to>
                                        <p:strVal val="visible"/>
                                      </p:to>
                                    </p:set>
                                    <p:animEffect transition="in" filter="wipe(up)">
                                      <p:cBhvr>
                                        <p:cTn id="24" dur="500"/>
                                        <p:tgtEl>
                                          <p:spTgt spid="1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976818" y="454872"/>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9" name="矩形 18"/>
          <p:cNvSpPr/>
          <p:nvPr/>
        </p:nvSpPr>
        <p:spPr>
          <a:xfrm>
            <a:off x="1728032" y="2227575"/>
            <a:ext cx="1992853"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solidFill>
                <a:cs typeface="+mn-ea"/>
                <a:sym typeface="+mn-lt"/>
              </a:rPr>
              <a:t>Shoebill</a:t>
            </a:r>
            <a:r>
              <a:rPr lang="zh-CN" altLang="en-US" sz="2000" b="1" dirty="0">
                <a:solidFill>
                  <a:schemeClr val="bg1"/>
                </a:solidFill>
                <a:cs typeface="+mn-ea"/>
                <a:sym typeface="+mn-lt"/>
              </a:rPr>
              <a:t>鲸头鹳</a:t>
            </a:r>
          </a:p>
        </p:txBody>
      </p:sp>
      <p:sp>
        <p:nvSpPr>
          <p:cNvPr id="21" name="矩形 20"/>
          <p:cNvSpPr/>
          <p:nvPr/>
        </p:nvSpPr>
        <p:spPr>
          <a:xfrm>
            <a:off x="1657855" y="2714691"/>
            <a:ext cx="6583320"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栖息地为非洲中部及东部的热带雨林沼泽地区，嘴部的特殊形状使它们擅长捕鱼，不过人类的非法猎捕、栖息地破坏已造成他们的“易危”（</a:t>
            </a:r>
            <a:r>
              <a:rPr lang="en-US" altLang="zh-CN" sz="1400" dirty="0">
                <a:cs typeface="+mn-ea"/>
                <a:sym typeface="+mn-lt"/>
              </a:rPr>
              <a:t>vulnerable</a:t>
            </a:r>
            <a:r>
              <a:rPr lang="zh-CN" altLang="en-US" sz="1400" dirty="0">
                <a:cs typeface="+mn-ea"/>
                <a:sym typeface="+mn-lt"/>
              </a:rPr>
              <a:t>）局面，数量只剩</a:t>
            </a:r>
            <a:r>
              <a:rPr lang="en-US" altLang="zh-CN" sz="1400" dirty="0">
                <a:cs typeface="+mn-ea"/>
                <a:sym typeface="+mn-lt"/>
              </a:rPr>
              <a:t>5</a:t>
            </a:r>
            <a:r>
              <a:rPr lang="zh-CN" altLang="en-US" sz="1400" dirty="0">
                <a:cs typeface="+mn-ea"/>
                <a:sym typeface="+mn-lt"/>
              </a:rPr>
              <a:t>千到</a:t>
            </a:r>
            <a:r>
              <a:rPr lang="en-US" altLang="zh-CN" sz="1400" dirty="0">
                <a:cs typeface="+mn-ea"/>
                <a:sym typeface="+mn-lt"/>
              </a:rPr>
              <a:t>8</a:t>
            </a:r>
            <a:r>
              <a:rPr lang="zh-CN" altLang="en-US" sz="1400" dirty="0">
                <a:cs typeface="+mn-ea"/>
                <a:sym typeface="+mn-lt"/>
              </a:rPr>
              <a:t>千只</a:t>
            </a:r>
          </a:p>
        </p:txBody>
      </p:sp>
      <p:sp>
        <p:nvSpPr>
          <p:cNvPr id="24" name="矩形 23"/>
          <p:cNvSpPr/>
          <p:nvPr/>
        </p:nvSpPr>
        <p:spPr>
          <a:xfrm>
            <a:off x="1689913" y="3648955"/>
            <a:ext cx="2596481"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Giant Panda </a:t>
            </a:r>
            <a:r>
              <a:rPr lang="zh-CN" altLang="en-US" sz="2000" b="1" dirty="0">
                <a:solidFill>
                  <a:schemeClr val="bg1"/>
                </a:solidFill>
                <a:cs typeface="+mn-ea"/>
                <a:sym typeface="+mn-lt"/>
              </a:rPr>
              <a:t>大熊猫</a:t>
            </a:r>
          </a:p>
        </p:txBody>
      </p:sp>
      <p:sp>
        <p:nvSpPr>
          <p:cNvPr id="36" name="矩形 35"/>
          <p:cNvSpPr/>
          <p:nvPr/>
        </p:nvSpPr>
        <p:spPr>
          <a:xfrm>
            <a:off x="1621222" y="4175007"/>
            <a:ext cx="6344399"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大熊猫已在地球上生存了至少</a:t>
            </a:r>
            <a:r>
              <a:rPr lang="en-US" altLang="zh-CN" sz="1400" dirty="0">
                <a:cs typeface="+mn-ea"/>
                <a:sym typeface="+mn-lt"/>
              </a:rPr>
              <a:t>800</a:t>
            </a:r>
            <a:r>
              <a:rPr lang="zh-CN" altLang="en-US" sz="1400" dirty="0">
                <a:cs typeface="+mn-ea"/>
                <a:sym typeface="+mn-lt"/>
              </a:rPr>
              <a:t>万年，被誉为“活化石”和“中国国宝”，世界自然基金会的形象大使，是世界生物多样性保护的旗舰物种，属于中国国家一级保护动物。</a:t>
            </a:r>
          </a:p>
        </p:txBody>
      </p:sp>
      <p:pic>
        <p:nvPicPr>
          <p:cNvPr id="2" name="图片 1"/>
          <p:cNvPicPr>
            <a:picLocks noChangeAspect="1"/>
          </p:cNvPicPr>
          <p:nvPr/>
        </p:nvPicPr>
        <p:blipFill>
          <a:blip r:embed="rId3" cstate="email"/>
          <a:stretch>
            <a:fillRect/>
          </a:stretch>
        </p:blipFill>
        <p:spPr>
          <a:xfrm>
            <a:off x="8551009" y="2227575"/>
            <a:ext cx="2317595" cy="1295753"/>
          </a:xfrm>
          <a:prstGeom prst="rect">
            <a:avLst/>
          </a:prstGeom>
        </p:spPr>
      </p:pic>
      <p:pic>
        <p:nvPicPr>
          <p:cNvPr id="3" name="图片 2"/>
          <p:cNvPicPr>
            <a:picLocks noChangeAspect="1"/>
          </p:cNvPicPr>
          <p:nvPr/>
        </p:nvPicPr>
        <p:blipFill>
          <a:blip r:embed="rId4" cstate="email"/>
          <a:stretch>
            <a:fillRect/>
          </a:stretch>
        </p:blipFill>
        <p:spPr>
          <a:xfrm>
            <a:off x="8538554" y="3648955"/>
            <a:ext cx="2330050" cy="1327116"/>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P spid="24"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4826641"/>
            <a:ext cx="12161118" cy="2031359"/>
            <a:chOff x="0" y="4826641"/>
            <a:chExt cx="12161118" cy="2031359"/>
          </a:xfrm>
        </p:grpSpPr>
        <p:pic>
          <p:nvPicPr>
            <p:cNvPr id="28" name="图片 27"/>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4826643"/>
              <a:ext cx="3048006" cy="2031357"/>
            </a:xfrm>
            <a:prstGeom prst="rect">
              <a:avLst/>
            </a:prstGeom>
          </p:spPr>
        </p:pic>
        <p:pic>
          <p:nvPicPr>
            <p:cNvPr id="29" name="图片 28"/>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3048006" y="4826642"/>
              <a:ext cx="3048006" cy="2031357"/>
            </a:xfrm>
            <a:prstGeom prst="rect">
              <a:avLst/>
            </a:prstGeom>
          </p:spPr>
        </p:pic>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080559" y="4826643"/>
              <a:ext cx="3048006" cy="2031357"/>
            </a:xfrm>
            <a:prstGeom prst="rect">
              <a:avLst/>
            </a:prstGeom>
          </p:spPr>
        </p:pic>
        <p:pic>
          <p:nvPicPr>
            <p:cNvPr id="31" name="图片 30"/>
            <p:cNvPicPr>
              <a:picLocks noChangeAspect="1"/>
            </p:cNvPicPr>
            <p:nvPr/>
          </p:nvPicPr>
          <p:blipFill>
            <a:blip r:embed="rId5" cstate="email">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113112" y="4826641"/>
              <a:ext cx="3048006" cy="2031357"/>
            </a:xfrm>
            <a:prstGeom prst="rect">
              <a:avLst/>
            </a:prstGeom>
          </p:spPr>
        </p:pic>
      </p:grpSp>
      <p:pic>
        <p:nvPicPr>
          <p:cNvPr id="25" name="图片 24"/>
          <p:cNvPicPr>
            <a:picLocks noChangeAspect="1"/>
          </p:cNvPicPr>
          <p:nvPr/>
        </p:nvPicPr>
        <p:blipFill rotWithShape="1">
          <a:blip r:embed="rId6" cstate="email"/>
          <a:srcRect/>
          <a:stretch>
            <a:fillRect/>
          </a:stretch>
        </p:blipFill>
        <p:spPr>
          <a:xfrm rot="5400000" flipH="1">
            <a:off x="11068363" y="-83989"/>
            <a:ext cx="1039647" cy="1207625"/>
          </a:xfrm>
          <a:prstGeom prst="rect">
            <a:avLst/>
          </a:prstGeom>
        </p:spPr>
      </p:pic>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976818" y="454872"/>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26" name="矩形 25"/>
          <p:cNvSpPr/>
          <p:nvPr/>
        </p:nvSpPr>
        <p:spPr>
          <a:xfrm>
            <a:off x="1847802" y="2306137"/>
            <a:ext cx="3731919"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solidFill>
                <a:cs typeface="+mn-ea"/>
                <a:sym typeface="+mn-lt"/>
              </a:rPr>
              <a:t>Military Macaw</a:t>
            </a:r>
            <a:r>
              <a:rPr lang="zh-CN" altLang="en-US" sz="2000" b="1" dirty="0">
                <a:solidFill>
                  <a:schemeClr val="bg1"/>
                </a:solidFill>
                <a:cs typeface="+mn-ea"/>
                <a:sym typeface="+mn-lt"/>
              </a:rPr>
              <a:t>军舰金刚鹦鹉</a:t>
            </a:r>
          </a:p>
        </p:txBody>
      </p:sp>
      <p:sp>
        <p:nvSpPr>
          <p:cNvPr id="27" name="矩形 26"/>
          <p:cNvSpPr/>
          <p:nvPr/>
        </p:nvSpPr>
        <p:spPr>
          <a:xfrm>
            <a:off x="1679846" y="2966111"/>
            <a:ext cx="5976664"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cs typeface="+mn-ea"/>
                <a:sym typeface="+mn-lt"/>
              </a:rPr>
              <a:t>军舰金刚鹦鹉曾经大量分布于从墨西哥到阿根廷的地区。</a:t>
            </a:r>
            <a:r>
              <a:rPr lang="en-US" altLang="zh-CN" sz="1400" dirty="0">
                <a:cs typeface="+mn-ea"/>
                <a:sym typeface="+mn-lt"/>
              </a:rPr>
              <a:t>1995</a:t>
            </a:r>
            <a:r>
              <a:rPr lang="zh-CN" altLang="en-US" sz="1400" dirty="0">
                <a:cs typeface="+mn-ea"/>
                <a:sym typeface="+mn-lt"/>
              </a:rPr>
              <a:t>年前，分布于墨西哥，从索诺拉州中部发生在格雷罗州太平洋坡，东新莱昂州和塔毛利帕斯州到圣路易斯波托</a:t>
            </a:r>
            <a:r>
              <a:rPr lang="en-US" altLang="zh-CN" sz="1400" dirty="0">
                <a:cs typeface="+mn-ea"/>
                <a:sym typeface="+mn-lt"/>
              </a:rPr>
              <a:t>a</a:t>
            </a:r>
            <a:r>
              <a:rPr lang="zh-CN" altLang="en-US" sz="1400" dirty="0">
                <a:cs typeface="+mn-ea"/>
                <a:sym typeface="+mn-lt"/>
              </a:rPr>
              <a:t>）和杜兰戈，莫雷洛斯州。</a:t>
            </a:r>
            <a:r>
              <a:rPr lang="en-US" altLang="zh-CN" sz="1400" dirty="0">
                <a:cs typeface="+mn-ea"/>
                <a:sym typeface="+mn-lt"/>
              </a:rPr>
              <a:t>2007</a:t>
            </a:r>
            <a:r>
              <a:rPr lang="zh-CN" altLang="en-US" sz="1400" dirty="0">
                <a:cs typeface="+mn-ea"/>
                <a:sym typeface="+mn-lt"/>
              </a:rPr>
              <a:t>在玻利维亚和阿根廷西北部的许多地区已经</a:t>
            </a:r>
            <a:r>
              <a:rPr lang="zh-CN" altLang="en-US" sz="1400" dirty="0" smtClean="0">
                <a:cs typeface="+mn-ea"/>
                <a:sym typeface="+mn-lt"/>
              </a:rPr>
              <a:t>绝迹。</a:t>
            </a:r>
            <a:r>
              <a:rPr lang="en-US" altLang="zh-CN" sz="1400" dirty="0">
                <a:cs typeface="+mn-ea"/>
                <a:sym typeface="+mn-lt"/>
              </a:rPr>
              <a:t>2012</a:t>
            </a:r>
            <a:r>
              <a:rPr lang="zh-CN" altLang="en-US" sz="1400" dirty="0">
                <a:cs typeface="+mn-ea"/>
                <a:sym typeface="+mn-lt"/>
              </a:rPr>
              <a:t>在玻利维亚南部的</a:t>
            </a:r>
            <a:r>
              <a:rPr lang="en-US" altLang="zh-CN" sz="1400" dirty="0">
                <a:cs typeface="+mn-ea"/>
                <a:sym typeface="+mn-lt"/>
              </a:rPr>
              <a:t>21</a:t>
            </a:r>
            <a:r>
              <a:rPr lang="zh-CN" altLang="en-US" sz="1400" dirty="0">
                <a:cs typeface="+mn-ea"/>
                <a:sym typeface="+mn-lt"/>
              </a:rPr>
              <a:t>个已知有物种的地区，评估总数共有</a:t>
            </a:r>
            <a:r>
              <a:rPr lang="en-US" altLang="zh-CN" sz="1400" dirty="0">
                <a:cs typeface="+mn-ea"/>
                <a:sym typeface="+mn-lt"/>
              </a:rPr>
              <a:t>37</a:t>
            </a:r>
            <a:r>
              <a:rPr lang="zh-CN" altLang="en-US" sz="1400" dirty="0">
                <a:cs typeface="+mn-ea"/>
                <a:sym typeface="+mn-lt"/>
              </a:rPr>
              <a:t>只。在墨西哥，委内瑞拉和哥伦比亚的物种数量正面临持续下降的威胁，并预期会进一步的消亡</a:t>
            </a:r>
          </a:p>
        </p:txBody>
      </p:sp>
      <p:pic>
        <p:nvPicPr>
          <p:cNvPr id="4" name="图片 3"/>
          <p:cNvPicPr>
            <a:picLocks noChangeAspect="1"/>
          </p:cNvPicPr>
          <p:nvPr/>
        </p:nvPicPr>
        <p:blipFill rotWithShape="1">
          <a:blip r:embed="rId7" cstate="email"/>
          <a:srcRect b="12588"/>
          <a:stretch>
            <a:fillRect/>
          </a:stretch>
        </p:blipFill>
        <p:spPr>
          <a:xfrm>
            <a:off x="8066338" y="2706247"/>
            <a:ext cx="2833433" cy="1810715"/>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4826641"/>
            <a:ext cx="12161118" cy="2031359"/>
            <a:chOff x="0" y="4826641"/>
            <a:chExt cx="12161118" cy="2031359"/>
          </a:xfrm>
        </p:grpSpPr>
        <p:pic>
          <p:nvPicPr>
            <p:cNvPr id="28" name="图片 27"/>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4826643"/>
              <a:ext cx="3048006" cy="2031357"/>
            </a:xfrm>
            <a:prstGeom prst="rect">
              <a:avLst/>
            </a:prstGeom>
          </p:spPr>
        </p:pic>
        <p:pic>
          <p:nvPicPr>
            <p:cNvPr id="29" name="图片 28"/>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3048006" y="4826642"/>
              <a:ext cx="3048006" cy="2031357"/>
            </a:xfrm>
            <a:prstGeom prst="rect">
              <a:avLst/>
            </a:prstGeom>
          </p:spPr>
        </p:pic>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080559" y="4826643"/>
              <a:ext cx="3048006" cy="2031357"/>
            </a:xfrm>
            <a:prstGeom prst="rect">
              <a:avLst/>
            </a:prstGeom>
          </p:spPr>
        </p:pic>
        <p:pic>
          <p:nvPicPr>
            <p:cNvPr id="31" name="图片 30"/>
            <p:cNvPicPr>
              <a:picLocks noChangeAspect="1"/>
            </p:cNvPicPr>
            <p:nvPr/>
          </p:nvPicPr>
          <p:blipFill>
            <a:blip r:embed="rId5" cstate="email">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113112" y="4826641"/>
              <a:ext cx="3048006" cy="2031357"/>
            </a:xfrm>
            <a:prstGeom prst="rect">
              <a:avLst/>
            </a:prstGeom>
          </p:spPr>
        </p:pic>
      </p:grpSp>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976818" y="454872"/>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4" name="矩形 13"/>
          <p:cNvSpPr/>
          <p:nvPr/>
        </p:nvSpPr>
        <p:spPr>
          <a:xfrm>
            <a:off x="1567267" y="2231359"/>
            <a:ext cx="3908762"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European Honey Bee</a:t>
            </a:r>
            <a:r>
              <a:rPr lang="zh-CN" altLang="en-US" sz="2000" b="1" dirty="0">
                <a:solidFill>
                  <a:schemeClr val="bg1"/>
                </a:solidFill>
                <a:cs typeface="+mn-ea"/>
                <a:sym typeface="+mn-lt"/>
              </a:rPr>
              <a:t>欧洲蜜蜂</a:t>
            </a:r>
          </a:p>
        </p:txBody>
      </p:sp>
      <p:sp>
        <p:nvSpPr>
          <p:cNvPr id="15" name="矩形 14"/>
          <p:cNvSpPr/>
          <p:nvPr/>
        </p:nvSpPr>
        <p:spPr>
          <a:xfrm>
            <a:off x="1576945" y="2758815"/>
            <a:ext cx="4962751" cy="20313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cs typeface="+mn-ea"/>
                <a:sym typeface="+mn-lt"/>
              </a:rPr>
              <a:t>近年来世界各地有大量欧洲蜜蜂死于残翅病毒感染。杀虫剂也可能是导致欧洲蜜蜂锐减的原因。爱因斯坦曾预言：「如果蜜蜂从世界上消失</a:t>
            </a:r>
            <a:r>
              <a:rPr lang="en-US" altLang="zh-CN" sz="1400" dirty="0">
                <a:cs typeface="+mn-ea"/>
                <a:sym typeface="+mn-lt"/>
              </a:rPr>
              <a:t>,</a:t>
            </a:r>
            <a:r>
              <a:rPr lang="zh-CN" altLang="en-US" sz="1400" dirty="0">
                <a:cs typeface="+mn-ea"/>
                <a:sym typeface="+mn-lt"/>
              </a:rPr>
              <a:t>人类也仅仅剩下</a:t>
            </a:r>
            <a:r>
              <a:rPr lang="en-US" altLang="zh-CN" sz="1400" dirty="0">
                <a:cs typeface="+mn-ea"/>
                <a:sym typeface="+mn-lt"/>
              </a:rPr>
              <a:t>4</a:t>
            </a:r>
            <a:r>
              <a:rPr lang="zh-CN" altLang="en-US" sz="1400" dirty="0">
                <a:cs typeface="+mn-ea"/>
                <a:sym typeface="+mn-lt"/>
              </a:rPr>
              <a:t>年的光阴。」人类赖以维生的</a:t>
            </a:r>
            <a:r>
              <a:rPr lang="en-US" altLang="zh-CN" sz="1400" dirty="0">
                <a:cs typeface="+mn-ea"/>
                <a:sym typeface="+mn-lt"/>
              </a:rPr>
              <a:t>1330</a:t>
            </a:r>
            <a:r>
              <a:rPr lang="zh-CN" altLang="en-US" sz="1400" dirty="0">
                <a:cs typeface="+mn-ea"/>
                <a:sym typeface="+mn-lt"/>
              </a:rPr>
              <a:t>种作物中，逾</a:t>
            </a:r>
            <a:r>
              <a:rPr lang="en-US" altLang="zh-CN" sz="1400" dirty="0">
                <a:cs typeface="+mn-ea"/>
                <a:sym typeface="+mn-lt"/>
              </a:rPr>
              <a:t>1000</a:t>
            </a:r>
            <a:r>
              <a:rPr lang="zh-CN" altLang="en-US" sz="1400" dirty="0">
                <a:cs typeface="+mn-ea"/>
                <a:sym typeface="+mn-lt"/>
              </a:rPr>
              <a:t>多种需要蜜蜂授粉，没了蜜蜂，将引发食物链断裂的严重后果。除了美国，意大利、波兰、葡萄牙、中南美洲、中国台湾也陆续出现蜜蜂消失的情况</a:t>
            </a:r>
          </a:p>
        </p:txBody>
      </p:sp>
      <p:pic>
        <p:nvPicPr>
          <p:cNvPr id="2" name="图片 1"/>
          <p:cNvPicPr>
            <a:picLocks noChangeAspect="1"/>
          </p:cNvPicPr>
          <p:nvPr/>
        </p:nvPicPr>
        <p:blipFill rotWithShape="1">
          <a:blip r:embed="rId6" cstate="email"/>
          <a:srcRect b="6218"/>
          <a:stretch>
            <a:fillRect/>
          </a:stretch>
        </p:blipFill>
        <p:spPr>
          <a:xfrm>
            <a:off x="7296823" y="2469917"/>
            <a:ext cx="3632578" cy="2178595"/>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976818" y="454872"/>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5" name="矩形 14"/>
          <p:cNvSpPr/>
          <p:nvPr/>
        </p:nvSpPr>
        <p:spPr>
          <a:xfrm>
            <a:off x="1434714" y="4229496"/>
            <a:ext cx="6216152" cy="73866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从总体上看，全球猎豹数量趋于下降，估计只剩下约</a:t>
            </a:r>
            <a:r>
              <a:rPr lang="en-US" altLang="zh-CN" sz="1400" dirty="0">
                <a:cs typeface="+mn-ea"/>
                <a:sym typeface="+mn-lt"/>
              </a:rPr>
              <a:t>7100</a:t>
            </a:r>
            <a:r>
              <a:rPr lang="zh-CN" altLang="en-US" sz="1400" dirty="0">
                <a:cs typeface="+mn-ea"/>
                <a:sym typeface="+mn-lt"/>
              </a:rPr>
              <a:t>只，它们的活动区域也只占历史活动区域的</a:t>
            </a:r>
            <a:r>
              <a:rPr lang="en-US" altLang="zh-CN" sz="1400" dirty="0">
                <a:cs typeface="+mn-ea"/>
                <a:sym typeface="+mn-lt"/>
              </a:rPr>
              <a:t>9</a:t>
            </a:r>
            <a:r>
              <a:rPr lang="zh-CN" altLang="en-US" sz="1400" dirty="0">
                <a:cs typeface="+mn-ea"/>
                <a:sym typeface="+mn-lt"/>
              </a:rPr>
              <a:t>％。其中，亚洲猎豹受影响最大，目前只有伊朗剩下不到</a:t>
            </a:r>
            <a:r>
              <a:rPr lang="en-US" altLang="zh-CN" sz="1400" dirty="0">
                <a:cs typeface="+mn-ea"/>
                <a:sym typeface="+mn-lt"/>
              </a:rPr>
              <a:t>50</a:t>
            </a:r>
            <a:r>
              <a:rPr lang="zh-CN" altLang="en-US" sz="1400" dirty="0">
                <a:cs typeface="+mn-ea"/>
                <a:sym typeface="+mn-lt"/>
              </a:rPr>
              <a:t>只，津巴布韦的猎豹也在过去</a:t>
            </a:r>
            <a:r>
              <a:rPr lang="en-US" altLang="zh-CN" sz="1400" dirty="0">
                <a:cs typeface="+mn-ea"/>
                <a:sym typeface="+mn-lt"/>
              </a:rPr>
              <a:t>16</a:t>
            </a:r>
            <a:r>
              <a:rPr lang="zh-CN" altLang="en-US" sz="1400" dirty="0">
                <a:cs typeface="+mn-ea"/>
                <a:sym typeface="+mn-lt"/>
              </a:rPr>
              <a:t>年里从</a:t>
            </a:r>
            <a:r>
              <a:rPr lang="en-US" altLang="zh-CN" sz="1400" dirty="0">
                <a:cs typeface="+mn-ea"/>
                <a:sym typeface="+mn-lt"/>
              </a:rPr>
              <a:t>1200</a:t>
            </a:r>
            <a:r>
              <a:rPr lang="zh-CN" altLang="en-US" sz="1400" dirty="0">
                <a:cs typeface="+mn-ea"/>
                <a:sym typeface="+mn-lt"/>
              </a:rPr>
              <a:t>只降至最多</a:t>
            </a:r>
            <a:r>
              <a:rPr lang="en-US" altLang="zh-CN" sz="1400" dirty="0">
                <a:cs typeface="+mn-ea"/>
                <a:sym typeface="+mn-lt"/>
              </a:rPr>
              <a:t>170</a:t>
            </a:r>
            <a:r>
              <a:rPr lang="zh-CN" altLang="en-US" sz="1400" dirty="0">
                <a:cs typeface="+mn-ea"/>
                <a:sym typeface="+mn-lt"/>
              </a:rPr>
              <a:t>只</a:t>
            </a:r>
          </a:p>
        </p:txBody>
      </p:sp>
      <p:sp>
        <p:nvSpPr>
          <p:cNvPr id="16" name="矩形 15"/>
          <p:cNvSpPr/>
          <p:nvPr/>
        </p:nvSpPr>
        <p:spPr>
          <a:xfrm>
            <a:off x="1375356" y="3745189"/>
            <a:ext cx="3169458"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Cheetah With Cubs</a:t>
            </a:r>
            <a:r>
              <a:rPr lang="zh-CN" altLang="en-US" sz="2000" b="1" dirty="0">
                <a:solidFill>
                  <a:schemeClr val="bg1"/>
                </a:solidFill>
                <a:cs typeface="+mn-ea"/>
                <a:sym typeface="+mn-lt"/>
              </a:rPr>
              <a:t>猎豹</a:t>
            </a:r>
          </a:p>
        </p:txBody>
      </p:sp>
      <p:sp>
        <p:nvSpPr>
          <p:cNvPr id="17" name="矩形 16"/>
          <p:cNvSpPr/>
          <p:nvPr/>
        </p:nvSpPr>
        <p:spPr>
          <a:xfrm>
            <a:off x="1466359" y="2192961"/>
            <a:ext cx="1965474"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Fireflies</a:t>
            </a:r>
            <a:r>
              <a:rPr lang="zh-CN" altLang="en-US" sz="2000" b="1" dirty="0">
                <a:solidFill>
                  <a:schemeClr val="bg1"/>
                </a:solidFill>
                <a:cs typeface="+mn-ea"/>
                <a:sym typeface="+mn-lt"/>
              </a:rPr>
              <a:t>萤火虫</a:t>
            </a:r>
          </a:p>
        </p:txBody>
      </p:sp>
      <p:sp>
        <p:nvSpPr>
          <p:cNvPr id="19" name="矩形 18"/>
          <p:cNvSpPr/>
          <p:nvPr/>
        </p:nvSpPr>
        <p:spPr>
          <a:xfrm>
            <a:off x="1388746" y="2720417"/>
            <a:ext cx="6262120"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中国萤火虫正从南往北呈加速消失的态势，其中青海、宁夏、内蒙古等省份已很难再采到样本。早在</a:t>
            </a:r>
            <a:r>
              <a:rPr lang="en-US" altLang="zh-CN" sz="1400" dirty="0">
                <a:cs typeface="+mn-ea"/>
                <a:sym typeface="+mn-lt"/>
              </a:rPr>
              <a:t>2007</a:t>
            </a:r>
            <a:r>
              <a:rPr lang="zh-CN" altLang="en-US" sz="1400" dirty="0">
                <a:cs typeface="+mn-ea"/>
                <a:sym typeface="+mn-lt"/>
              </a:rPr>
              <a:t>年</a:t>
            </a:r>
            <a:r>
              <a:rPr lang="en-US" altLang="zh-CN" sz="1400" dirty="0">
                <a:cs typeface="+mn-ea"/>
                <a:sym typeface="+mn-lt"/>
              </a:rPr>
              <a:t>11</a:t>
            </a:r>
            <a:r>
              <a:rPr lang="zh-CN" altLang="en-US" sz="1400" dirty="0">
                <a:cs typeface="+mn-ea"/>
                <a:sym typeface="+mn-lt"/>
              </a:rPr>
              <a:t>月，在天津举行的欧亚自然历史博物馆高层论坛上，与会专家表示：中国萤火虫正面临灭绝的危险。萤火虫的幼虫是肉食动物，它们以各种蜗牛、螺类、马陆等无脊椎动物为食，对环境的要求很高。</a:t>
            </a:r>
          </a:p>
        </p:txBody>
      </p:sp>
      <p:pic>
        <p:nvPicPr>
          <p:cNvPr id="2" name="图片 1"/>
          <p:cNvPicPr>
            <a:picLocks noChangeAspect="1"/>
          </p:cNvPicPr>
          <p:nvPr/>
        </p:nvPicPr>
        <p:blipFill>
          <a:blip r:embed="rId3" cstate="email"/>
          <a:stretch>
            <a:fillRect/>
          </a:stretch>
        </p:blipFill>
        <p:spPr>
          <a:xfrm>
            <a:off x="8333421" y="2278573"/>
            <a:ext cx="2257390" cy="1280641"/>
          </a:xfrm>
          <a:prstGeom prst="rect">
            <a:avLst/>
          </a:prstGeom>
        </p:spPr>
      </p:pic>
      <p:pic>
        <p:nvPicPr>
          <p:cNvPr id="3" name="图片 2"/>
          <p:cNvPicPr>
            <a:picLocks noChangeAspect="1"/>
          </p:cNvPicPr>
          <p:nvPr/>
        </p:nvPicPr>
        <p:blipFill>
          <a:blip r:embed="rId4" cstate="email"/>
          <a:stretch>
            <a:fillRect/>
          </a:stretch>
        </p:blipFill>
        <p:spPr>
          <a:xfrm>
            <a:off x="8333421" y="3638578"/>
            <a:ext cx="2257390" cy="1329582"/>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4826641"/>
            <a:ext cx="12161118" cy="2031359"/>
            <a:chOff x="0" y="4826641"/>
            <a:chExt cx="12161118" cy="2031359"/>
          </a:xfrm>
        </p:grpSpPr>
        <p:pic>
          <p:nvPicPr>
            <p:cNvPr id="28" name="图片 27"/>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4826643"/>
              <a:ext cx="3048006" cy="2031357"/>
            </a:xfrm>
            <a:prstGeom prst="rect">
              <a:avLst/>
            </a:prstGeom>
          </p:spPr>
        </p:pic>
        <p:pic>
          <p:nvPicPr>
            <p:cNvPr id="29" name="图片 28"/>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3048006" y="4826642"/>
              <a:ext cx="3048006" cy="2031357"/>
            </a:xfrm>
            <a:prstGeom prst="rect">
              <a:avLst/>
            </a:prstGeom>
          </p:spPr>
        </p:pic>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080559" y="4826643"/>
              <a:ext cx="3048006" cy="2031357"/>
            </a:xfrm>
            <a:prstGeom prst="rect">
              <a:avLst/>
            </a:prstGeom>
          </p:spPr>
        </p:pic>
        <p:pic>
          <p:nvPicPr>
            <p:cNvPr id="31" name="图片 30"/>
            <p:cNvPicPr>
              <a:picLocks noChangeAspect="1"/>
            </p:cNvPicPr>
            <p:nvPr/>
          </p:nvPicPr>
          <p:blipFill>
            <a:blip r:embed="rId5" cstate="email">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9113112" y="4826641"/>
              <a:ext cx="3048006" cy="2031357"/>
            </a:xfrm>
            <a:prstGeom prst="rect">
              <a:avLst/>
            </a:prstGeom>
          </p:spPr>
        </p:pic>
      </p:grpSp>
      <p:pic>
        <p:nvPicPr>
          <p:cNvPr id="25" name="图片 24"/>
          <p:cNvPicPr>
            <a:picLocks noChangeAspect="1"/>
          </p:cNvPicPr>
          <p:nvPr/>
        </p:nvPicPr>
        <p:blipFill rotWithShape="1">
          <a:blip r:embed="rId6" cstate="email"/>
          <a:srcRect/>
          <a:stretch>
            <a:fillRect/>
          </a:stretch>
        </p:blipFill>
        <p:spPr>
          <a:xfrm rot="5400000" flipH="1">
            <a:off x="11068363" y="-83989"/>
            <a:ext cx="1039647" cy="1207625"/>
          </a:xfrm>
          <a:prstGeom prst="rect">
            <a:avLst/>
          </a:prstGeom>
        </p:spPr>
      </p:pic>
      <p:grpSp>
        <p:nvGrpSpPr>
          <p:cNvPr id="20" name="组合 19"/>
          <p:cNvGrpSpPr/>
          <p:nvPr/>
        </p:nvGrpSpPr>
        <p:grpSpPr>
          <a:xfrm>
            <a:off x="949124" y="1817225"/>
            <a:ext cx="10639062" cy="3483980"/>
            <a:chOff x="949124" y="1817225"/>
            <a:chExt cx="10639062" cy="3483980"/>
          </a:xfrm>
        </p:grpSpPr>
        <p:sp>
          <p:nvSpPr>
            <p:cNvPr id="22" name="矩形 21"/>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976818" y="454872"/>
            <a:ext cx="7678705" cy="584775"/>
          </a:xfrm>
          <a:prstGeom prst="rect">
            <a:avLst/>
          </a:prstGeom>
        </p:spPr>
        <p:txBody>
          <a:bodyPr vert="horz" lIns="91440" tIns="45720" rIns="91440" bIns="45720" rtlCol="0">
            <a:noAutofit/>
          </a:bodyPr>
          <a:lstStyle/>
          <a:p>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易</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危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Vulnerable</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VU</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2" name="矩形 11"/>
          <p:cNvSpPr/>
          <p:nvPr/>
        </p:nvSpPr>
        <p:spPr>
          <a:xfrm>
            <a:off x="1452670" y="2258527"/>
            <a:ext cx="2366353"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cs typeface="+mn-ea"/>
                <a:sym typeface="+mn-lt"/>
              </a:rPr>
              <a:t>Sea Angels</a:t>
            </a:r>
            <a:r>
              <a:rPr lang="zh-CN" altLang="en-US" sz="2000" b="1" dirty="0">
                <a:solidFill>
                  <a:schemeClr val="bg1"/>
                </a:solidFill>
                <a:cs typeface="+mn-ea"/>
                <a:sym typeface="+mn-lt"/>
              </a:rPr>
              <a:t>海天使</a:t>
            </a:r>
          </a:p>
        </p:txBody>
      </p:sp>
      <p:sp>
        <p:nvSpPr>
          <p:cNvPr id="13" name="矩形 12"/>
          <p:cNvSpPr/>
          <p:nvPr/>
        </p:nvSpPr>
        <p:spPr>
          <a:xfrm>
            <a:off x="1524003" y="2774384"/>
            <a:ext cx="5571279"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它们生活在南北冰洋深</a:t>
            </a:r>
            <a:r>
              <a:rPr lang="en-US" altLang="zh-CN" sz="1400" dirty="0">
                <a:cs typeface="+mn-ea"/>
                <a:sym typeface="+mn-lt"/>
              </a:rPr>
              <a:t>350</a:t>
            </a:r>
            <a:r>
              <a:rPr lang="zh-CN" altLang="en-US" sz="1400" dirty="0">
                <a:cs typeface="+mn-ea"/>
                <a:sym typeface="+mn-lt"/>
              </a:rPr>
              <a:t>米处，属于浮游软体动物，非水母。它们最喜欢极寒海域，随着全球的升温，它们的栖息地遭到威胁</a:t>
            </a:r>
          </a:p>
        </p:txBody>
      </p:sp>
      <p:sp>
        <p:nvSpPr>
          <p:cNvPr id="14" name="矩形 13"/>
          <p:cNvSpPr/>
          <p:nvPr/>
        </p:nvSpPr>
        <p:spPr>
          <a:xfrm>
            <a:off x="1524003" y="3446794"/>
            <a:ext cx="3544562" cy="1015663"/>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err="1">
                <a:solidFill>
                  <a:schemeClr val="bg1"/>
                </a:solidFill>
                <a:cs typeface="+mn-ea"/>
                <a:sym typeface="+mn-lt"/>
              </a:rPr>
              <a:t>Scallope</a:t>
            </a:r>
            <a:r>
              <a:rPr lang="en-US" altLang="zh-CN" sz="2000" b="1" dirty="0">
                <a:solidFill>
                  <a:schemeClr val="bg1"/>
                </a:solidFill>
                <a:cs typeface="+mn-ea"/>
                <a:sym typeface="+mn-lt"/>
              </a:rPr>
              <a:t> Hammerhead Aggregation</a:t>
            </a:r>
            <a:r>
              <a:rPr lang="zh-CN" altLang="en-US" sz="2000" b="1" dirty="0">
                <a:solidFill>
                  <a:schemeClr val="bg1"/>
                </a:solidFill>
                <a:cs typeface="+mn-ea"/>
                <a:sym typeface="+mn-lt"/>
              </a:rPr>
              <a:t>圆齿双髻锤头鲨</a:t>
            </a:r>
          </a:p>
        </p:txBody>
      </p:sp>
      <p:sp>
        <p:nvSpPr>
          <p:cNvPr id="15" name="矩形 14"/>
          <p:cNvSpPr/>
          <p:nvPr/>
        </p:nvSpPr>
        <p:spPr>
          <a:xfrm>
            <a:off x="1524004" y="4336772"/>
            <a:ext cx="5571278"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cs typeface="+mn-ea"/>
                <a:sym typeface="+mn-lt"/>
              </a:rPr>
              <a:t>圆齿锤头鲨学名“路氏双髻鲨”。过去</a:t>
            </a:r>
            <a:r>
              <a:rPr lang="en-US" altLang="zh-CN" sz="1400" dirty="0">
                <a:cs typeface="+mn-ea"/>
                <a:sym typeface="+mn-lt"/>
              </a:rPr>
              <a:t>30</a:t>
            </a:r>
            <a:r>
              <a:rPr lang="zh-CN" altLang="en-US" sz="1400" dirty="0">
                <a:cs typeface="+mn-ea"/>
                <a:sym typeface="+mn-lt"/>
              </a:rPr>
              <a:t>年来，世界某些地区的圆齿锤头鲨数量锐减了</a:t>
            </a:r>
            <a:r>
              <a:rPr lang="en-US" altLang="zh-CN" sz="1400" dirty="0">
                <a:cs typeface="+mn-ea"/>
                <a:sym typeface="+mn-lt"/>
              </a:rPr>
              <a:t>99%</a:t>
            </a:r>
            <a:endParaRPr lang="zh-CN" altLang="en-US" sz="1400" dirty="0">
              <a:cs typeface="+mn-ea"/>
              <a:sym typeface="+mn-lt"/>
            </a:endParaRPr>
          </a:p>
        </p:txBody>
      </p:sp>
      <p:pic>
        <p:nvPicPr>
          <p:cNvPr id="2" name="图片 1"/>
          <p:cNvPicPr>
            <a:picLocks noChangeAspect="1"/>
          </p:cNvPicPr>
          <p:nvPr/>
        </p:nvPicPr>
        <p:blipFill>
          <a:blip r:embed="rId7" cstate="email"/>
          <a:stretch>
            <a:fillRect/>
          </a:stretch>
        </p:blipFill>
        <p:spPr>
          <a:xfrm>
            <a:off x="8354099" y="2258528"/>
            <a:ext cx="2283016" cy="1258356"/>
          </a:xfrm>
          <a:prstGeom prst="rect">
            <a:avLst/>
          </a:prstGeom>
        </p:spPr>
      </p:pic>
      <p:pic>
        <p:nvPicPr>
          <p:cNvPr id="3" name="图片 2"/>
          <p:cNvPicPr>
            <a:picLocks noChangeAspect="1"/>
          </p:cNvPicPr>
          <p:nvPr/>
        </p:nvPicPr>
        <p:blipFill rotWithShape="1">
          <a:blip r:embed="rId8" cstate="email"/>
          <a:srcRect/>
          <a:stretch>
            <a:fillRect/>
          </a:stretch>
        </p:blipFill>
        <p:spPr>
          <a:xfrm>
            <a:off x="8354099" y="3601779"/>
            <a:ext cx="2283016" cy="1258213"/>
          </a:xfrm>
          <a:prstGeom prst="rect">
            <a:avLst/>
          </a:prstGeom>
        </p:spPr>
      </p:pic>
      <p:sp>
        <p:nvSpPr>
          <p:cNvPr id="21" name="TextBox 20"/>
          <p:cNvSpPr txBox="1"/>
          <p:nvPr/>
        </p:nvSpPr>
        <p:spPr>
          <a:xfrm>
            <a:off x="2018823" y="5447169"/>
            <a:ext cx="1800200" cy="121920"/>
          </a:xfrm>
          <a:prstGeom prst="rect">
            <a:avLst/>
          </a:prstGeom>
          <a:noFill/>
        </p:spPr>
        <p:txBody>
          <a:bodyPr wrap="square" rtlCol="0">
            <a:spAutoFit/>
          </a:bodyPr>
          <a:lstStyle/>
          <a:p>
            <a:pPr>
              <a:lnSpc>
                <a:spcPct val="200000"/>
              </a:lnSpc>
            </a:pP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www.PPT818.com/moban/ </a:t>
            </a:r>
            <a:endParaRPr lang="en-US" altLang="zh-CN" sz="100" dirty="0" smtClean="0">
              <a:solidFill>
                <a:schemeClr val="bg1"/>
              </a:solidFill>
              <a:ea typeface="微软雅黑" panose="020B0503020204020204" pitchFamily="34" charset="-122"/>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13"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1523" y="-27225"/>
            <a:ext cx="12225386" cy="6897510"/>
            <a:chOff x="-11523" y="-27225"/>
            <a:chExt cx="12225386" cy="6897510"/>
          </a:xfrm>
        </p:grpSpPr>
        <p:pic>
          <p:nvPicPr>
            <p:cNvPr id="13" name="图片 12"/>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4" name="图片 13"/>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15" name="图片 14"/>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17" name="图片 16"/>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18" name="图片 17"/>
            <p:cNvPicPr>
              <a:picLocks noChangeAspect="1"/>
            </p:cNvPicPr>
            <p:nvPr/>
          </p:nvPicPr>
          <p:blipFill>
            <a:blip r:embed="rId7" cstate="email"/>
            <a:stretch>
              <a:fillRect/>
            </a:stretch>
          </p:blipFill>
          <p:spPr>
            <a:xfrm flipH="1">
              <a:off x="8605715" y="-27225"/>
              <a:ext cx="3608148" cy="4707819"/>
            </a:xfrm>
            <a:prstGeom prst="rect">
              <a:avLst/>
            </a:prstGeom>
          </p:spPr>
        </p:pic>
      </p:grpSp>
      <p:sp>
        <p:nvSpPr>
          <p:cNvPr id="37" name="文本框 36"/>
          <p:cNvSpPr txBox="1"/>
          <p:nvPr/>
        </p:nvSpPr>
        <p:spPr>
          <a:xfrm>
            <a:off x="4581475" y="5389492"/>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同一个世界   同一片天空</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38" name="文本框 37"/>
          <p:cNvSpPr txBox="1"/>
          <p:nvPr/>
        </p:nvSpPr>
        <p:spPr>
          <a:xfrm>
            <a:off x="4581475" y="5866971"/>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保护动物   人人有责</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16" name="内容占位符 2"/>
          <p:cNvSpPr>
            <a:spLocks noGrp="1"/>
          </p:cNvSpPr>
          <p:nvPr/>
        </p:nvSpPr>
        <p:spPr>
          <a:xfrm>
            <a:off x="2796769" y="2645800"/>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en-US" altLang="zh-CN"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grpSp>
        <p:nvGrpSpPr>
          <p:cNvPr id="20" name="组合 19"/>
          <p:cNvGrpSpPr/>
          <p:nvPr/>
        </p:nvGrpSpPr>
        <p:grpSpPr>
          <a:xfrm>
            <a:off x="4777112" y="1153329"/>
            <a:ext cx="2389857" cy="2308324"/>
            <a:chOff x="5713942" y="506781"/>
            <a:chExt cx="838280" cy="820019"/>
          </a:xfrm>
        </p:grpSpPr>
        <p:sp>
          <p:nvSpPr>
            <p:cNvPr id="22" name="文本框 21"/>
            <p:cNvSpPr txBox="1"/>
            <p:nvPr/>
          </p:nvSpPr>
          <p:spPr>
            <a:xfrm>
              <a:off x="5713942" y="555982"/>
              <a:ext cx="826495" cy="623214"/>
            </a:xfrm>
            <a:prstGeom prst="rect">
              <a:avLst/>
            </a:prstGeom>
            <a:noFill/>
            <a:effectLst>
              <a:outerShdw blurRad="50800" dist="38100" dir="8100000" algn="tr" rotWithShape="0">
                <a:prstClr val="black">
                  <a:alpha val="40000"/>
                </a:prstClr>
              </a:outerShdw>
            </a:effectLst>
          </p:spPr>
          <p:txBody>
            <a:bodyPr vert="horz" wrap="square" rtlCol="0">
              <a:spAutoFit/>
            </a:bodyPr>
            <a:lstStyle/>
            <a:p>
              <a:r>
                <a:rPr lang="en-US" altLang="zh-CN" sz="54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  0     3  </a:t>
              </a:r>
              <a:endParaRPr lang="zh-CN" altLang="en-US" sz="54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23" name="文本框 22"/>
            <p:cNvSpPr txBox="1"/>
            <p:nvPr/>
          </p:nvSpPr>
          <p:spPr>
            <a:xfrm>
              <a:off x="5826497" y="506781"/>
              <a:ext cx="725725" cy="820019"/>
            </a:xfrm>
            <a:prstGeom prst="rect">
              <a:avLst/>
            </a:prstGeom>
            <a:noFill/>
          </p:spPr>
          <p:txBody>
            <a:bodyPr vert="horz" wrap="square" rtlCol="0">
              <a:spAutoFit/>
            </a:bodyPr>
            <a:lstStyle/>
            <a:p>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0</a:t>
              </a:r>
              <a:r>
                <a:rPr lang="zh-CN" altLang="en-US"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   </a:t>
              </a:r>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3</a:t>
              </a:r>
              <a:endParaRPr lang="zh-CN" altLang="en-US" sz="72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8" cstate="email"/>
          <a:stretch>
            <a:fillRect/>
          </a:stretch>
        </p:blipFill>
        <p:spPr>
          <a:xfrm flipH="1">
            <a:off x="-33597" y="3138682"/>
            <a:ext cx="2523281" cy="3719318"/>
          </a:xfrm>
          <a:prstGeom prst="rect">
            <a:avLst/>
          </a:prstGeom>
        </p:spPr>
      </p:pic>
      <p:pic>
        <p:nvPicPr>
          <p:cNvPr id="2" name="图片 1"/>
          <p:cNvPicPr>
            <a:picLocks noChangeAspect="1"/>
          </p:cNvPicPr>
          <p:nvPr/>
        </p:nvPicPr>
        <p:blipFill>
          <a:blip r:embed="rId9" cstate="email"/>
          <a:stretch>
            <a:fillRect/>
          </a:stretch>
        </p:blipFill>
        <p:spPr>
          <a:xfrm>
            <a:off x="8923773" y="-157460"/>
            <a:ext cx="3722828" cy="4100031"/>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云形 11"/>
          <p:cNvSpPr/>
          <p:nvPr/>
        </p:nvSpPr>
        <p:spPr>
          <a:xfrm rot="11358425">
            <a:off x="2404002" y="2001264"/>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云形 37"/>
          <p:cNvSpPr/>
          <p:nvPr/>
        </p:nvSpPr>
        <p:spPr>
          <a:xfrm rot="847864">
            <a:off x="6483848" y="1945052"/>
            <a:ext cx="3589017" cy="2745746"/>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889875" y="654926"/>
            <a:ext cx="6872162" cy="769441"/>
          </a:xfrm>
          <a:prstGeom prst="rect">
            <a:avLst/>
          </a:prstGeom>
          <a:ln>
            <a:noFill/>
          </a:ln>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19" name="标题 1"/>
          <p:cNvSpPr>
            <a:spLocks noGrp="1"/>
          </p:cNvSpPr>
          <p:nvPr/>
        </p:nvSpPr>
        <p:spPr>
          <a:xfrm>
            <a:off x="3088705" y="3146423"/>
            <a:ext cx="2350123"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mn-lt"/>
                <a:ea typeface="+mn-ea"/>
                <a:cs typeface="+mn-ea"/>
                <a:sym typeface="+mn-lt"/>
              </a:rPr>
              <a:t>嘿嘿，我不能跳绳，因为太重</a:t>
            </a:r>
            <a:endParaRPr lang="zh-CN" altLang="en-US" sz="2400" b="1" dirty="0">
              <a:solidFill>
                <a:schemeClr val="bg1"/>
              </a:solidFill>
              <a:latin typeface="+mn-lt"/>
              <a:ea typeface="+mn-ea"/>
              <a:cs typeface="+mn-ea"/>
              <a:sym typeface="+mn-lt"/>
            </a:endParaRPr>
          </a:p>
        </p:txBody>
      </p:sp>
      <p:sp>
        <p:nvSpPr>
          <p:cNvPr id="20" name="标题 1"/>
          <p:cNvSpPr txBox="1"/>
          <p:nvPr/>
        </p:nvSpPr>
        <p:spPr>
          <a:xfrm>
            <a:off x="7165827" y="3211436"/>
            <a:ext cx="210400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mn-lt"/>
                <a:ea typeface="+mn-ea"/>
                <a:cs typeface="+mn-ea"/>
                <a:sym typeface="+mn-lt"/>
              </a:rPr>
              <a:t>你知道吗？</a:t>
            </a:r>
            <a:endParaRPr lang="en-US" altLang="zh-CN" sz="2400" b="1" dirty="0" smtClean="0">
              <a:solidFill>
                <a:schemeClr val="bg1"/>
              </a:solidFill>
              <a:latin typeface="+mn-lt"/>
              <a:ea typeface="+mn-ea"/>
              <a:cs typeface="+mn-ea"/>
              <a:sym typeface="+mn-lt"/>
            </a:endParaRPr>
          </a:p>
          <a:p>
            <a:r>
              <a:rPr lang="zh-CN" altLang="en-US" sz="2400" b="1" dirty="0">
                <a:solidFill>
                  <a:schemeClr val="bg1"/>
                </a:solidFill>
                <a:latin typeface="+mn-lt"/>
                <a:ea typeface="+mn-ea"/>
                <a:cs typeface="+mn-ea"/>
                <a:sym typeface="+mn-lt"/>
              </a:rPr>
              <a:t>我</a:t>
            </a:r>
            <a:r>
              <a:rPr lang="zh-CN" altLang="en-US" sz="2400" b="1" dirty="0" smtClean="0">
                <a:solidFill>
                  <a:schemeClr val="bg1"/>
                </a:solidFill>
                <a:latin typeface="+mn-lt"/>
                <a:ea typeface="+mn-ea"/>
                <a:cs typeface="+mn-ea"/>
                <a:sym typeface="+mn-lt"/>
              </a:rPr>
              <a:t>用汗水洗澡</a:t>
            </a:r>
            <a:endParaRPr lang="zh-CN" altLang="en-US" sz="2400" b="1" dirty="0">
              <a:solidFill>
                <a:schemeClr val="bg1"/>
              </a:solidFill>
              <a:latin typeface="+mn-lt"/>
              <a:ea typeface="+mn-ea"/>
              <a:cs typeface="+mn-ea"/>
              <a:sym typeface="+mn-lt"/>
            </a:endParaRPr>
          </a:p>
        </p:txBody>
      </p:sp>
      <p:pic>
        <p:nvPicPr>
          <p:cNvPr id="35" name="图片 34"/>
          <p:cNvPicPr>
            <a:picLocks noChangeAspect="1"/>
          </p:cNvPicPr>
          <p:nvPr/>
        </p:nvPicPr>
        <p:blipFill rotWithShape="1">
          <a:blip r:embed="rId3" cstate="email"/>
          <a:srcRect/>
          <a:stretch>
            <a:fillRect/>
          </a:stretch>
        </p:blipFill>
        <p:spPr>
          <a:xfrm>
            <a:off x="8682837" y="1336874"/>
            <a:ext cx="2821183" cy="2326511"/>
          </a:xfrm>
          <a:prstGeom prst="rect">
            <a:avLst/>
          </a:prstGeom>
        </p:spPr>
      </p:pic>
      <p:grpSp>
        <p:nvGrpSpPr>
          <p:cNvPr id="41" name="组合 40"/>
          <p:cNvGrpSpPr/>
          <p:nvPr/>
        </p:nvGrpSpPr>
        <p:grpSpPr>
          <a:xfrm>
            <a:off x="584086" y="2181658"/>
            <a:ext cx="2778747" cy="2810506"/>
            <a:chOff x="865936" y="2660035"/>
            <a:chExt cx="2738502" cy="2708476"/>
          </a:xfrm>
        </p:grpSpPr>
        <p:pic>
          <p:nvPicPr>
            <p:cNvPr id="36" name="图片 35"/>
            <p:cNvPicPr>
              <a:picLocks noChangeAspect="1"/>
            </p:cNvPicPr>
            <p:nvPr/>
          </p:nvPicPr>
          <p:blipFill>
            <a:blip r:embed="rId4" cstate="email"/>
            <a:stretch>
              <a:fillRect/>
            </a:stretch>
          </p:blipFill>
          <p:spPr>
            <a:xfrm rot="8301683">
              <a:off x="2790051" y="3829361"/>
              <a:ext cx="814387" cy="1358300"/>
            </a:xfrm>
            <a:prstGeom prst="rect">
              <a:avLst/>
            </a:prstGeom>
          </p:spPr>
        </p:pic>
        <p:pic>
          <p:nvPicPr>
            <p:cNvPr id="8" name="图片 7"/>
            <p:cNvPicPr>
              <a:picLocks noChangeAspect="1"/>
            </p:cNvPicPr>
            <p:nvPr/>
          </p:nvPicPr>
          <p:blipFill rotWithShape="1">
            <a:blip r:embed="rId5" cstate="email"/>
            <a:srcRect l="15366" t="6389" r="18257" b="4740"/>
            <a:stretch>
              <a:fillRect/>
            </a:stretch>
          </p:blipFill>
          <p:spPr>
            <a:xfrm>
              <a:off x="865936" y="2660035"/>
              <a:ext cx="2419108" cy="2708476"/>
            </a:xfrm>
            <a:prstGeom prst="rect">
              <a:avLst/>
            </a:prstGeom>
          </p:spPr>
        </p:pic>
      </p:grpSp>
      <p:sp>
        <p:nvSpPr>
          <p:cNvPr id="2" name="矩形 1"/>
          <p:cNvSpPr/>
          <p:nvPr/>
        </p:nvSpPr>
        <p:spPr>
          <a:xfrm>
            <a:off x="3551139" y="2669200"/>
            <a:ext cx="1275126" cy="4405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大象</a:t>
            </a:r>
          </a:p>
        </p:txBody>
      </p:sp>
      <p:sp>
        <p:nvSpPr>
          <p:cNvPr id="18" name="矩形 17"/>
          <p:cNvSpPr/>
          <p:nvPr/>
        </p:nvSpPr>
        <p:spPr>
          <a:xfrm>
            <a:off x="7472722" y="2562817"/>
            <a:ext cx="1275126" cy="4405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cs typeface="+mn-ea"/>
                <a:sym typeface="+mn-lt"/>
              </a:rPr>
              <a:t>河马</a:t>
            </a:r>
            <a:endParaRPr lang="zh-CN" altLang="en-US" sz="2800" b="1" dirty="0">
              <a:solidFill>
                <a:schemeClr val="bg1"/>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14" grpId="0"/>
      <p:bldP spid="19" grpId="0"/>
      <p:bldP spid="20" grpId="0"/>
      <p:bldP spid="2"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云形 16"/>
          <p:cNvSpPr/>
          <p:nvPr/>
        </p:nvSpPr>
        <p:spPr>
          <a:xfrm rot="11689265">
            <a:off x="6901247" y="1983620"/>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云形 12"/>
          <p:cNvSpPr/>
          <p:nvPr/>
        </p:nvSpPr>
        <p:spPr>
          <a:xfrm rot="11288815">
            <a:off x="1739976" y="2025612"/>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9" name="标题 1"/>
          <p:cNvSpPr>
            <a:spLocks noGrp="1"/>
          </p:cNvSpPr>
          <p:nvPr/>
        </p:nvSpPr>
        <p:spPr>
          <a:xfrm>
            <a:off x="2716182" y="3292401"/>
            <a:ext cx="2090725"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mn-lt"/>
                <a:ea typeface="+mn-ea"/>
                <a:cs typeface="+mn-ea"/>
                <a:sym typeface="+mn-lt"/>
              </a:rPr>
              <a:t>我高兴时向右摇尾巴，不高兴的时候向左摇</a:t>
            </a:r>
            <a:endParaRPr lang="zh-CN" altLang="en-US" sz="2000" b="1" dirty="0">
              <a:solidFill>
                <a:schemeClr val="bg1"/>
              </a:solidFill>
              <a:latin typeface="+mn-lt"/>
              <a:ea typeface="+mn-ea"/>
              <a:cs typeface="+mn-ea"/>
              <a:sym typeface="+mn-lt"/>
            </a:endParaRPr>
          </a:p>
        </p:txBody>
      </p:sp>
      <p:sp>
        <p:nvSpPr>
          <p:cNvPr id="10" name="标题 1"/>
          <p:cNvSpPr txBox="1"/>
          <p:nvPr/>
        </p:nvSpPr>
        <p:spPr>
          <a:xfrm>
            <a:off x="7605949" y="3386206"/>
            <a:ext cx="2147511" cy="634082"/>
          </a:xfrm>
          <a:prstGeom prst="rect">
            <a:avLst/>
          </a:prstGeom>
        </p:spPr>
        <p:txBody>
          <a:bodyPr vert="horz" lIns="91440" tIns="45720" rIns="91440" bIns="45720" rtlCol="0" anchor="ctr">
            <a:noAutofit/>
          </a:bodyPr>
          <a:lstStyle>
            <a:defPPr>
              <a:defRPr lang="zh-CN"/>
            </a:defPPr>
            <a:lvl1pPr algn="ctr">
              <a:spcBef>
                <a:spcPct val="0"/>
              </a:spcBef>
              <a:buNone/>
              <a:defRPr sz="2400" b="1">
                <a:solidFill>
                  <a:srgbClr val="002060"/>
                </a:solidFill>
                <a:latin typeface="+mn-ea"/>
                <a:cs typeface="+mj-cs"/>
              </a:defRPr>
            </a:lvl1pPr>
          </a:lstStyle>
          <a:p>
            <a:r>
              <a:rPr lang="zh-CN" altLang="en-US" dirty="0" smtClean="0">
                <a:solidFill>
                  <a:schemeClr val="bg1"/>
                </a:solidFill>
                <a:latin typeface="+mn-lt"/>
                <a:cs typeface="+mn-ea"/>
                <a:sym typeface="+mn-lt"/>
              </a:rPr>
              <a:t>我可是通常</a:t>
            </a:r>
            <a:r>
              <a:rPr lang="zh-CN" altLang="en-US" dirty="0">
                <a:solidFill>
                  <a:schemeClr val="bg1"/>
                </a:solidFill>
                <a:latin typeface="+mn-lt"/>
                <a:cs typeface="+mn-ea"/>
                <a:sym typeface="+mn-lt"/>
              </a:rPr>
              <a:t>比博尔特跑得快</a:t>
            </a:r>
          </a:p>
        </p:txBody>
      </p:sp>
      <p:pic>
        <p:nvPicPr>
          <p:cNvPr id="12" name="图片 11"/>
          <p:cNvPicPr>
            <a:picLocks noChangeAspect="1"/>
          </p:cNvPicPr>
          <p:nvPr/>
        </p:nvPicPr>
        <p:blipFill>
          <a:blip r:embed="rId3" cstate="email"/>
          <a:stretch>
            <a:fillRect/>
          </a:stretch>
        </p:blipFill>
        <p:spPr>
          <a:xfrm>
            <a:off x="830710" y="2025291"/>
            <a:ext cx="2087884" cy="2438405"/>
          </a:xfrm>
          <a:prstGeom prst="rect">
            <a:avLst/>
          </a:prstGeom>
        </p:spPr>
      </p:pic>
      <p:pic>
        <p:nvPicPr>
          <p:cNvPr id="11" name="图片 10"/>
          <p:cNvPicPr>
            <a:picLocks noChangeAspect="1"/>
          </p:cNvPicPr>
          <p:nvPr/>
        </p:nvPicPr>
        <p:blipFill rotWithShape="1">
          <a:blip r:embed="rId4" cstate="screen"/>
          <a:srcRect l="-1663"/>
          <a:stretch>
            <a:fillRect/>
          </a:stretch>
        </p:blipFill>
        <p:spPr>
          <a:xfrm>
            <a:off x="7898511" y="1183925"/>
            <a:ext cx="2460108" cy="1749219"/>
          </a:xfrm>
          <a:prstGeom prst="rect">
            <a:avLst/>
          </a:prstGeom>
        </p:spPr>
      </p:pic>
      <p:sp>
        <p:nvSpPr>
          <p:cNvPr id="15" name="矩形 14"/>
          <p:cNvSpPr/>
          <p:nvPr/>
        </p:nvSpPr>
        <p:spPr>
          <a:xfrm>
            <a:off x="3094775" y="2637731"/>
            <a:ext cx="1275126" cy="409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小狗</a:t>
            </a:r>
          </a:p>
        </p:txBody>
      </p:sp>
      <p:sp>
        <p:nvSpPr>
          <p:cNvPr id="16" name="矩形 15"/>
          <p:cNvSpPr/>
          <p:nvPr/>
        </p:nvSpPr>
        <p:spPr>
          <a:xfrm>
            <a:off x="8110604" y="2869396"/>
            <a:ext cx="1275126" cy="4091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cs typeface="+mn-ea"/>
                <a:sym typeface="+mn-lt"/>
              </a:rPr>
              <a:t>猫咪</a:t>
            </a:r>
            <a:endParaRPr lang="zh-CN" altLang="en-US" sz="2800" b="1" dirty="0">
              <a:solidFill>
                <a:schemeClr val="bg1"/>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p:bldP spid="9" grpId="0"/>
      <p:bldP spid="10" grpId="0"/>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17"/>
          <p:cNvSpPr/>
          <p:nvPr/>
        </p:nvSpPr>
        <p:spPr>
          <a:xfrm rot="11360789">
            <a:off x="7230101" y="1886141"/>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云形 16"/>
          <p:cNvSpPr/>
          <p:nvPr/>
        </p:nvSpPr>
        <p:spPr>
          <a:xfrm rot="11255631">
            <a:off x="2066945" y="1933817"/>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11" name="标题 1"/>
          <p:cNvSpPr>
            <a:spLocks noGrp="1"/>
          </p:cNvSpPr>
          <p:nvPr/>
        </p:nvSpPr>
        <p:spPr>
          <a:xfrm>
            <a:off x="2818626" y="3105516"/>
            <a:ext cx="223164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zh-CN" altLang="en-US" sz="2400" b="1" dirty="0" smtClean="0">
                <a:solidFill>
                  <a:schemeClr val="bg1"/>
                </a:solidFill>
                <a:latin typeface="+mn-lt"/>
                <a:ea typeface="+mn-ea"/>
                <a:cs typeface="+mn-ea"/>
                <a:sym typeface="+mn-lt"/>
              </a:rPr>
              <a:t>我每天每天睡</a:t>
            </a:r>
            <a:r>
              <a:rPr lang="en-US" altLang="zh-CN" sz="2400" b="1" dirty="0" smtClean="0">
                <a:solidFill>
                  <a:schemeClr val="bg1"/>
                </a:solidFill>
                <a:latin typeface="+mn-lt"/>
                <a:ea typeface="+mn-ea"/>
                <a:cs typeface="+mn-ea"/>
                <a:sym typeface="+mn-lt"/>
              </a:rPr>
              <a:t>20</a:t>
            </a:r>
            <a:r>
              <a:rPr lang="zh-CN" altLang="en-US" sz="2400" b="1" dirty="0" smtClean="0">
                <a:solidFill>
                  <a:schemeClr val="bg1"/>
                </a:solidFill>
                <a:latin typeface="+mn-lt"/>
                <a:ea typeface="+mn-ea"/>
                <a:cs typeface="+mn-ea"/>
                <a:sym typeface="+mn-lt"/>
              </a:rPr>
              <a:t>个小时</a:t>
            </a:r>
            <a:endParaRPr lang="zh-CN" altLang="en-US" sz="2400" b="1" dirty="0">
              <a:solidFill>
                <a:schemeClr val="bg1"/>
              </a:solidFill>
              <a:latin typeface="+mn-lt"/>
              <a:ea typeface="+mn-ea"/>
              <a:cs typeface="+mn-ea"/>
              <a:sym typeface="+mn-lt"/>
            </a:endParaRPr>
          </a:p>
        </p:txBody>
      </p:sp>
      <p:sp>
        <p:nvSpPr>
          <p:cNvPr id="12" name="标题 1"/>
          <p:cNvSpPr txBox="1"/>
          <p:nvPr/>
        </p:nvSpPr>
        <p:spPr>
          <a:xfrm>
            <a:off x="7951952" y="3249755"/>
            <a:ext cx="2368147" cy="5758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mn-lt"/>
                <a:ea typeface="+mn-ea"/>
                <a:cs typeface="+mn-ea"/>
                <a:sym typeface="+mn-lt"/>
              </a:rPr>
              <a:t>我的触觉很敏感，可以感知到苍蝇</a:t>
            </a:r>
            <a:endParaRPr lang="zh-CN" altLang="en-US" sz="2400" b="1" dirty="0">
              <a:solidFill>
                <a:schemeClr val="bg1"/>
              </a:solidFill>
              <a:latin typeface="+mn-lt"/>
              <a:ea typeface="+mn-ea"/>
              <a:cs typeface="+mn-ea"/>
              <a:sym typeface="+mn-lt"/>
            </a:endParaRPr>
          </a:p>
        </p:txBody>
      </p:sp>
      <p:pic>
        <p:nvPicPr>
          <p:cNvPr id="13" name="图片 12"/>
          <p:cNvPicPr>
            <a:picLocks noChangeAspect="1"/>
          </p:cNvPicPr>
          <p:nvPr/>
        </p:nvPicPr>
        <p:blipFill>
          <a:blip r:embed="rId3" cstate="email"/>
          <a:stretch>
            <a:fillRect/>
          </a:stretch>
        </p:blipFill>
        <p:spPr>
          <a:xfrm>
            <a:off x="6500688" y="1762177"/>
            <a:ext cx="1850508" cy="2563321"/>
          </a:xfrm>
          <a:prstGeom prst="rect">
            <a:avLst/>
          </a:prstGeom>
        </p:spPr>
      </p:pic>
      <p:pic>
        <p:nvPicPr>
          <p:cNvPr id="16" name="图片 15"/>
          <p:cNvPicPr>
            <a:picLocks noChangeAspect="1"/>
          </p:cNvPicPr>
          <p:nvPr/>
        </p:nvPicPr>
        <p:blipFill>
          <a:blip r:embed="rId4" cstate="email"/>
          <a:stretch>
            <a:fillRect/>
          </a:stretch>
        </p:blipFill>
        <p:spPr>
          <a:xfrm>
            <a:off x="986510" y="1675299"/>
            <a:ext cx="2105795" cy="3087310"/>
          </a:xfrm>
          <a:prstGeom prst="rect">
            <a:avLst/>
          </a:prstGeom>
        </p:spPr>
      </p:pic>
      <p:sp>
        <p:nvSpPr>
          <p:cNvPr id="15" name="矩形 14"/>
          <p:cNvSpPr/>
          <p:nvPr/>
        </p:nvSpPr>
        <p:spPr>
          <a:xfrm>
            <a:off x="3273311" y="2425412"/>
            <a:ext cx="1275126" cy="4213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cs typeface="+mn-ea"/>
                <a:sym typeface="+mn-lt"/>
              </a:rPr>
              <a:t>公狮子</a:t>
            </a:r>
            <a:endParaRPr lang="zh-CN" altLang="en-US" sz="2800" b="1" dirty="0">
              <a:solidFill>
                <a:schemeClr val="bg1"/>
              </a:solidFill>
              <a:cs typeface="+mn-ea"/>
              <a:sym typeface="+mn-lt"/>
            </a:endParaRPr>
          </a:p>
        </p:txBody>
      </p:sp>
      <p:sp>
        <p:nvSpPr>
          <p:cNvPr id="19" name="矩形 18"/>
          <p:cNvSpPr/>
          <p:nvPr/>
        </p:nvSpPr>
        <p:spPr>
          <a:xfrm>
            <a:off x="8491002" y="2425412"/>
            <a:ext cx="1275126" cy="4213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麋鹿</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p:bldP spid="11" grpId="0"/>
      <p:bldP spid="12" grpId="0"/>
      <p:bldP spid="1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云形 15"/>
          <p:cNvSpPr/>
          <p:nvPr/>
        </p:nvSpPr>
        <p:spPr>
          <a:xfrm rot="11482926">
            <a:off x="6775899" y="1961838"/>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云形 14"/>
          <p:cNvSpPr/>
          <p:nvPr/>
        </p:nvSpPr>
        <p:spPr>
          <a:xfrm rot="11482926">
            <a:off x="1741163" y="1910987"/>
            <a:ext cx="3556917" cy="2721188"/>
          </a:xfrm>
          <a:prstGeom prst="cloud">
            <a:avLst/>
          </a:prstGeom>
          <a:solidFill>
            <a:srgbClr val="9AC400"/>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pic>
        <p:nvPicPr>
          <p:cNvPr id="12" name="图片 11"/>
          <p:cNvPicPr>
            <a:picLocks noChangeAspect="1"/>
          </p:cNvPicPr>
          <p:nvPr/>
        </p:nvPicPr>
        <p:blipFill>
          <a:blip r:embed="rId3" cstate="email"/>
          <a:stretch>
            <a:fillRect/>
          </a:stretch>
        </p:blipFill>
        <p:spPr>
          <a:xfrm>
            <a:off x="2622570" y="1314615"/>
            <a:ext cx="2852689" cy="2852689"/>
          </a:xfrm>
          <a:prstGeom prst="rect">
            <a:avLst/>
          </a:prstGeom>
        </p:spPr>
      </p:pic>
      <p:sp>
        <p:nvSpPr>
          <p:cNvPr id="9" name="标题 1"/>
          <p:cNvSpPr>
            <a:spLocks noGrp="1"/>
          </p:cNvSpPr>
          <p:nvPr/>
        </p:nvSpPr>
        <p:spPr>
          <a:xfrm>
            <a:off x="2374003" y="3416752"/>
            <a:ext cx="2038606"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mn-lt"/>
                <a:ea typeface="+mn-ea"/>
                <a:cs typeface="+mn-ea"/>
                <a:sym typeface="+mn-lt"/>
              </a:rPr>
              <a:t>呵呵，我们用舌头清洁耳朵</a:t>
            </a:r>
            <a:endParaRPr lang="zh-CN" altLang="en-US" sz="2400" b="1" dirty="0">
              <a:solidFill>
                <a:schemeClr val="bg1"/>
              </a:solidFill>
              <a:latin typeface="+mn-lt"/>
              <a:ea typeface="+mn-ea"/>
              <a:cs typeface="+mn-ea"/>
              <a:sym typeface="+mn-lt"/>
            </a:endParaRPr>
          </a:p>
        </p:txBody>
      </p:sp>
      <p:sp>
        <p:nvSpPr>
          <p:cNvPr id="10" name="标题 1"/>
          <p:cNvSpPr txBox="1"/>
          <p:nvPr/>
        </p:nvSpPr>
        <p:spPr>
          <a:xfrm>
            <a:off x="7451767" y="3158028"/>
            <a:ext cx="2082139" cy="9221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mn-lt"/>
                <a:ea typeface="+mn-ea"/>
                <a:cs typeface="+mn-ea"/>
                <a:sym typeface="+mn-lt"/>
              </a:rPr>
              <a:t>我们的家庭，兄弟姐妹通常是异父同母的</a:t>
            </a:r>
            <a:endParaRPr lang="zh-CN" altLang="en-US" sz="2400" b="1" dirty="0">
              <a:solidFill>
                <a:schemeClr val="bg1"/>
              </a:solidFill>
              <a:latin typeface="+mn-lt"/>
              <a:ea typeface="+mn-ea"/>
              <a:cs typeface="+mn-ea"/>
              <a:sym typeface="+mn-lt"/>
            </a:endParaRPr>
          </a:p>
        </p:txBody>
      </p:sp>
      <p:pic>
        <p:nvPicPr>
          <p:cNvPr id="13" name="图片 12"/>
          <p:cNvPicPr>
            <a:picLocks noChangeAspect="1"/>
          </p:cNvPicPr>
          <p:nvPr/>
        </p:nvPicPr>
        <p:blipFill>
          <a:blip r:embed="rId4" cstate="email"/>
          <a:stretch>
            <a:fillRect/>
          </a:stretch>
        </p:blipFill>
        <p:spPr>
          <a:xfrm>
            <a:off x="9071221" y="1586765"/>
            <a:ext cx="2231195" cy="3142527"/>
          </a:xfrm>
          <a:prstGeom prst="rect">
            <a:avLst/>
          </a:prstGeom>
        </p:spPr>
      </p:pic>
      <p:sp>
        <p:nvSpPr>
          <p:cNvPr id="17" name="矩形 16"/>
          <p:cNvSpPr/>
          <p:nvPr/>
        </p:nvSpPr>
        <p:spPr>
          <a:xfrm>
            <a:off x="2524071" y="2762521"/>
            <a:ext cx="1473568" cy="4104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cs typeface="+mn-ea"/>
                <a:sym typeface="+mn-lt"/>
              </a:rPr>
              <a:t>长颈鹿</a:t>
            </a:r>
            <a:endParaRPr lang="zh-CN" altLang="en-US" sz="2400" b="1" dirty="0">
              <a:solidFill>
                <a:schemeClr val="bg1"/>
              </a:solidFill>
              <a:cs typeface="+mn-ea"/>
              <a:sym typeface="+mn-lt"/>
            </a:endParaRPr>
          </a:p>
        </p:txBody>
      </p:sp>
      <p:sp>
        <p:nvSpPr>
          <p:cNvPr id="18" name="矩形 17"/>
          <p:cNvSpPr/>
          <p:nvPr/>
        </p:nvSpPr>
        <p:spPr>
          <a:xfrm>
            <a:off x="7697596" y="2600587"/>
            <a:ext cx="1275126" cy="3513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cs typeface="+mn-ea"/>
                <a:sym typeface="+mn-lt"/>
              </a:rPr>
              <a:t>熊</a:t>
            </a:r>
            <a:endParaRPr lang="zh-CN" altLang="en-US" sz="2400" b="1" dirty="0">
              <a:solidFill>
                <a:schemeClr val="bg1"/>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p:bldP spid="9" grpId="0"/>
      <p:bldP spid="10" grpId="0"/>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1523" y="-27225"/>
            <a:ext cx="12225386" cy="6897510"/>
            <a:chOff x="-11523" y="-27225"/>
            <a:chExt cx="12225386" cy="6897510"/>
          </a:xfrm>
        </p:grpSpPr>
        <p:pic>
          <p:nvPicPr>
            <p:cNvPr id="13" name="图片 12"/>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4" name="图片 13"/>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15" name="图片 14"/>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17" name="图片 16"/>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18" name="图片 17"/>
            <p:cNvPicPr>
              <a:picLocks noChangeAspect="1"/>
            </p:cNvPicPr>
            <p:nvPr/>
          </p:nvPicPr>
          <p:blipFill>
            <a:blip r:embed="rId7" cstate="email"/>
            <a:stretch>
              <a:fillRect/>
            </a:stretch>
          </p:blipFill>
          <p:spPr>
            <a:xfrm flipH="1">
              <a:off x="8605715" y="-27225"/>
              <a:ext cx="3608148" cy="4707819"/>
            </a:xfrm>
            <a:prstGeom prst="rect">
              <a:avLst/>
            </a:prstGeom>
          </p:spPr>
        </p:pic>
      </p:grpSp>
      <p:sp>
        <p:nvSpPr>
          <p:cNvPr id="37" name="文本框 36"/>
          <p:cNvSpPr txBox="1"/>
          <p:nvPr/>
        </p:nvSpPr>
        <p:spPr>
          <a:xfrm>
            <a:off x="4667407" y="5131131"/>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同一个世界   同一片天空</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38" name="文本框 37"/>
          <p:cNvSpPr txBox="1"/>
          <p:nvPr/>
        </p:nvSpPr>
        <p:spPr>
          <a:xfrm>
            <a:off x="4667407" y="5688817"/>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保护动物   人人有责</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16" name="内容占位符 2"/>
          <p:cNvSpPr>
            <a:spLocks noGrp="1"/>
          </p:cNvSpPr>
          <p:nvPr/>
        </p:nvSpPr>
        <p:spPr>
          <a:xfrm>
            <a:off x="2940411" y="3107479"/>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世界动物日介绍</a:t>
            </a:r>
            <a:endParaRPr lang="en-US" altLang="zh-CN"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grpSp>
        <p:nvGrpSpPr>
          <p:cNvPr id="20" name="组合 19"/>
          <p:cNvGrpSpPr/>
          <p:nvPr/>
        </p:nvGrpSpPr>
        <p:grpSpPr>
          <a:xfrm>
            <a:off x="4917870" y="1491249"/>
            <a:ext cx="2356259" cy="1200329"/>
            <a:chOff x="5713942" y="504723"/>
            <a:chExt cx="826495" cy="426410"/>
          </a:xfrm>
        </p:grpSpPr>
        <p:sp>
          <p:nvSpPr>
            <p:cNvPr id="22" name="文本框 21"/>
            <p:cNvSpPr txBox="1"/>
            <p:nvPr/>
          </p:nvSpPr>
          <p:spPr>
            <a:xfrm>
              <a:off x="5713942" y="555982"/>
              <a:ext cx="826495" cy="328008"/>
            </a:xfrm>
            <a:prstGeom prst="rect">
              <a:avLst/>
            </a:prstGeom>
            <a:noFill/>
            <a:effectLst>
              <a:outerShdw blurRad="50800" dist="38100" dir="8100000" algn="tr" rotWithShape="0">
                <a:prstClr val="black">
                  <a:alpha val="40000"/>
                </a:prstClr>
              </a:outerShdw>
            </a:effectLst>
          </p:spPr>
          <p:txBody>
            <a:bodyPr vert="horz" wrap="square" rtlCol="0">
              <a:spAutoFit/>
            </a:bodyPr>
            <a:lstStyle/>
            <a:p>
              <a:r>
                <a:rPr lang="en-US" altLang="zh-CN" sz="54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  0    1  </a:t>
              </a:r>
              <a:endParaRPr lang="zh-CN" altLang="en-US" sz="54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23" name="文本框 22"/>
            <p:cNvSpPr txBox="1"/>
            <p:nvPr/>
          </p:nvSpPr>
          <p:spPr>
            <a:xfrm>
              <a:off x="5814712" y="504723"/>
              <a:ext cx="725725" cy="426410"/>
            </a:xfrm>
            <a:prstGeom prst="rect">
              <a:avLst/>
            </a:prstGeom>
            <a:noFill/>
          </p:spPr>
          <p:txBody>
            <a:bodyPr vert="horz" wrap="square" rtlCol="0">
              <a:spAutoFit/>
            </a:bodyPr>
            <a:lstStyle/>
            <a:p>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0</a:t>
              </a:r>
              <a:r>
                <a:rPr lang="zh-CN" altLang="en-US"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  </a:t>
              </a:r>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1</a:t>
              </a:r>
              <a:endParaRPr lang="zh-CN" altLang="en-US" sz="72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8" cstate="email"/>
          <a:stretch>
            <a:fillRect/>
          </a:stretch>
        </p:blipFill>
        <p:spPr>
          <a:xfrm flipH="1">
            <a:off x="-33597" y="3138682"/>
            <a:ext cx="2523281" cy="3719318"/>
          </a:xfrm>
          <a:prstGeom prst="rect">
            <a:avLst/>
          </a:prstGeom>
        </p:spPr>
      </p:pic>
      <p:pic>
        <p:nvPicPr>
          <p:cNvPr id="2" name="图片 1"/>
          <p:cNvPicPr>
            <a:picLocks noChangeAspect="1"/>
          </p:cNvPicPr>
          <p:nvPr/>
        </p:nvPicPr>
        <p:blipFill>
          <a:blip r:embed="rId9" cstate="email"/>
          <a:stretch>
            <a:fillRect/>
          </a:stretch>
        </p:blipFill>
        <p:spPr>
          <a:xfrm>
            <a:off x="8923773" y="-157460"/>
            <a:ext cx="3722828" cy="4100031"/>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1523" y="-27225"/>
            <a:ext cx="12225386" cy="6897510"/>
            <a:chOff x="-11523" y="-27225"/>
            <a:chExt cx="12225386" cy="6897510"/>
          </a:xfrm>
        </p:grpSpPr>
        <p:pic>
          <p:nvPicPr>
            <p:cNvPr id="13" name="图片 12"/>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4" name="图片 13"/>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15" name="图片 14"/>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17" name="图片 16"/>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18" name="图片 17"/>
            <p:cNvPicPr>
              <a:picLocks noChangeAspect="1"/>
            </p:cNvPicPr>
            <p:nvPr/>
          </p:nvPicPr>
          <p:blipFill>
            <a:blip r:embed="rId7" cstate="email"/>
            <a:stretch>
              <a:fillRect/>
            </a:stretch>
          </p:blipFill>
          <p:spPr>
            <a:xfrm flipH="1">
              <a:off x="8605715" y="-27225"/>
              <a:ext cx="3608148" cy="4707819"/>
            </a:xfrm>
            <a:prstGeom prst="rect">
              <a:avLst/>
            </a:prstGeom>
          </p:spPr>
        </p:pic>
      </p:grpSp>
      <p:sp>
        <p:nvSpPr>
          <p:cNvPr id="37" name="文本框 36"/>
          <p:cNvSpPr txBox="1"/>
          <p:nvPr/>
        </p:nvSpPr>
        <p:spPr>
          <a:xfrm>
            <a:off x="4581475" y="5389492"/>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同一个世界   同一片天空</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38" name="文本框 37"/>
          <p:cNvSpPr txBox="1"/>
          <p:nvPr/>
        </p:nvSpPr>
        <p:spPr>
          <a:xfrm>
            <a:off x="4581475" y="5866971"/>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保护动物   人人有责</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16" name="内容占位符 2"/>
          <p:cNvSpPr>
            <a:spLocks noGrp="1"/>
          </p:cNvSpPr>
          <p:nvPr/>
        </p:nvSpPr>
        <p:spPr>
          <a:xfrm>
            <a:off x="2796769" y="2645800"/>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保护动物我们应该怎么做？</a:t>
            </a:r>
            <a:endParaRPr lang="en-US" altLang="zh-CN" sz="66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grpSp>
        <p:nvGrpSpPr>
          <p:cNvPr id="20" name="组合 19"/>
          <p:cNvGrpSpPr/>
          <p:nvPr/>
        </p:nvGrpSpPr>
        <p:grpSpPr>
          <a:xfrm>
            <a:off x="4682135" y="1249316"/>
            <a:ext cx="2448348" cy="2308324"/>
            <a:chOff x="5680630" y="540880"/>
            <a:chExt cx="858797" cy="820019"/>
          </a:xfrm>
        </p:grpSpPr>
        <p:sp>
          <p:nvSpPr>
            <p:cNvPr id="22" name="文本框 21"/>
            <p:cNvSpPr txBox="1"/>
            <p:nvPr/>
          </p:nvSpPr>
          <p:spPr>
            <a:xfrm>
              <a:off x="5680630" y="590081"/>
              <a:ext cx="826495" cy="623214"/>
            </a:xfrm>
            <a:prstGeom prst="rect">
              <a:avLst/>
            </a:prstGeom>
            <a:noFill/>
            <a:effectLst>
              <a:outerShdw blurRad="50800" dist="38100" dir="8100000" algn="tr" rotWithShape="0">
                <a:prstClr val="black">
                  <a:alpha val="40000"/>
                </a:prstClr>
              </a:outerShdw>
            </a:effectLst>
          </p:spPr>
          <p:txBody>
            <a:bodyPr vert="horz" wrap="square" rtlCol="0">
              <a:spAutoFit/>
            </a:bodyPr>
            <a:lstStyle/>
            <a:p>
              <a:r>
                <a:rPr lang="en-US" altLang="zh-CN" sz="54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  0     4   </a:t>
              </a:r>
              <a:endParaRPr lang="zh-CN" altLang="en-US" sz="54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23" name="文本框 22"/>
            <p:cNvSpPr txBox="1"/>
            <p:nvPr/>
          </p:nvSpPr>
          <p:spPr>
            <a:xfrm>
              <a:off x="5813702" y="540880"/>
              <a:ext cx="725725" cy="820019"/>
            </a:xfrm>
            <a:prstGeom prst="rect">
              <a:avLst/>
            </a:prstGeom>
            <a:noFill/>
          </p:spPr>
          <p:txBody>
            <a:bodyPr vert="horz" wrap="square" rtlCol="0">
              <a:spAutoFit/>
            </a:bodyPr>
            <a:lstStyle/>
            <a:p>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0   4</a:t>
              </a:r>
              <a:endParaRPr lang="zh-CN" altLang="en-US" sz="72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8" cstate="email"/>
          <a:stretch>
            <a:fillRect/>
          </a:stretch>
        </p:blipFill>
        <p:spPr>
          <a:xfrm flipH="1">
            <a:off x="-33597" y="3138682"/>
            <a:ext cx="2523281" cy="3719318"/>
          </a:xfrm>
          <a:prstGeom prst="rect">
            <a:avLst/>
          </a:prstGeom>
        </p:spPr>
      </p:pic>
      <p:pic>
        <p:nvPicPr>
          <p:cNvPr id="2" name="图片 1"/>
          <p:cNvPicPr>
            <a:picLocks noChangeAspect="1"/>
          </p:cNvPicPr>
          <p:nvPr/>
        </p:nvPicPr>
        <p:blipFill>
          <a:blip r:embed="rId9" cstate="email"/>
          <a:stretch>
            <a:fillRect/>
          </a:stretch>
        </p:blipFill>
        <p:spPr>
          <a:xfrm>
            <a:off x="8923773" y="-157460"/>
            <a:ext cx="3722828" cy="4100031"/>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保护动物我们应该怎么做？</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pic>
        <p:nvPicPr>
          <p:cNvPr id="2" name="图片 1"/>
          <p:cNvPicPr>
            <a:picLocks noChangeAspect="1"/>
          </p:cNvPicPr>
          <p:nvPr/>
        </p:nvPicPr>
        <p:blipFill rotWithShape="1">
          <a:blip r:embed="rId3" cstate="email"/>
          <a:srcRect b="10608"/>
          <a:stretch>
            <a:fillRect/>
          </a:stretch>
        </p:blipFill>
        <p:spPr>
          <a:xfrm>
            <a:off x="809751" y="2170964"/>
            <a:ext cx="3188115" cy="190908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图片 2"/>
          <p:cNvPicPr>
            <a:picLocks noChangeAspect="1"/>
          </p:cNvPicPr>
          <p:nvPr/>
        </p:nvPicPr>
        <p:blipFill rotWithShape="1">
          <a:blip r:embed="rId4" cstate="email"/>
          <a:srcRect b="9445"/>
          <a:stretch>
            <a:fillRect/>
          </a:stretch>
        </p:blipFill>
        <p:spPr>
          <a:xfrm rot="931330">
            <a:off x="8223470" y="2244623"/>
            <a:ext cx="2981325" cy="196954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图片 3"/>
          <p:cNvPicPr>
            <a:picLocks noChangeAspect="1"/>
          </p:cNvPicPr>
          <p:nvPr/>
        </p:nvPicPr>
        <p:blipFill>
          <a:blip r:embed="rId5"/>
          <a:stretch>
            <a:fillRect/>
          </a:stretch>
        </p:blipFill>
        <p:spPr>
          <a:xfrm rot="631380">
            <a:off x="4626623" y="2002436"/>
            <a:ext cx="2981325" cy="19907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矩形 11"/>
          <p:cNvSpPr/>
          <p:nvPr/>
        </p:nvSpPr>
        <p:spPr>
          <a:xfrm>
            <a:off x="3902240" y="4542188"/>
            <a:ext cx="4325731" cy="492237"/>
          </a:xfrm>
          <a:prstGeom prst="rect">
            <a:avLst/>
          </a:prstGeom>
          <a:solidFill>
            <a:srgbClr val="9AC400"/>
          </a:solidFill>
        </p:spPr>
        <p:txBody>
          <a:bodyPr vert="horz" lIns="91440" tIns="45720" rIns="91440" bIns="45720" rtlCol="0">
            <a:noAutofit/>
          </a:bodyPr>
          <a:lstStyle/>
          <a:p>
            <a:pPr algn="ctr">
              <a:spcBef>
                <a:spcPct val="20000"/>
              </a:spcBef>
              <a:buFont typeface="Arial" panose="020B0604020202020204" pitchFamily="34" charset="0"/>
              <a:buNone/>
            </a:pPr>
            <a:r>
              <a:rPr lang="zh-CN" altLang="en-US" sz="2800" b="1" dirty="0">
                <a:solidFill>
                  <a:schemeClr val="bg1"/>
                </a:solidFill>
                <a:cs typeface="+mn-ea"/>
                <a:sym typeface="+mn-lt"/>
              </a:rPr>
              <a:t>它</a:t>
            </a:r>
            <a:r>
              <a:rPr lang="zh-CN" altLang="en-US" sz="2800" b="1" dirty="0" smtClean="0">
                <a:solidFill>
                  <a:schemeClr val="bg1"/>
                </a:solidFill>
                <a:cs typeface="+mn-ea"/>
                <a:sym typeface="+mn-lt"/>
              </a:rPr>
              <a:t>们也有家人！！！</a:t>
            </a:r>
            <a:endParaRPr lang="zh-CN" altLang="en-US" sz="2800" b="1" dirty="0">
              <a:solidFill>
                <a:schemeClr val="bg1"/>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162069" y="2364189"/>
            <a:ext cx="2971800" cy="199072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图片 3"/>
          <p:cNvPicPr>
            <a:picLocks noChangeAspect="1"/>
          </p:cNvPicPr>
          <p:nvPr/>
        </p:nvPicPr>
        <p:blipFill>
          <a:blip r:embed="rId4"/>
          <a:stretch>
            <a:fillRect/>
          </a:stretch>
        </p:blipFill>
        <p:spPr>
          <a:xfrm>
            <a:off x="4613712" y="2373714"/>
            <a:ext cx="2990850" cy="19812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a:blip r:embed="rId5"/>
          <a:stretch>
            <a:fillRect/>
          </a:stretch>
        </p:blipFill>
        <p:spPr>
          <a:xfrm>
            <a:off x="8084405" y="2364189"/>
            <a:ext cx="3238500" cy="198596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矩形 12"/>
          <p:cNvSpPr/>
          <p:nvPr/>
        </p:nvSpPr>
        <p:spPr>
          <a:xfrm>
            <a:off x="2832699" y="4802499"/>
            <a:ext cx="4325731" cy="492237"/>
          </a:xfrm>
          <a:prstGeom prst="rect">
            <a:avLst/>
          </a:prstGeom>
          <a:solidFill>
            <a:srgbClr val="9AC400"/>
          </a:solidFill>
        </p:spPr>
        <p:txBody>
          <a:bodyPr vert="horz" lIns="91440" tIns="45720" rIns="91440" bIns="45720" rtlCol="0">
            <a:noAutofit/>
          </a:bodyPr>
          <a:lstStyle/>
          <a:p>
            <a:pPr algn="ctr">
              <a:spcBef>
                <a:spcPct val="20000"/>
              </a:spcBef>
              <a:buFont typeface="Arial" panose="020B0604020202020204" pitchFamily="34" charset="0"/>
              <a:buNone/>
            </a:pPr>
            <a:r>
              <a:rPr lang="zh-CN" altLang="en-US" sz="2800" b="1" dirty="0" smtClean="0">
                <a:solidFill>
                  <a:schemeClr val="bg1"/>
                </a:solidFill>
                <a:cs typeface="+mn-ea"/>
                <a:sym typeface="+mn-lt"/>
              </a:rPr>
              <a:t>它们很可爱！！！</a:t>
            </a:r>
            <a:endParaRPr lang="zh-CN" altLang="en-US" sz="2800" b="1" dirty="0">
              <a:solidFill>
                <a:schemeClr val="bg1"/>
              </a:solidFill>
              <a:cs typeface="+mn-ea"/>
              <a:sym typeface="+mn-lt"/>
            </a:endParaRPr>
          </a:p>
        </p:txBody>
      </p:sp>
      <p:sp>
        <p:nvSpPr>
          <p:cNvPr id="15" name="矩形 14"/>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保护动物我们应该怎么做？</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45575" y="1678329"/>
            <a:ext cx="10639062" cy="3533032"/>
            <a:chOff x="949124" y="1817225"/>
            <a:chExt cx="10639062" cy="3483980"/>
          </a:xfrm>
        </p:grpSpPr>
        <p:sp>
          <p:nvSpPr>
            <p:cNvPr id="17" name="矩形 16"/>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保护动物我们应该怎么做？</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14" name="内容占位符 2"/>
          <p:cNvSpPr>
            <a:spLocks noGrp="1"/>
          </p:cNvSpPr>
          <p:nvPr/>
        </p:nvSpPr>
        <p:spPr>
          <a:xfrm>
            <a:off x="1312735" y="2063049"/>
            <a:ext cx="9803757" cy="27318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800" b="1" dirty="0">
                <a:solidFill>
                  <a:srgbClr val="9AC400"/>
                </a:solidFill>
                <a:cs typeface="+mn-ea"/>
                <a:sym typeface="+mn-lt"/>
              </a:rPr>
              <a:t>1.</a:t>
            </a:r>
            <a:r>
              <a:rPr lang="zh-CN" altLang="en-US" sz="1800" b="1" dirty="0">
                <a:solidFill>
                  <a:srgbClr val="9AC400"/>
                </a:solidFill>
                <a:cs typeface="+mn-ea"/>
                <a:sym typeface="+mn-lt"/>
              </a:rPr>
              <a:t>勿扰：</a:t>
            </a:r>
            <a:r>
              <a:rPr lang="zh-CN" altLang="en-US" sz="1600" dirty="0">
                <a:cs typeface="+mn-ea"/>
                <a:sym typeface="+mn-lt"/>
              </a:rPr>
              <a:t>对动物最好的保护，就是不干扰它们的自由生活。</a:t>
            </a:r>
            <a:br>
              <a:rPr lang="zh-CN" altLang="en-US" sz="1600" dirty="0">
                <a:cs typeface="+mn-ea"/>
                <a:sym typeface="+mn-lt"/>
              </a:rPr>
            </a:br>
            <a:r>
              <a:rPr lang="en-US" altLang="zh-CN" sz="1800" b="1" dirty="0">
                <a:solidFill>
                  <a:srgbClr val="9AC400"/>
                </a:solidFill>
                <a:cs typeface="+mn-ea"/>
                <a:sym typeface="+mn-lt"/>
              </a:rPr>
              <a:t>2.</a:t>
            </a:r>
            <a:r>
              <a:rPr lang="zh-CN" altLang="en-US" sz="1800" b="1" dirty="0">
                <a:solidFill>
                  <a:srgbClr val="9AC400"/>
                </a:solidFill>
                <a:cs typeface="+mn-ea"/>
                <a:sym typeface="+mn-lt"/>
              </a:rPr>
              <a:t>勿买：</a:t>
            </a:r>
            <a:r>
              <a:rPr lang="zh-CN" altLang="en-US" sz="1600" dirty="0">
                <a:cs typeface="+mn-ea"/>
                <a:sym typeface="+mn-lt"/>
              </a:rPr>
              <a:t>偷猎背后，是仍然存在的消费市场。 野生动物不是商品，不要购买野生动物制品，否则，你很可能成为间接屠杀者。不要与野生动物付费合影。这些动物大部分是从野外捕获的，在游客面前之所以很“听话”，是由于它们可能服用了药物或经历过残酷训练。</a:t>
            </a:r>
            <a:br>
              <a:rPr lang="zh-CN" altLang="en-US" sz="1600" dirty="0">
                <a:cs typeface="+mn-ea"/>
                <a:sym typeface="+mn-lt"/>
              </a:rPr>
            </a:br>
            <a:r>
              <a:rPr lang="en-US" altLang="zh-CN" sz="1800" b="1" dirty="0">
                <a:solidFill>
                  <a:srgbClr val="9AC400"/>
                </a:solidFill>
                <a:cs typeface="+mn-ea"/>
                <a:sym typeface="+mn-lt"/>
              </a:rPr>
              <a:t>3. </a:t>
            </a:r>
            <a:r>
              <a:rPr lang="zh-CN" altLang="en-US" sz="1800" b="1" dirty="0">
                <a:solidFill>
                  <a:srgbClr val="9AC400"/>
                </a:solidFill>
                <a:cs typeface="+mn-ea"/>
                <a:sym typeface="+mn-lt"/>
              </a:rPr>
              <a:t>勿辱：</a:t>
            </a:r>
            <a:r>
              <a:rPr lang="zh-CN" altLang="en-US" sz="1600" dirty="0">
                <a:cs typeface="+mn-ea"/>
                <a:sym typeface="+mn-lt"/>
              </a:rPr>
              <a:t>圈养的海豚、鲸等海洋哺乳类无法满足其对动物福利的要求。应避免参观和参与圈养和展示海洋动物的场所及活动（如与海豚游泳），即便这些场所和活动看上去很有趣并可能出于教育目的。这些场所和活动却给动物造成了压力，也违背它们的</a:t>
            </a:r>
            <a:r>
              <a:rPr lang="zh-CN" altLang="en-US" sz="1600" dirty="0" smtClean="0">
                <a:cs typeface="+mn-ea"/>
                <a:sym typeface="+mn-lt"/>
              </a:rPr>
              <a:t>天性。</a:t>
            </a:r>
            <a:br>
              <a:rPr lang="zh-CN" altLang="en-US" sz="1600" dirty="0" smtClean="0">
                <a:cs typeface="+mn-ea"/>
                <a:sym typeface="+mn-lt"/>
              </a:rPr>
            </a:br>
            <a:endParaRPr lang="zh-CN" altLang="en-US" sz="1600" dirty="0">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76481" y="1817225"/>
            <a:ext cx="10639062" cy="3483980"/>
            <a:chOff x="949124" y="1817225"/>
            <a:chExt cx="10639062" cy="3483980"/>
          </a:xfrm>
        </p:grpSpPr>
        <p:sp>
          <p:nvSpPr>
            <p:cNvPr id="11" name="矩形 10"/>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4" name="矩形 13"/>
          <p:cNvSpPr/>
          <p:nvPr/>
        </p:nvSpPr>
        <p:spPr>
          <a:xfrm>
            <a:off x="1889875" y="654926"/>
            <a:ext cx="6872162"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这些有趣的动物你知道吗？</a:t>
            </a:r>
            <a:endPar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2" name="矩形 1"/>
          <p:cNvSpPr/>
          <p:nvPr/>
        </p:nvSpPr>
        <p:spPr>
          <a:xfrm>
            <a:off x="1524003" y="2166462"/>
            <a:ext cx="9395441" cy="2862322"/>
          </a:xfrm>
          <a:prstGeom prst="rect">
            <a:avLst/>
          </a:prstGeom>
        </p:spPr>
        <p:txBody>
          <a:bodyPr wrap="square">
            <a:spAutoFit/>
          </a:bodyPr>
          <a:lstStyle/>
          <a:p>
            <a:pPr>
              <a:lnSpc>
                <a:spcPct val="200000"/>
              </a:lnSpc>
            </a:pPr>
            <a:r>
              <a:rPr lang="en-US" altLang="zh-CN" b="1" dirty="0" smtClean="0">
                <a:solidFill>
                  <a:srgbClr val="9AC400"/>
                </a:solidFill>
                <a:cs typeface="+mn-ea"/>
                <a:sym typeface="+mn-lt"/>
              </a:rPr>
              <a:t>4.</a:t>
            </a:r>
            <a:r>
              <a:rPr lang="zh-CN" altLang="en-US" b="1" dirty="0" smtClean="0">
                <a:solidFill>
                  <a:srgbClr val="9AC400"/>
                </a:solidFill>
                <a:cs typeface="+mn-ea"/>
                <a:sym typeface="+mn-lt"/>
              </a:rPr>
              <a:t>勿</a:t>
            </a:r>
            <a:r>
              <a:rPr lang="zh-CN" altLang="en-US" b="1" dirty="0">
                <a:solidFill>
                  <a:srgbClr val="9AC400"/>
                </a:solidFill>
                <a:cs typeface="+mn-ea"/>
                <a:sym typeface="+mn-lt"/>
              </a:rPr>
              <a:t>食</a:t>
            </a:r>
            <a:r>
              <a:rPr lang="zh-CN" altLang="en-US" dirty="0">
                <a:solidFill>
                  <a:srgbClr val="9AC400"/>
                </a:solidFill>
                <a:cs typeface="+mn-ea"/>
                <a:sym typeface="+mn-lt"/>
              </a:rPr>
              <a:t>：</a:t>
            </a:r>
            <a:r>
              <a:rPr lang="zh-CN" altLang="en-US" dirty="0">
                <a:cs typeface="+mn-ea"/>
                <a:sym typeface="+mn-lt"/>
              </a:rPr>
              <a:t>不吃野味</a:t>
            </a:r>
            <a:r>
              <a:rPr lang="en-US" altLang="zh-CN" dirty="0">
                <a:cs typeface="+mn-ea"/>
                <a:sym typeface="+mn-lt"/>
              </a:rPr>
              <a:t>,</a:t>
            </a:r>
            <a:r>
              <a:rPr lang="zh-CN" altLang="en-US" dirty="0">
                <a:cs typeface="+mn-ea"/>
                <a:sym typeface="+mn-lt"/>
              </a:rPr>
              <a:t>莫为口腹之欲，去做饕餮之徒。</a:t>
            </a:r>
            <a:br>
              <a:rPr lang="zh-CN" altLang="en-US" dirty="0">
                <a:cs typeface="+mn-ea"/>
                <a:sym typeface="+mn-lt"/>
              </a:rPr>
            </a:br>
            <a:r>
              <a:rPr lang="en-US" altLang="zh-CN" b="1" dirty="0">
                <a:solidFill>
                  <a:srgbClr val="9AC400"/>
                </a:solidFill>
                <a:cs typeface="+mn-ea"/>
                <a:sym typeface="+mn-lt"/>
              </a:rPr>
              <a:t>5.</a:t>
            </a:r>
            <a:r>
              <a:rPr lang="zh-CN" altLang="en-US" dirty="0">
                <a:cs typeface="+mn-ea"/>
                <a:sym typeface="+mn-lt"/>
              </a:rPr>
              <a:t>最好在自然环境下观赏野生动物。许多动物园的饲养环境非常恶劣，连动物的基本需求都得不到满足。如果决定参观动物园，请事先了解该动物园是否遵守世界动物园及水族馆协会制定的</a:t>
            </a:r>
            <a:r>
              <a:rPr lang="en-US" altLang="zh-CN" dirty="0">
                <a:cs typeface="+mn-ea"/>
                <a:sym typeface="+mn-lt"/>
              </a:rPr>
              <a:t>《</a:t>
            </a:r>
            <a:r>
              <a:rPr lang="zh-CN" altLang="en-US" dirty="0">
                <a:cs typeface="+mn-ea"/>
                <a:sym typeface="+mn-lt"/>
              </a:rPr>
              <a:t>道德规范</a:t>
            </a:r>
            <a:r>
              <a:rPr lang="en-US" altLang="zh-CN" dirty="0">
                <a:cs typeface="+mn-ea"/>
                <a:sym typeface="+mn-lt"/>
              </a:rPr>
              <a:t>》</a:t>
            </a:r>
            <a:r>
              <a:rPr lang="zh-CN" altLang="en-US" dirty="0">
                <a:cs typeface="+mn-ea"/>
                <a:sym typeface="+mn-lt"/>
              </a:rPr>
              <a:t>。</a:t>
            </a:r>
            <a:br>
              <a:rPr lang="zh-CN" altLang="en-US" dirty="0">
                <a:cs typeface="+mn-ea"/>
                <a:sym typeface="+mn-lt"/>
              </a:rPr>
            </a:br>
            <a:r>
              <a:rPr lang="en-US" altLang="zh-CN" b="1" dirty="0" smtClean="0">
                <a:solidFill>
                  <a:srgbClr val="9AC400"/>
                </a:solidFill>
                <a:cs typeface="+mn-ea"/>
                <a:sym typeface="+mn-lt"/>
              </a:rPr>
              <a:t>6. </a:t>
            </a:r>
            <a:r>
              <a:rPr lang="zh-CN" altLang="en-US" b="1" dirty="0" smtClean="0">
                <a:solidFill>
                  <a:srgbClr val="9AC400"/>
                </a:solidFill>
                <a:cs typeface="+mn-ea"/>
                <a:sym typeface="+mn-lt"/>
              </a:rPr>
              <a:t>做保护志愿者，积极举报违法者</a:t>
            </a:r>
            <a:endParaRPr lang="zh-CN" altLang="en-US" dirty="0">
              <a:solidFill>
                <a:srgbClr val="9AC400"/>
              </a:solidFill>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11523" y="-27225"/>
            <a:ext cx="12225386" cy="6897510"/>
            <a:chOff x="-11523" y="-27225"/>
            <a:chExt cx="12225386" cy="6897510"/>
          </a:xfrm>
        </p:grpSpPr>
        <p:pic>
          <p:nvPicPr>
            <p:cNvPr id="29" name="图片 28"/>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6" name="图片 15"/>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30" name="图片 29"/>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31" name="图片 30"/>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27" name="图片 26"/>
            <p:cNvPicPr>
              <a:picLocks noChangeAspect="1"/>
            </p:cNvPicPr>
            <p:nvPr/>
          </p:nvPicPr>
          <p:blipFill>
            <a:blip r:embed="rId7" cstate="email"/>
            <a:stretch>
              <a:fillRect/>
            </a:stretch>
          </p:blipFill>
          <p:spPr>
            <a:xfrm flipH="1">
              <a:off x="8605715" y="-27225"/>
              <a:ext cx="3608148" cy="4707819"/>
            </a:xfrm>
            <a:prstGeom prst="rect">
              <a:avLst/>
            </a:prstGeom>
          </p:spPr>
        </p:pic>
      </p:grpSp>
      <p:pic>
        <p:nvPicPr>
          <p:cNvPr id="11" name="图片 10"/>
          <p:cNvPicPr>
            <a:picLocks noChangeAspect="1"/>
          </p:cNvPicPr>
          <p:nvPr/>
        </p:nvPicPr>
        <p:blipFill>
          <a:blip r:embed="rId8" cstate="email"/>
          <a:stretch>
            <a:fillRect/>
          </a:stretch>
        </p:blipFill>
        <p:spPr>
          <a:xfrm>
            <a:off x="2023929" y="624604"/>
            <a:ext cx="2912249" cy="2912249"/>
          </a:xfrm>
          <a:prstGeom prst="rect">
            <a:avLst/>
          </a:prstGeom>
        </p:spPr>
      </p:pic>
      <p:pic>
        <p:nvPicPr>
          <p:cNvPr id="12" name="图片 11"/>
          <p:cNvPicPr>
            <a:picLocks noChangeAspect="1"/>
          </p:cNvPicPr>
          <p:nvPr/>
        </p:nvPicPr>
        <p:blipFill>
          <a:blip r:embed="rId9" cstate="email"/>
          <a:stretch>
            <a:fillRect/>
          </a:stretch>
        </p:blipFill>
        <p:spPr>
          <a:xfrm>
            <a:off x="7826737" y="2985155"/>
            <a:ext cx="2515392" cy="2515392"/>
          </a:xfrm>
          <a:prstGeom prst="rect">
            <a:avLst/>
          </a:prstGeom>
        </p:spPr>
      </p:pic>
      <p:grpSp>
        <p:nvGrpSpPr>
          <p:cNvPr id="10" name="组合 9"/>
          <p:cNvGrpSpPr/>
          <p:nvPr/>
        </p:nvGrpSpPr>
        <p:grpSpPr>
          <a:xfrm>
            <a:off x="2593065" y="3200099"/>
            <a:ext cx="8107559" cy="2325016"/>
            <a:chOff x="4327372" y="3001782"/>
            <a:chExt cx="6595075" cy="2325016"/>
          </a:xfrm>
        </p:grpSpPr>
        <p:sp>
          <p:nvSpPr>
            <p:cNvPr id="3" name="矩形 2"/>
            <p:cNvSpPr/>
            <p:nvPr/>
          </p:nvSpPr>
          <p:spPr>
            <a:xfrm>
              <a:off x="4327372" y="3110807"/>
              <a:ext cx="6595075" cy="2215991"/>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13800" b="1" dirty="0" smtClean="0">
                  <a:ln w="762000">
                    <a:solidFill>
                      <a:srgbClr val="9AC400"/>
                    </a:solidFill>
                  </a:ln>
                  <a:solidFill>
                    <a:srgbClr val="00B0F0"/>
                  </a:solidFill>
                  <a:effectLst>
                    <a:outerShdw blurRad="38100" dist="38100" dir="2700000" algn="tl">
                      <a:srgbClr val="000000">
                        <a:alpha val="43137"/>
                      </a:srgbClr>
                    </a:outerShdw>
                  </a:effectLst>
                  <a:cs typeface="+mn-ea"/>
                  <a:sym typeface="+mn-lt"/>
                </a:rPr>
                <a:t>动 物 日</a:t>
              </a:r>
              <a:endParaRPr lang="zh-CN" altLang="en-US" sz="13800" b="1" dirty="0">
                <a:ln w="762000">
                  <a:solidFill>
                    <a:srgbClr val="9AC400"/>
                  </a:solidFill>
                </a:ln>
                <a:solidFill>
                  <a:srgbClr val="00B0F0"/>
                </a:solidFill>
                <a:effectLst>
                  <a:outerShdw blurRad="38100" dist="38100" dir="2700000" algn="tl">
                    <a:srgbClr val="000000">
                      <a:alpha val="43137"/>
                    </a:srgbClr>
                  </a:outerShdw>
                </a:effectLst>
                <a:cs typeface="+mn-ea"/>
                <a:sym typeface="+mn-lt"/>
              </a:endParaRPr>
            </a:p>
          </p:txBody>
        </p:sp>
        <p:sp>
          <p:nvSpPr>
            <p:cNvPr id="19" name="矩形 18"/>
            <p:cNvSpPr/>
            <p:nvPr/>
          </p:nvSpPr>
          <p:spPr>
            <a:xfrm>
              <a:off x="4336273" y="3001782"/>
              <a:ext cx="5342581" cy="2215991"/>
            </a:xfrm>
            <a:prstGeom prst="rect">
              <a:avLst/>
            </a:prstGeom>
          </p:spPr>
          <p:txBody>
            <a:bodyPr wrap="none">
              <a:spAutoFit/>
            </a:bodyPr>
            <a:lstStyle/>
            <a:p>
              <a:r>
                <a:rPr lang="zh-CN" altLang="en-US" sz="13800" b="1" dirty="0" smtClean="0">
                  <a:ln w="57150">
                    <a:solidFill>
                      <a:schemeClr val="bg1"/>
                    </a:solidFill>
                  </a:ln>
                  <a:solidFill>
                    <a:srgbClr val="7030A0"/>
                  </a:solidFill>
                  <a:effectLst>
                    <a:outerShdw blurRad="38100" dist="38100" dir="2700000" algn="tl">
                      <a:srgbClr val="000000">
                        <a:alpha val="43137"/>
                      </a:srgbClr>
                    </a:outerShdw>
                  </a:effectLst>
                  <a:cs typeface="+mn-ea"/>
                  <a:sym typeface="+mn-lt"/>
                </a:rPr>
                <a:t>动 </a:t>
              </a:r>
              <a:r>
                <a:rPr lang="zh-CN" altLang="en-US" sz="13800" b="1" dirty="0" smtClean="0">
                  <a:ln w="57150">
                    <a:solidFill>
                      <a:schemeClr val="bg1"/>
                    </a:solidFill>
                  </a:ln>
                  <a:solidFill>
                    <a:srgbClr val="00B0F0"/>
                  </a:solidFill>
                  <a:effectLst>
                    <a:outerShdw blurRad="38100" dist="38100" dir="2700000" algn="tl">
                      <a:srgbClr val="000000">
                        <a:alpha val="43137"/>
                      </a:srgbClr>
                    </a:outerShdw>
                  </a:effectLst>
                  <a:cs typeface="+mn-ea"/>
                  <a:sym typeface="+mn-lt"/>
                </a:rPr>
                <a:t>物</a:t>
              </a:r>
              <a:r>
                <a:rPr lang="zh-CN" altLang="en-US" sz="13800" b="1" dirty="0" smtClean="0">
                  <a:ln w="57150">
                    <a:solidFill>
                      <a:schemeClr val="bg1"/>
                    </a:solidFill>
                  </a:ln>
                  <a:solidFill>
                    <a:srgbClr val="7030A0"/>
                  </a:solidFill>
                  <a:effectLst>
                    <a:outerShdw blurRad="38100" dist="38100" dir="2700000" algn="tl">
                      <a:srgbClr val="000000">
                        <a:alpha val="43137"/>
                      </a:srgbClr>
                    </a:outerShdw>
                  </a:effectLst>
                  <a:cs typeface="+mn-ea"/>
                  <a:sym typeface="+mn-lt"/>
                </a:rPr>
                <a:t> </a:t>
              </a:r>
              <a:r>
                <a:rPr lang="zh-CN" altLang="en-US" sz="13800" b="1" dirty="0" smtClean="0">
                  <a:ln w="38100">
                    <a:solidFill>
                      <a:schemeClr val="bg1"/>
                    </a:solidFill>
                  </a:ln>
                  <a:solidFill>
                    <a:srgbClr val="CC00FF"/>
                  </a:solidFill>
                  <a:effectLst>
                    <a:outerShdw blurRad="38100" dist="38100" dir="2700000" algn="tl">
                      <a:srgbClr val="000000">
                        <a:alpha val="43137"/>
                      </a:srgbClr>
                    </a:outerShdw>
                  </a:effectLst>
                  <a:cs typeface="+mn-ea"/>
                  <a:sym typeface="+mn-lt"/>
                </a:rPr>
                <a:t>日</a:t>
              </a:r>
              <a:endParaRPr lang="zh-CN" altLang="en-US" sz="13800" dirty="0">
                <a:ln w="38100">
                  <a:solidFill>
                    <a:schemeClr val="bg1"/>
                  </a:solidFill>
                </a:ln>
                <a:solidFill>
                  <a:srgbClr val="CC00FF"/>
                </a:solidFill>
                <a:effectLst>
                  <a:outerShdw blurRad="38100" dist="38100" dir="2700000" algn="tl">
                    <a:srgbClr val="000000">
                      <a:alpha val="43137"/>
                    </a:srgbClr>
                  </a:outerShdw>
                </a:effectLst>
                <a:cs typeface="+mn-ea"/>
                <a:sym typeface="+mn-lt"/>
              </a:endParaRPr>
            </a:p>
          </p:txBody>
        </p:sp>
      </p:grpSp>
      <p:grpSp>
        <p:nvGrpSpPr>
          <p:cNvPr id="7" name="组合 6"/>
          <p:cNvGrpSpPr/>
          <p:nvPr/>
        </p:nvGrpSpPr>
        <p:grpSpPr>
          <a:xfrm>
            <a:off x="3911340" y="1136729"/>
            <a:ext cx="5471008" cy="2292271"/>
            <a:chOff x="4898633" y="554698"/>
            <a:chExt cx="4170983" cy="2292271"/>
          </a:xfrm>
        </p:grpSpPr>
        <p:sp>
          <p:nvSpPr>
            <p:cNvPr id="18" name="文本框 17"/>
            <p:cNvSpPr txBox="1"/>
            <p:nvPr/>
          </p:nvSpPr>
          <p:spPr>
            <a:xfrm>
              <a:off x="4898633" y="630978"/>
              <a:ext cx="4170983" cy="2215991"/>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138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世 界</a:t>
              </a:r>
              <a:endParaRPr lang="zh-CN" altLang="en-US" sz="138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17" name="文本框 16"/>
            <p:cNvSpPr txBox="1"/>
            <p:nvPr/>
          </p:nvSpPr>
          <p:spPr>
            <a:xfrm>
              <a:off x="4931460" y="554698"/>
              <a:ext cx="3719571" cy="2215991"/>
            </a:xfrm>
            <a:prstGeom prst="rect">
              <a:avLst/>
            </a:prstGeom>
            <a:noFill/>
          </p:spPr>
          <p:txBody>
            <a:bodyPr wrap="square" rtlCol="0">
              <a:spAutoFit/>
            </a:bodyPr>
            <a:lstStyle/>
            <a:p>
              <a:r>
                <a:rPr lang="zh-CN" altLang="en-US" sz="138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世 界</a:t>
              </a:r>
              <a:endParaRPr lang="zh-CN" altLang="en-US" sz="138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32" name="图片 31"/>
          <p:cNvPicPr>
            <a:picLocks noChangeAspect="1"/>
          </p:cNvPicPr>
          <p:nvPr/>
        </p:nvPicPr>
        <p:blipFill>
          <a:blip r:embed="rId10" cstate="email"/>
          <a:stretch>
            <a:fillRect/>
          </a:stretch>
        </p:blipFill>
        <p:spPr>
          <a:xfrm flipH="1">
            <a:off x="7438078" y="314184"/>
            <a:ext cx="2135698" cy="3324110"/>
          </a:xfrm>
          <a:prstGeom prst="rect">
            <a:avLst/>
          </a:prstGeom>
        </p:spPr>
      </p:pic>
      <p:sp>
        <p:nvSpPr>
          <p:cNvPr id="37" name="文本框 36"/>
          <p:cNvSpPr txBox="1"/>
          <p:nvPr/>
        </p:nvSpPr>
        <p:spPr>
          <a:xfrm>
            <a:off x="4305154" y="5812595"/>
            <a:ext cx="2986268" cy="369332"/>
          </a:xfrm>
          <a:prstGeom prst="rect">
            <a:avLst/>
          </a:prstGeom>
          <a:noFill/>
        </p:spPr>
        <p:txBody>
          <a:bodyPr wrap="square" rtlCol="0">
            <a:spAutoFit/>
          </a:bodyPr>
          <a:lstStyle/>
          <a:p>
            <a:pPr algn="ctr"/>
            <a:r>
              <a:rPr lang="zh-CN" altLang="en-US" dirty="0" smtClean="0">
                <a:ln>
                  <a:solidFill>
                    <a:schemeClr val="bg1"/>
                  </a:solidFill>
                </a:ln>
                <a:cs typeface="+mn-ea"/>
                <a:sym typeface="+mn-lt"/>
              </a:rPr>
              <a:t>同一个世界   同一片天空</a:t>
            </a:r>
            <a:endParaRPr lang="zh-CN" altLang="en-US" dirty="0">
              <a:ln>
                <a:solidFill>
                  <a:schemeClr val="bg1"/>
                </a:solidFill>
              </a:ln>
              <a:cs typeface="+mn-ea"/>
              <a:sym typeface="+mn-lt"/>
            </a:endParaRPr>
          </a:p>
        </p:txBody>
      </p:sp>
      <p:sp>
        <p:nvSpPr>
          <p:cNvPr id="38" name="文本框 37"/>
          <p:cNvSpPr txBox="1"/>
          <p:nvPr/>
        </p:nvSpPr>
        <p:spPr>
          <a:xfrm>
            <a:off x="4936178" y="6271500"/>
            <a:ext cx="2986268" cy="369332"/>
          </a:xfrm>
          <a:prstGeom prst="rect">
            <a:avLst/>
          </a:prstGeom>
          <a:noFill/>
        </p:spPr>
        <p:txBody>
          <a:bodyPr wrap="square" rtlCol="0">
            <a:spAutoFit/>
          </a:bodyPr>
          <a:lstStyle/>
          <a:p>
            <a:pPr algn="ctr"/>
            <a:r>
              <a:rPr lang="zh-CN" altLang="en-US" dirty="0" smtClean="0">
                <a:ln>
                  <a:solidFill>
                    <a:schemeClr val="bg1"/>
                  </a:solidFill>
                </a:ln>
                <a:cs typeface="+mn-ea"/>
                <a:sym typeface="+mn-lt"/>
              </a:rPr>
              <a:t>保护动物   人人有责</a:t>
            </a:r>
            <a:endParaRPr lang="zh-CN" altLang="en-US" dirty="0">
              <a:ln>
                <a:solidFill>
                  <a:schemeClr val="bg1"/>
                </a:solidFill>
              </a:ln>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barn(inVertical)">
                                      <p:cBhvr>
                                        <p:cTn id="3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844225" y="1476134"/>
            <a:ext cx="8472668"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accent6">
                    <a:lumMod val="50000"/>
                  </a:schemeClr>
                </a:solidFill>
                <a:cs typeface="+mn-ea"/>
                <a:sym typeface="+mn-lt"/>
              </a:rPr>
              <a:t>“世界动物日” </a:t>
            </a:r>
            <a:r>
              <a:rPr lang="en-US" altLang="zh-CN" sz="2000" b="1" dirty="0">
                <a:solidFill>
                  <a:schemeClr val="accent6">
                    <a:lumMod val="50000"/>
                  </a:schemeClr>
                </a:solidFill>
                <a:cs typeface="+mn-ea"/>
                <a:sym typeface="+mn-lt"/>
              </a:rPr>
              <a:t>(World Animal Day) </a:t>
            </a:r>
            <a:r>
              <a:rPr lang="zh-CN" altLang="en-US" sz="2000" dirty="0" smtClean="0">
                <a:solidFill>
                  <a:schemeClr val="accent6">
                    <a:lumMod val="50000"/>
                  </a:schemeClr>
                </a:solidFill>
                <a:cs typeface="+mn-ea"/>
                <a:sym typeface="+mn-lt"/>
              </a:rPr>
              <a:t>：</a:t>
            </a:r>
            <a:r>
              <a:rPr lang="en-US" altLang="zh-CN" sz="2000" b="1" dirty="0">
                <a:solidFill>
                  <a:schemeClr val="accent6">
                    <a:lumMod val="50000"/>
                  </a:schemeClr>
                </a:solidFill>
                <a:cs typeface="+mn-ea"/>
                <a:sym typeface="+mn-lt"/>
              </a:rPr>
              <a:t>10</a:t>
            </a:r>
            <a:r>
              <a:rPr lang="zh-CN" altLang="en-US" sz="2000" b="1" dirty="0">
                <a:solidFill>
                  <a:schemeClr val="accent6">
                    <a:lumMod val="50000"/>
                  </a:schemeClr>
                </a:solidFill>
                <a:cs typeface="+mn-ea"/>
                <a:sym typeface="+mn-lt"/>
              </a:rPr>
              <a:t>月</a:t>
            </a:r>
            <a:r>
              <a:rPr lang="en-US" altLang="zh-CN" sz="2000" b="1" dirty="0">
                <a:solidFill>
                  <a:schemeClr val="accent6">
                    <a:lumMod val="50000"/>
                  </a:schemeClr>
                </a:solidFill>
                <a:cs typeface="+mn-ea"/>
                <a:sym typeface="+mn-lt"/>
              </a:rPr>
              <a:t>4</a:t>
            </a:r>
            <a:r>
              <a:rPr lang="zh-CN" altLang="en-US" sz="2000" b="1" dirty="0" smtClean="0">
                <a:solidFill>
                  <a:schemeClr val="accent6">
                    <a:lumMod val="50000"/>
                  </a:schemeClr>
                </a:solidFill>
                <a:cs typeface="+mn-ea"/>
                <a:sym typeface="+mn-lt"/>
              </a:rPr>
              <a:t>日</a:t>
            </a:r>
            <a:endParaRPr lang="en-US" altLang="zh-CN" sz="2000" b="1" dirty="0" smtClean="0">
              <a:solidFill>
                <a:schemeClr val="accent6">
                  <a:lumMod val="50000"/>
                </a:schemeClr>
              </a:solidFill>
              <a:cs typeface="+mn-ea"/>
              <a:sym typeface="+mn-lt"/>
            </a:endParaRPr>
          </a:p>
          <a:p>
            <a:r>
              <a:rPr lang="zh-CN" altLang="en-US" sz="2000" dirty="0">
                <a:solidFill>
                  <a:schemeClr val="accent6">
                    <a:lumMod val="50000"/>
                  </a:schemeClr>
                </a:solidFill>
                <a:cs typeface="+mn-ea"/>
                <a:sym typeface="+mn-lt"/>
              </a:rPr>
              <a:t>这是为了纪念意大利修道士圣</a:t>
            </a:r>
            <a:r>
              <a:rPr lang="en-US" altLang="zh-CN" sz="2000" dirty="0">
                <a:solidFill>
                  <a:schemeClr val="accent6">
                    <a:lumMod val="50000"/>
                  </a:schemeClr>
                </a:solidFill>
                <a:cs typeface="+mn-ea"/>
                <a:sym typeface="+mn-lt"/>
              </a:rPr>
              <a:t>·</a:t>
            </a:r>
            <a:r>
              <a:rPr lang="zh-CN" altLang="en-US" sz="2000" dirty="0">
                <a:solidFill>
                  <a:schemeClr val="accent6">
                    <a:lumMod val="50000"/>
                  </a:schemeClr>
                </a:solidFill>
                <a:cs typeface="+mn-ea"/>
                <a:sym typeface="+mn-lt"/>
              </a:rPr>
              <a:t>弗朗西斯，以及他所倡导的“向献爱心给人类的动物们致谢”的理念</a:t>
            </a:r>
          </a:p>
        </p:txBody>
      </p:sp>
      <p:sp>
        <p:nvSpPr>
          <p:cNvPr id="18" name="矩形 17"/>
          <p:cNvSpPr/>
          <p:nvPr/>
        </p:nvSpPr>
        <p:spPr>
          <a:xfrm>
            <a:off x="1844225" y="2843319"/>
            <a:ext cx="9118388" cy="230832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chemeClr val="accent6">
                    <a:lumMod val="50000"/>
                  </a:schemeClr>
                </a:solidFill>
                <a:cs typeface="+mn-ea"/>
                <a:sym typeface="+mn-lt"/>
              </a:rPr>
              <a:t>设立宗旨：</a:t>
            </a:r>
            <a:endParaRPr lang="en-US" altLang="zh-CN" sz="2400" b="1" dirty="0" smtClean="0">
              <a:solidFill>
                <a:schemeClr val="accent6">
                  <a:lumMod val="50000"/>
                </a:schemeClr>
              </a:solidFill>
              <a:cs typeface="+mn-ea"/>
              <a:sym typeface="+mn-lt"/>
            </a:endParaRPr>
          </a:p>
          <a:p>
            <a:pPr>
              <a:lnSpc>
                <a:spcPct val="150000"/>
              </a:lnSpc>
            </a:pPr>
            <a:r>
              <a:rPr lang="zh-CN" altLang="en-US" sz="1600" dirty="0" smtClean="0">
                <a:cs typeface="+mn-ea"/>
                <a:sym typeface="+mn-lt"/>
              </a:rPr>
              <a:t>生态学家</a:t>
            </a:r>
            <a:r>
              <a:rPr lang="zh-CN" altLang="en-US" sz="1600" dirty="0">
                <a:cs typeface="+mn-ea"/>
                <a:sym typeface="+mn-lt"/>
              </a:rPr>
              <a:t>的最初目的是希望借此唤起世人关注濒危生物，慢慢才发展为关怀所有动物</a:t>
            </a:r>
            <a:r>
              <a:rPr lang="zh-CN" altLang="en-US" sz="1600" dirty="0" smtClean="0">
                <a:cs typeface="+mn-ea"/>
                <a:sym typeface="+mn-lt"/>
              </a:rPr>
              <a:t>。</a:t>
            </a:r>
            <a:endParaRPr lang="en-US" altLang="zh-CN" sz="1600" dirty="0" smtClean="0">
              <a:cs typeface="+mn-ea"/>
              <a:sym typeface="+mn-lt"/>
            </a:endParaRPr>
          </a:p>
          <a:p>
            <a:pPr>
              <a:lnSpc>
                <a:spcPct val="150000"/>
              </a:lnSpc>
            </a:pPr>
            <a:r>
              <a:rPr lang="zh-CN" altLang="en-US" sz="1600" dirty="0" smtClean="0">
                <a:cs typeface="+mn-ea"/>
                <a:sym typeface="+mn-lt"/>
              </a:rPr>
              <a:t>“世界动物日”的</a:t>
            </a:r>
            <a:r>
              <a:rPr lang="zh-CN" altLang="en-US" sz="1600" dirty="0">
                <a:cs typeface="+mn-ea"/>
                <a:sym typeface="+mn-lt"/>
              </a:rPr>
              <a:t>对象是全人类，特别是关心动物人士，因为圣方济各曾和小鸟建立融洽、和谐的关系</a:t>
            </a:r>
            <a:r>
              <a:rPr lang="zh-CN" altLang="en-US" sz="1600" dirty="0" smtClean="0">
                <a:cs typeface="+mn-ea"/>
                <a:sym typeface="+mn-lt"/>
              </a:rPr>
              <a:t>。</a:t>
            </a:r>
            <a:endParaRPr lang="en-US" altLang="zh-CN" sz="1600" dirty="0" smtClean="0">
              <a:cs typeface="+mn-ea"/>
              <a:sym typeface="+mn-lt"/>
            </a:endParaRPr>
          </a:p>
          <a:p>
            <a:pPr>
              <a:lnSpc>
                <a:spcPct val="150000"/>
              </a:lnSpc>
            </a:pPr>
            <a:r>
              <a:rPr lang="zh-CN" altLang="en-US" sz="1600" dirty="0" smtClean="0">
                <a:cs typeface="+mn-ea"/>
                <a:sym typeface="+mn-lt"/>
              </a:rPr>
              <a:t>庆祝</a:t>
            </a:r>
            <a:r>
              <a:rPr lang="zh-CN" altLang="en-US" sz="1600" dirty="0">
                <a:cs typeface="+mn-ea"/>
                <a:sym typeface="+mn-lt"/>
              </a:rPr>
              <a:t>“世界动物日”的宗旨在于宣传饲养伴侣动物所带来的乐趣，让公众意识到动物对人类社会所做的贡献，同时促使各个动物保护组织齐心协力，推动人们以负责任的态度饲养伴侣动物。</a:t>
            </a:r>
          </a:p>
        </p:txBody>
      </p:sp>
      <p:pic>
        <p:nvPicPr>
          <p:cNvPr id="33" name="图片 32"/>
          <p:cNvPicPr>
            <a:picLocks noChangeAspect="1"/>
          </p:cNvPicPr>
          <p:nvPr/>
        </p:nvPicPr>
        <p:blipFill>
          <a:blip r:embed="rId3" cstate="email"/>
          <a:stretch>
            <a:fillRect/>
          </a:stretch>
        </p:blipFill>
        <p:spPr>
          <a:xfrm>
            <a:off x="9405485" y="5279109"/>
            <a:ext cx="1578889" cy="1578889"/>
          </a:xfrm>
          <a:prstGeom prst="rect">
            <a:avLst/>
          </a:prstGeom>
        </p:spPr>
      </p:pic>
      <p:sp>
        <p:nvSpPr>
          <p:cNvPr id="35" name="内容占位符 2"/>
          <p:cNvSpPr>
            <a:spLocks noGrp="1"/>
          </p:cNvSpPr>
          <p:nvPr/>
        </p:nvSpPr>
        <p:spPr>
          <a:xfrm>
            <a:off x="794798" y="453581"/>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世界动物日介绍</a:t>
            </a:r>
            <a:endParaRPr lang="en-US" altLang="zh-CN"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pic>
        <p:nvPicPr>
          <p:cNvPr id="38" name="图片 37"/>
          <p:cNvPicPr>
            <a:picLocks noChangeAspect="1"/>
          </p:cNvPicPr>
          <p:nvPr/>
        </p:nvPicPr>
        <p:blipFill>
          <a:blip r:embed="rId4" cstate="email"/>
          <a:stretch>
            <a:fillRect/>
          </a:stretch>
        </p:blipFill>
        <p:spPr>
          <a:xfrm>
            <a:off x="30906" y="3912243"/>
            <a:ext cx="1979090" cy="3080358"/>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内容占位符 2"/>
          <p:cNvSpPr>
            <a:spLocks noGrp="1"/>
          </p:cNvSpPr>
          <p:nvPr/>
        </p:nvSpPr>
        <p:spPr>
          <a:xfrm>
            <a:off x="794798" y="453581"/>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世界动物日介绍</a:t>
            </a:r>
            <a:endParaRPr lang="en-US" altLang="zh-CN"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sp>
        <p:nvSpPr>
          <p:cNvPr id="39" name="矩形 38"/>
          <p:cNvSpPr/>
          <p:nvPr/>
        </p:nvSpPr>
        <p:spPr>
          <a:xfrm>
            <a:off x="2226674" y="1424449"/>
            <a:ext cx="2218003" cy="461665"/>
          </a:xfrm>
          <a:prstGeom prst="rect">
            <a:avLst/>
          </a:prstGeom>
          <a:solidFill>
            <a:srgbClr val="9AC400"/>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chemeClr val="bg1"/>
                </a:solidFill>
                <a:cs typeface="+mn-ea"/>
                <a:sym typeface="+mn-lt"/>
              </a:rPr>
              <a:t>节日起源</a:t>
            </a:r>
          </a:p>
        </p:txBody>
      </p:sp>
      <p:sp>
        <p:nvSpPr>
          <p:cNvPr id="40" name="矩形 39"/>
          <p:cNvSpPr/>
          <p:nvPr/>
        </p:nvSpPr>
        <p:spPr>
          <a:xfrm>
            <a:off x="1767799" y="2064636"/>
            <a:ext cx="8432537" cy="304698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cs typeface="+mn-ea"/>
                <a:sym typeface="+mn-lt"/>
              </a:rPr>
              <a:t>弗朗西斯于</a:t>
            </a:r>
            <a:r>
              <a:rPr lang="en-US" altLang="zh-CN" sz="1600" dirty="0">
                <a:cs typeface="+mn-ea"/>
                <a:sym typeface="+mn-lt"/>
              </a:rPr>
              <a:t>1182</a:t>
            </a:r>
            <a:r>
              <a:rPr lang="zh-CN" altLang="en-US" sz="1600" dirty="0">
                <a:cs typeface="+mn-ea"/>
                <a:sym typeface="+mn-lt"/>
              </a:rPr>
              <a:t>年诞生于意大利阿西西地区一个富裕的布商家庭。他于</a:t>
            </a:r>
            <a:r>
              <a:rPr lang="en-US" altLang="zh-CN" sz="1600" dirty="0">
                <a:cs typeface="+mn-ea"/>
                <a:sym typeface="+mn-lt"/>
              </a:rPr>
              <a:t>1206</a:t>
            </a:r>
            <a:r>
              <a:rPr lang="zh-CN" altLang="en-US" sz="1600" dirty="0">
                <a:cs typeface="+mn-ea"/>
                <a:sym typeface="+mn-lt"/>
              </a:rPr>
              <a:t>年摈弃了所有物质财富而创建了弗朗西斯修道院。他长期生活在阿西西岛上的森林中，热爱动物并和动物们建立了“兄弟姐妹”般的关系。他要求村民们在</a:t>
            </a:r>
            <a:r>
              <a:rPr lang="en-US" altLang="zh-CN" sz="1600" dirty="0">
                <a:cs typeface="+mn-ea"/>
                <a:sym typeface="+mn-lt"/>
              </a:rPr>
              <a:t>10</a:t>
            </a:r>
            <a:r>
              <a:rPr lang="zh-CN" altLang="en-US" sz="1600" dirty="0">
                <a:cs typeface="+mn-ea"/>
                <a:sym typeface="+mn-lt"/>
              </a:rPr>
              <a:t>月</a:t>
            </a:r>
            <a:r>
              <a:rPr lang="en-US" altLang="zh-CN" sz="1600" dirty="0">
                <a:cs typeface="+mn-ea"/>
                <a:sym typeface="+mn-lt"/>
              </a:rPr>
              <a:t>4</a:t>
            </a:r>
            <a:r>
              <a:rPr lang="zh-CN" altLang="en-US" sz="1600" dirty="0">
                <a:cs typeface="+mn-ea"/>
                <a:sym typeface="+mn-lt"/>
              </a:rPr>
              <a:t>日这天“向献爱心给人类的动物们致谢”</a:t>
            </a:r>
            <a:r>
              <a:rPr lang="zh-CN" altLang="en-US" sz="1600" dirty="0" smtClean="0">
                <a:cs typeface="+mn-ea"/>
                <a:sym typeface="+mn-lt"/>
              </a:rPr>
              <a:t>。</a:t>
            </a:r>
            <a:endParaRPr lang="en-US" altLang="zh-CN" sz="1600" dirty="0" smtClean="0">
              <a:cs typeface="+mn-ea"/>
              <a:sym typeface="+mn-lt"/>
            </a:endParaRPr>
          </a:p>
          <a:p>
            <a:pPr>
              <a:lnSpc>
                <a:spcPct val="150000"/>
              </a:lnSpc>
            </a:pPr>
            <a:endParaRPr lang="en-US" altLang="zh-CN" sz="1600" dirty="0">
              <a:cs typeface="+mn-ea"/>
              <a:sym typeface="+mn-lt"/>
            </a:endParaRPr>
          </a:p>
          <a:p>
            <a:pPr>
              <a:lnSpc>
                <a:spcPct val="150000"/>
              </a:lnSpc>
            </a:pPr>
            <a:r>
              <a:rPr lang="en-US" altLang="zh-CN" sz="1600" dirty="0" smtClean="0">
                <a:cs typeface="+mn-ea"/>
                <a:sym typeface="+mn-lt"/>
              </a:rPr>
              <a:t>1931</a:t>
            </a:r>
            <a:r>
              <a:rPr lang="zh-CN" altLang="en-US" sz="1600" dirty="0">
                <a:cs typeface="+mn-ea"/>
                <a:sym typeface="+mn-lt"/>
              </a:rPr>
              <a:t>年，许多生态学家在意大利佛罗伦萨召开会议，正式提议设立“世界动物日”。他们选取了圣方济各的主保瞻礼日即</a:t>
            </a:r>
            <a:r>
              <a:rPr lang="en-US" altLang="zh-CN" sz="1600" dirty="0">
                <a:cs typeface="+mn-ea"/>
                <a:sym typeface="+mn-lt"/>
              </a:rPr>
              <a:t>10</a:t>
            </a:r>
            <a:r>
              <a:rPr lang="zh-CN" altLang="en-US" sz="1600" dirty="0">
                <a:cs typeface="+mn-ea"/>
                <a:sym typeface="+mn-lt"/>
              </a:rPr>
              <a:t>月</a:t>
            </a:r>
            <a:r>
              <a:rPr lang="en-US" altLang="zh-CN" sz="1600" dirty="0">
                <a:cs typeface="+mn-ea"/>
                <a:sym typeface="+mn-lt"/>
              </a:rPr>
              <a:t>4</a:t>
            </a:r>
            <a:r>
              <a:rPr lang="zh-CN" altLang="en-US" sz="1600" dirty="0">
                <a:cs typeface="+mn-ea"/>
                <a:sym typeface="+mn-lt"/>
              </a:rPr>
              <a:t>日这一天作为纪念日。并自</a:t>
            </a:r>
            <a:r>
              <a:rPr lang="en-US" altLang="zh-CN" sz="1600" dirty="0">
                <a:cs typeface="+mn-ea"/>
                <a:sym typeface="+mn-lt"/>
              </a:rPr>
              <a:t>20</a:t>
            </a:r>
            <a:r>
              <a:rPr lang="zh-CN" altLang="en-US" sz="1600" dirty="0">
                <a:cs typeface="+mn-ea"/>
                <a:sym typeface="+mn-lt"/>
              </a:rPr>
              <a:t>世纪</a:t>
            </a:r>
            <a:r>
              <a:rPr lang="en-US" altLang="zh-CN" sz="1600" dirty="0">
                <a:cs typeface="+mn-ea"/>
                <a:sym typeface="+mn-lt"/>
              </a:rPr>
              <a:t>20</a:t>
            </a:r>
            <a:r>
              <a:rPr lang="zh-CN" altLang="en-US" sz="1600" dirty="0">
                <a:cs typeface="+mn-ea"/>
                <a:sym typeface="+mn-lt"/>
              </a:rPr>
              <a:t>年代开始，每年的这一天，在世界各地举办各种形式的纪念活动。</a:t>
            </a:r>
          </a:p>
        </p:txBody>
      </p:sp>
      <p:pic>
        <p:nvPicPr>
          <p:cNvPr id="41" name="图片 40"/>
          <p:cNvPicPr>
            <a:picLocks noChangeAspect="1"/>
          </p:cNvPicPr>
          <p:nvPr/>
        </p:nvPicPr>
        <p:blipFill>
          <a:blip r:embed="rId3" cstate="email"/>
          <a:stretch>
            <a:fillRect/>
          </a:stretch>
        </p:blipFill>
        <p:spPr>
          <a:xfrm>
            <a:off x="10200336" y="2784867"/>
            <a:ext cx="2142748" cy="4157480"/>
          </a:xfrm>
          <a:prstGeom prst="rect">
            <a:avLst/>
          </a:prstGeom>
        </p:spPr>
      </p:pic>
      <p:pic>
        <p:nvPicPr>
          <p:cNvPr id="42" name="图片 41"/>
          <p:cNvPicPr>
            <a:picLocks noChangeAspect="1"/>
          </p:cNvPicPr>
          <p:nvPr/>
        </p:nvPicPr>
        <p:blipFill>
          <a:blip r:embed="rId4" cstate="email"/>
          <a:stretch>
            <a:fillRect/>
          </a:stretch>
        </p:blipFill>
        <p:spPr>
          <a:xfrm>
            <a:off x="30906" y="4584623"/>
            <a:ext cx="2515392" cy="2515392"/>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AD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1523" y="-27225"/>
            <a:ext cx="12225386" cy="6897510"/>
            <a:chOff x="-11523" y="-27225"/>
            <a:chExt cx="12225386" cy="6897510"/>
          </a:xfrm>
        </p:grpSpPr>
        <p:pic>
          <p:nvPicPr>
            <p:cNvPr id="13" name="图片 12"/>
            <p:cNvPicPr>
              <a:picLocks noChangeAspect="1"/>
            </p:cNvPicPr>
            <p:nvPr/>
          </p:nvPicPr>
          <p:blipFill>
            <a:blip r:embed="rId3" cstate="email"/>
            <a:stretch>
              <a:fillRect/>
            </a:stretch>
          </p:blipFill>
          <p:spPr>
            <a:xfrm flipH="1">
              <a:off x="4258" y="2190500"/>
              <a:ext cx="1460773" cy="2645024"/>
            </a:xfrm>
            <a:prstGeom prst="rect">
              <a:avLst/>
            </a:prstGeom>
          </p:spPr>
        </p:pic>
        <p:pic>
          <p:nvPicPr>
            <p:cNvPr id="14" name="图片 13"/>
            <p:cNvPicPr>
              <a:picLocks noChangeAspect="1"/>
            </p:cNvPicPr>
            <p:nvPr/>
          </p:nvPicPr>
          <p:blipFill rotWithShape="1">
            <a:blip r:embed="rId4" cstate="email"/>
            <a:srcRect/>
            <a:stretch>
              <a:fillRect/>
            </a:stretch>
          </p:blipFill>
          <p:spPr>
            <a:xfrm>
              <a:off x="0" y="-12260"/>
              <a:ext cx="6858000" cy="2524068"/>
            </a:xfrm>
            <a:prstGeom prst="rect">
              <a:avLst/>
            </a:prstGeom>
          </p:spPr>
        </p:pic>
        <p:pic>
          <p:nvPicPr>
            <p:cNvPr id="15" name="图片 14"/>
            <p:cNvPicPr>
              <a:picLocks noChangeAspect="1"/>
            </p:cNvPicPr>
            <p:nvPr/>
          </p:nvPicPr>
          <p:blipFill>
            <a:blip r:embed="rId5" cstate="email"/>
            <a:stretch>
              <a:fillRect/>
            </a:stretch>
          </p:blipFill>
          <p:spPr>
            <a:xfrm rot="5400000">
              <a:off x="9688458" y="4386159"/>
              <a:ext cx="1758700" cy="3209551"/>
            </a:xfrm>
            <a:prstGeom prst="rect">
              <a:avLst/>
            </a:prstGeom>
          </p:spPr>
        </p:pic>
        <p:pic>
          <p:nvPicPr>
            <p:cNvPr id="17" name="图片 16"/>
            <p:cNvPicPr>
              <a:picLocks noChangeAspect="1"/>
            </p:cNvPicPr>
            <p:nvPr/>
          </p:nvPicPr>
          <p:blipFill>
            <a:blip r:embed="rId6" cstate="email"/>
            <a:stretch>
              <a:fillRect/>
            </a:stretch>
          </p:blipFill>
          <p:spPr>
            <a:xfrm rot="10800000">
              <a:off x="-11523" y="4326340"/>
              <a:ext cx="1696389" cy="2542927"/>
            </a:xfrm>
            <a:prstGeom prst="rect">
              <a:avLst/>
            </a:prstGeom>
          </p:spPr>
        </p:pic>
        <p:pic>
          <p:nvPicPr>
            <p:cNvPr id="18" name="图片 17"/>
            <p:cNvPicPr>
              <a:picLocks noChangeAspect="1"/>
            </p:cNvPicPr>
            <p:nvPr/>
          </p:nvPicPr>
          <p:blipFill>
            <a:blip r:embed="rId7" cstate="email"/>
            <a:stretch>
              <a:fillRect/>
            </a:stretch>
          </p:blipFill>
          <p:spPr>
            <a:xfrm flipH="1">
              <a:off x="8605715" y="-27225"/>
              <a:ext cx="3608148" cy="4707819"/>
            </a:xfrm>
            <a:prstGeom prst="rect">
              <a:avLst/>
            </a:prstGeom>
          </p:spPr>
        </p:pic>
      </p:grpSp>
      <p:sp>
        <p:nvSpPr>
          <p:cNvPr id="37" name="文本框 36"/>
          <p:cNvSpPr txBox="1"/>
          <p:nvPr/>
        </p:nvSpPr>
        <p:spPr>
          <a:xfrm>
            <a:off x="4489606" y="5274477"/>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同一个世界   同一片天空</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38" name="文本框 37"/>
          <p:cNvSpPr txBox="1"/>
          <p:nvPr/>
        </p:nvSpPr>
        <p:spPr>
          <a:xfrm>
            <a:off x="4489606" y="5780713"/>
            <a:ext cx="2986268" cy="369332"/>
          </a:xfrm>
          <a:prstGeom prst="rect">
            <a:avLst/>
          </a:prstGeom>
          <a:noFill/>
        </p:spPr>
        <p:txBody>
          <a:bodyPr wrap="square" rtlCol="0">
            <a:spAutoFit/>
          </a:bodyPr>
          <a:lstStyle/>
          <a:p>
            <a:pPr algn="ctr"/>
            <a:r>
              <a:rPr lang="zh-CN" altLang="en-US" dirty="0" smtClean="0">
                <a:ln>
                  <a:solidFill>
                    <a:schemeClr val="bg1"/>
                  </a:solidFill>
                </a:ln>
                <a:solidFill>
                  <a:srgbClr val="00B0F0"/>
                </a:solidFill>
                <a:effectLst>
                  <a:outerShdw blurRad="38100" dist="38100" dir="2700000" algn="tl">
                    <a:srgbClr val="000000">
                      <a:alpha val="43137"/>
                    </a:srgbClr>
                  </a:outerShdw>
                </a:effectLst>
                <a:cs typeface="+mn-ea"/>
                <a:sym typeface="+mn-lt"/>
              </a:rPr>
              <a:t>保护动物   人人有责</a:t>
            </a:r>
            <a:endParaRPr lang="zh-CN" altLang="en-US" dirty="0">
              <a:ln>
                <a:solidFill>
                  <a:schemeClr val="bg1"/>
                </a:solidFill>
              </a:ln>
              <a:solidFill>
                <a:srgbClr val="00B0F0"/>
              </a:solidFill>
              <a:effectLst>
                <a:outerShdw blurRad="38100" dist="38100" dir="2700000" algn="tl">
                  <a:srgbClr val="000000">
                    <a:alpha val="43137"/>
                  </a:srgbClr>
                </a:outerShdw>
              </a:effectLst>
              <a:cs typeface="+mn-ea"/>
              <a:sym typeface="+mn-lt"/>
            </a:endParaRPr>
          </a:p>
        </p:txBody>
      </p:sp>
      <p:sp>
        <p:nvSpPr>
          <p:cNvPr id="16" name="内容占位符 2"/>
          <p:cNvSpPr>
            <a:spLocks noGrp="1"/>
          </p:cNvSpPr>
          <p:nvPr/>
        </p:nvSpPr>
        <p:spPr>
          <a:xfrm>
            <a:off x="2683509" y="2631631"/>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6600" b="1" dirty="0">
                <a:ln>
                  <a:solidFill>
                    <a:schemeClr val="bg1"/>
                  </a:solidFill>
                </a:ln>
                <a:solidFill>
                  <a:srgbClr val="7030A0"/>
                </a:solidFill>
                <a:effectLst>
                  <a:outerShdw blurRad="38100" dist="38100" dir="2700000" algn="tl">
                    <a:srgbClr val="000000">
                      <a:alpha val="43137"/>
                    </a:srgbClr>
                  </a:outerShdw>
                </a:effectLst>
                <a:cs typeface="+mn-ea"/>
                <a:sym typeface="+mn-lt"/>
              </a:rPr>
              <a:t>世界上濒临灭绝的</a:t>
            </a:r>
            <a:r>
              <a:rPr lang="en-US" altLang="zh-CN" sz="6600" b="1" dirty="0">
                <a:ln>
                  <a:solidFill>
                    <a:schemeClr val="bg1"/>
                  </a:solidFill>
                </a:ln>
                <a:solidFill>
                  <a:srgbClr val="7030A0"/>
                </a:solidFill>
                <a:effectLst>
                  <a:outerShdw blurRad="38100" dist="38100" dir="2700000" algn="tl">
                    <a:srgbClr val="000000">
                      <a:alpha val="43137"/>
                    </a:srgbClr>
                  </a:outerShdw>
                </a:effectLst>
                <a:cs typeface="+mn-ea"/>
                <a:sym typeface="+mn-lt"/>
              </a:rPr>
              <a:t>29</a:t>
            </a:r>
            <a:r>
              <a:rPr lang="zh-CN" altLang="en-US" sz="6600" b="1" dirty="0">
                <a:ln>
                  <a:solidFill>
                    <a:schemeClr val="bg1"/>
                  </a:solidFill>
                </a:ln>
                <a:solidFill>
                  <a:srgbClr val="7030A0"/>
                </a:solidFill>
                <a:effectLst>
                  <a:outerShdw blurRad="38100" dist="38100" dir="2700000" algn="tl">
                    <a:srgbClr val="000000">
                      <a:alpha val="43137"/>
                    </a:srgbClr>
                  </a:outerShdw>
                </a:effectLst>
                <a:cs typeface="+mn-ea"/>
                <a:sym typeface="+mn-lt"/>
              </a:rPr>
              <a:t>种珍稀动物</a:t>
            </a:r>
            <a:endParaRPr lang="en-US" altLang="zh-CN" sz="66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grpSp>
        <p:nvGrpSpPr>
          <p:cNvPr id="20" name="组合 19"/>
          <p:cNvGrpSpPr/>
          <p:nvPr/>
        </p:nvGrpSpPr>
        <p:grpSpPr>
          <a:xfrm>
            <a:off x="4804610" y="1141920"/>
            <a:ext cx="2356259" cy="2308324"/>
            <a:chOff x="5713942" y="506781"/>
            <a:chExt cx="826495" cy="820019"/>
          </a:xfrm>
        </p:grpSpPr>
        <p:sp>
          <p:nvSpPr>
            <p:cNvPr id="22" name="文本框 21"/>
            <p:cNvSpPr txBox="1"/>
            <p:nvPr/>
          </p:nvSpPr>
          <p:spPr>
            <a:xfrm>
              <a:off x="5713942" y="555982"/>
              <a:ext cx="826495" cy="623214"/>
            </a:xfrm>
            <a:prstGeom prst="rect">
              <a:avLst/>
            </a:prstGeom>
            <a:noFill/>
            <a:effectLst>
              <a:outerShdw blurRad="50800" dist="38100" dir="8100000" algn="tr" rotWithShape="0">
                <a:prstClr val="black">
                  <a:alpha val="40000"/>
                </a:prstClr>
              </a:outerShdw>
            </a:effectLst>
          </p:spPr>
          <p:txBody>
            <a:bodyPr vert="horz" wrap="square" rtlCol="0">
              <a:spAutoFit/>
            </a:bodyPr>
            <a:lstStyle/>
            <a:p>
              <a:r>
                <a:rPr lang="en-US" altLang="zh-CN" sz="5400" b="1" dirty="0" smtClean="0">
                  <a:ln w="762000">
                    <a:solidFill>
                      <a:srgbClr val="9AC400"/>
                    </a:solidFill>
                  </a:ln>
                  <a:solidFill>
                    <a:srgbClr val="9AC400"/>
                  </a:solidFill>
                  <a:effectLst>
                    <a:outerShdw blurRad="38100" dist="38100" dir="2700000" algn="tl">
                      <a:srgbClr val="000000">
                        <a:alpha val="43137"/>
                      </a:srgbClr>
                    </a:outerShdw>
                  </a:effectLst>
                  <a:cs typeface="+mn-ea"/>
                  <a:sym typeface="+mn-lt"/>
                </a:rPr>
                <a:t>  0     2 </a:t>
              </a:r>
              <a:endParaRPr lang="zh-CN" altLang="en-US" sz="5400" b="1" dirty="0">
                <a:ln w="762000">
                  <a:solidFill>
                    <a:srgbClr val="9AC400"/>
                  </a:solidFill>
                </a:ln>
                <a:solidFill>
                  <a:srgbClr val="9AC400"/>
                </a:solidFill>
                <a:effectLst>
                  <a:outerShdw blurRad="38100" dist="38100" dir="2700000" algn="tl">
                    <a:srgbClr val="000000">
                      <a:alpha val="43137"/>
                    </a:srgbClr>
                  </a:outerShdw>
                </a:effectLst>
                <a:cs typeface="+mn-ea"/>
                <a:sym typeface="+mn-lt"/>
              </a:endParaRPr>
            </a:p>
          </p:txBody>
        </p:sp>
        <p:sp>
          <p:nvSpPr>
            <p:cNvPr id="23" name="文本框 22"/>
            <p:cNvSpPr txBox="1"/>
            <p:nvPr/>
          </p:nvSpPr>
          <p:spPr>
            <a:xfrm>
              <a:off x="5805433" y="506781"/>
              <a:ext cx="725725" cy="820019"/>
            </a:xfrm>
            <a:prstGeom prst="rect">
              <a:avLst/>
            </a:prstGeom>
            <a:noFill/>
          </p:spPr>
          <p:txBody>
            <a:bodyPr vert="horz" wrap="square" rtlCol="0">
              <a:spAutoFit/>
            </a:bodyPr>
            <a:lstStyle/>
            <a:p>
              <a:r>
                <a:rPr lang="en-US" altLang="zh-CN" sz="7200" b="1" dirty="0" smtClean="0">
                  <a:ln w="38100">
                    <a:solidFill>
                      <a:schemeClr val="bg1"/>
                    </a:solidFill>
                  </a:ln>
                  <a:solidFill>
                    <a:srgbClr val="FFC000"/>
                  </a:solidFill>
                  <a:effectLst>
                    <a:outerShdw blurRad="38100" dist="38100" dir="2700000" algn="tl">
                      <a:srgbClr val="000000">
                        <a:alpha val="43137"/>
                      </a:srgbClr>
                    </a:outerShdw>
                  </a:effectLst>
                  <a:cs typeface="+mn-ea"/>
                  <a:sym typeface="+mn-lt"/>
                </a:rPr>
                <a:t>0   2</a:t>
              </a:r>
              <a:endParaRPr lang="zh-CN" altLang="en-US" sz="7200" b="1" dirty="0">
                <a:ln w="38100">
                  <a:solidFill>
                    <a:schemeClr val="bg1"/>
                  </a:solidFill>
                </a:ln>
                <a:solidFill>
                  <a:srgbClr val="FFC000"/>
                </a:solidFill>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8" cstate="email"/>
          <a:stretch>
            <a:fillRect/>
          </a:stretch>
        </p:blipFill>
        <p:spPr>
          <a:xfrm flipH="1">
            <a:off x="0" y="3138682"/>
            <a:ext cx="2523281" cy="3719318"/>
          </a:xfrm>
          <a:prstGeom prst="rect">
            <a:avLst/>
          </a:prstGeom>
        </p:spPr>
      </p:pic>
      <p:pic>
        <p:nvPicPr>
          <p:cNvPr id="2" name="图片 1"/>
          <p:cNvPicPr>
            <a:picLocks noChangeAspect="1"/>
          </p:cNvPicPr>
          <p:nvPr/>
        </p:nvPicPr>
        <p:blipFill>
          <a:blip r:embed="rId9" cstate="email"/>
          <a:stretch>
            <a:fillRect/>
          </a:stretch>
        </p:blipFill>
        <p:spPr>
          <a:xfrm>
            <a:off x="8923773" y="-157460"/>
            <a:ext cx="3722828" cy="4100031"/>
          </a:xfrm>
          <a:prstGeom prst="rect">
            <a:avLst/>
          </a:prstGeom>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内容占位符 2"/>
          <p:cNvSpPr>
            <a:spLocks noGrp="1"/>
          </p:cNvSpPr>
          <p:nvPr/>
        </p:nvSpPr>
        <p:spPr>
          <a:xfrm>
            <a:off x="1605026" y="519823"/>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濒临</a:t>
            </a:r>
            <a:r>
              <a:rPr lang="zh-CN" altLang="en-US"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灭绝</a:t>
            </a: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的</a:t>
            </a:r>
            <a:r>
              <a:rPr lang="en-US" altLang="zh-CN" sz="4400" b="1" dirty="0">
                <a:ln>
                  <a:solidFill>
                    <a:schemeClr val="bg1"/>
                  </a:solidFill>
                </a:ln>
                <a:solidFill>
                  <a:srgbClr val="7030A0"/>
                </a:solidFill>
                <a:effectLst>
                  <a:outerShdw blurRad="38100" dist="38100" dir="2700000" algn="tl">
                    <a:srgbClr val="000000">
                      <a:alpha val="43137"/>
                    </a:srgbClr>
                  </a:outerShdw>
                </a:effectLst>
                <a:cs typeface="+mn-ea"/>
                <a:sym typeface="+mn-lt"/>
              </a:rPr>
              <a:t>29</a:t>
            </a: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种珍稀动物</a:t>
            </a:r>
            <a:endParaRPr lang="en-US" altLang="zh-CN" sz="44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pic>
        <p:nvPicPr>
          <p:cNvPr id="42" name="图片 41"/>
          <p:cNvPicPr>
            <a:picLocks noChangeAspect="1"/>
          </p:cNvPicPr>
          <p:nvPr/>
        </p:nvPicPr>
        <p:blipFill>
          <a:blip r:embed="rId3" cstate="email"/>
          <a:stretch>
            <a:fillRect/>
          </a:stretch>
        </p:blipFill>
        <p:spPr>
          <a:xfrm flipH="1">
            <a:off x="9321644" y="4492025"/>
            <a:ext cx="2515392" cy="2515392"/>
          </a:xfrm>
          <a:prstGeom prst="rect">
            <a:avLst/>
          </a:prstGeom>
        </p:spPr>
      </p:pic>
      <p:sp>
        <p:nvSpPr>
          <p:cNvPr id="13" name="矩形 12"/>
          <p:cNvSpPr/>
          <p:nvPr/>
        </p:nvSpPr>
        <p:spPr>
          <a:xfrm>
            <a:off x="1524003" y="1664270"/>
            <a:ext cx="9988951" cy="34624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dirty="0">
                <a:solidFill>
                  <a:schemeClr val="accent6">
                    <a:lumMod val="50000"/>
                  </a:schemeClr>
                </a:solidFill>
                <a:cs typeface="+mn-ea"/>
                <a:sym typeface="+mn-lt"/>
              </a:rPr>
              <a:t>世界自然保护联盟濒危物种红色名录将物种保护级别设为</a:t>
            </a:r>
            <a:r>
              <a:rPr lang="en-US" altLang="zh-CN" b="1" dirty="0">
                <a:solidFill>
                  <a:schemeClr val="accent6">
                    <a:lumMod val="50000"/>
                  </a:schemeClr>
                </a:solidFill>
                <a:cs typeface="+mn-ea"/>
                <a:sym typeface="+mn-lt"/>
              </a:rPr>
              <a:t>9</a:t>
            </a:r>
            <a:r>
              <a:rPr lang="zh-CN" altLang="en-US" b="1" dirty="0">
                <a:solidFill>
                  <a:schemeClr val="accent6">
                    <a:lumMod val="50000"/>
                  </a:schemeClr>
                </a:solidFill>
                <a:cs typeface="+mn-ea"/>
                <a:sym typeface="+mn-lt"/>
              </a:rPr>
              <a:t>级，分别是：</a:t>
            </a:r>
          </a:p>
          <a:p>
            <a:pPr marL="342900" indent="-342900">
              <a:lnSpc>
                <a:spcPct val="150000"/>
              </a:lnSpc>
              <a:buFont typeface="+mj-lt"/>
              <a:buAutoNum type="arabicPeriod"/>
            </a:pPr>
            <a:r>
              <a:rPr lang="zh-CN" altLang="en-US" sz="1600" b="1" dirty="0" smtClean="0">
                <a:solidFill>
                  <a:schemeClr val="accent6">
                    <a:lumMod val="50000"/>
                  </a:schemeClr>
                </a:solidFill>
                <a:cs typeface="+mn-ea"/>
                <a:sym typeface="+mn-lt"/>
              </a:rPr>
              <a:t>灭绝 </a:t>
            </a:r>
            <a:r>
              <a:rPr lang="en-US" altLang="zh-CN" sz="1600" b="1" dirty="0">
                <a:solidFill>
                  <a:schemeClr val="accent6">
                    <a:lumMod val="50000"/>
                  </a:schemeClr>
                </a:solidFill>
                <a:cs typeface="+mn-ea"/>
                <a:sym typeface="+mn-lt"/>
              </a:rPr>
              <a:t>Extinct</a:t>
            </a:r>
            <a:r>
              <a:rPr lang="zh-CN" altLang="en-US" sz="1600" b="1" dirty="0">
                <a:solidFill>
                  <a:schemeClr val="accent6">
                    <a:lumMod val="50000"/>
                  </a:schemeClr>
                </a:solidFill>
                <a:cs typeface="+mn-ea"/>
                <a:sym typeface="+mn-lt"/>
              </a:rPr>
              <a:t>（</a:t>
            </a:r>
            <a:r>
              <a:rPr lang="en-US" altLang="zh-CN" sz="1600" b="1" dirty="0">
                <a:solidFill>
                  <a:schemeClr val="accent6">
                    <a:lumMod val="50000"/>
                  </a:schemeClr>
                </a:solidFill>
                <a:cs typeface="+mn-ea"/>
                <a:sym typeface="+mn-lt"/>
              </a:rPr>
              <a:t>EX</a:t>
            </a:r>
            <a:r>
              <a:rPr lang="zh-CN" altLang="en-US" sz="1600" b="1" dirty="0">
                <a:solidFill>
                  <a:schemeClr val="accent6">
                    <a:lumMod val="50000"/>
                  </a:schemeClr>
                </a:solidFill>
                <a:cs typeface="+mn-ea"/>
                <a:sym typeface="+mn-lt"/>
              </a:rPr>
              <a:t>）：</a:t>
            </a:r>
            <a:r>
              <a:rPr lang="zh-CN" altLang="en-US" sz="1600" dirty="0">
                <a:cs typeface="+mn-ea"/>
                <a:sym typeface="+mn-lt"/>
              </a:rPr>
              <a:t>如果</a:t>
            </a:r>
            <a:r>
              <a:rPr lang="en-US" altLang="zh-CN" sz="1600" dirty="0">
                <a:cs typeface="+mn-ea"/>
                <a:sym typeface="+mn-lt"/>
              </a:rPr>
              <a:t>1</a:t>
            </a:r>
            <a:r>
              <a:rPr lang="zh-CN" altLang="en-US" sz="1600" dirty="0">
                <a:cs typeface="+mn-ea"/>
                <a:sym typeface="+mn-lt"/>
              </a:rPr>
              <a:t>个生物分类单元的最后一个个体已经死亡，列为灭绝</a:t>
            </a:r>
            <a:r>
              <a:rPr lang="zh-CN" altLang="en-US" sz="1600" dirty="0" smtClean="0">
                <a:cs typeface="+mn-ea"/>
                <a:sym typeface="+mn-lt"/>
              </a:rPr>
              <a:t>。</a:t>
            </a:r>
            <a:endParaRPr lang="en-US" altLang="zh-CN" sz="1600" dirty="0" smtClean="0">
              <a:cs typeface="+mn-ea"/>
              <a:sym typeface="+mn-lt"/>
            </a:endParaRPr>
          </a:p>
          <a:p>
            <a:pPr marL="342900" indent="-342900">
              <a:lnSpc>
                <a:spcPct val="150000"/>
              </a:lnSpc>
              <a:buFont typeface="+mj-lt"/>
              <a:buAutoNum type="arabicPeriod"/>
            </a:pPr>
            <a:r>
              <a:rPr lang="zh-CN" altLang="en-US" sz="1600" b="1" dirty="0" smtClean="0">
                <a:solidFill>
                  <a:schemeClr val="accent6">
                    <a:lumMod val="50000"/>
                  </a:schemeClr>
                </a:solidFill>
                <a:cs typeface="+mn-ea"/>
                <a:sym typeface="+mn-lt"/>
              </a:rPr>
              <a:t>野外</a:t>
            </a:r>
            <a:r>
              <a:rPr lang="zh-CN" altLang="en-US" sz="1600" b="1" dirty="0">
                <a:solidFill>
                  <a:schemeClr val="accent6">
                    <a:lumMod val="50000"/>
                  </a:schemeClr>
                </a:solidFill>
                <a:cs typeface="+mn-ea"/>
                <a:sym typeface="+mn-lt"/>
              </a:rPr>
              <a:t>灭绝 </a:t>
            </a:r>
            <a:r>
              <a:rPr lang="en-US" altLang="zh-CN" sz="1600" b="1" dirty="0">
                <a:solidFill>
                  <a:schemeClr val="accent6">
                    <a:lumMod val="50000"/>
                  </a:schemeClr>
                </a:solidFill>
                <a:cs typeface="+mn-ea"/>
                <a:sym typeface="+mn-lt"/>
              </a:rPr>
              <a:t>Extinct in the Wild</a:t>
            </a:r>
            <a:r>
              <a:rPr lang="zh-CN" altLang="en-US" sz="1600" b="1" dirty="0">
                <a:solidFill>
                  <a:schemeClr val="accent6">
                    <a:lumMod val="50000"/>
                  </a:schemeClr>
                </a:solidFill>
                <a:cs typeface="+mn-ea"/>
                <a:sym typeface="+mn-lt"/>
              </a:rPr>
              <a:t>（</a:t>
            </a:r>
            <a:r>
              <a:rPr lang="en-US" altLang="zh-CN" sz="1600" b="1" dirty="0">
                <a:solidFill>
                  <a:schemeClr val="accent6">
                    <a:lumMod val="50000"/>
                  </a:schemeClr>
                </a:solidFill>
                <a:cs typeface="+mn-ea"/>
                <a:sym typeface="+mn-lt"/>
              </a:rPr>
              <a:t>EW</a:t>
            </a:r>
            <a:r>
              <a:rPr lang="zh-CN" altLang="en-US" sz="1600" b="1" dirty="0">
                <a:solidFill>
                  <a:schemeClr val="accent6">
                    <a:lumMod val="50000"/>
                  </a:schemeClr>
                </a:solidFill>
                <a:cs typeface="+mn-ea"/>
                <a:sym typeface="+mn-lt"/>
              </a:rPr>
              <a:t>）</a:t>
            </a:r>
            <a:r>
              <a:rPr lang="zh-CN" altLang="en-US" sz="1600" dirty="0">
                <a:solidFill>
                  <a:schemeClr val="accent6">
                    <a:lumMod val="50000"/>
                  </a:schemeClr>
                </a:solidFill>
                <a:cs typeface="+mn-ea"/>
                <a:sym typeface="+mn-lt"/>
              </a:rPr>
              <a:t>：</a:t>
            </a:r>
            <a:r>
              <a:rPr lang="zh-CN" altLang="en-US" sz="1600" dirty="0">
                <a:cs typeface="+mn-ea"/>
                <a:sym typeface="+mn-lt"/>
              </a:rPr>
              <a:t>如果</a:t>
            </a:r>
            <a:r>
              <a:rPr lang="en-US" altLang="zh-CN" sz="1600" dirty="0">
                <a:cs typeface="+mn-ea"/>
                <a:sym typeface="+mn-lt"/>
              </a:rPr>
              <a:t>1</a:t>
            </a:r>
            <a:r>
              <a:rPr lang="zh-CN" altLang="en-US" sz="1600" dirty="0">
                <a:cs typeface="+mn-ea"/>
                <a:sym typeface="+mn-lt"/>
              </a:rPr>
              <a:t>个生物分类单元的个体仅生活在人工栽培和人工圈养状态下，列为野外灭绝</a:t>
            </a:r>
            <a:r>
              <a:rPr lang="zh-CN" altLang="en-US" sz="1600" dirty="0" smtClean="0">
                <a:cs typeface="+mn-ea"/>
                <a:sym typeface="+mn-lt"/>
              </a:rPr>
              <a:t>。</a:t>
            </a:r>
            <a:endParaRPr lang="en-US" altLang="zh-CN" sz="1600" dirty="0" smtClean="0">
              <a:cs typeface="+mn-ea"/>
              <a:sym typeface="+mn-lt"/>
            </a:endParaRPr>
          </a:p>
          <a:p>
            <a:pPr marL="342900" indent="-342900">
              <a:lnSpc>
                <a:spcPct val="150000"/>
              </a:lnSpc>
              <a:buFont typeface="+mj-lt"/>
              <a:buAutoNum type="arabicPeriod"/>
            </a:pPr>
            <a:r>
              <a:rPr lang="zh-CN" altLang="en-US" sz="1600" b="1" dirty="0" smtClean="0">
                <a:solidFill>
                  <a:schemeClr val="accent6">
                    <a:lumMod val="50000"/>
                  </a:schemeClr>
                </a:solidFill>
                <a:cs typeface="+mn-ea"/>
                <a:sym typeface="+mn-lt"/>
              </a:rPr>
              <a:t>极</a:t>
            </a:r>
            <a:r>
              <a:rPr lang="zh-CN" altLang="en-US" sz="1600" b="1" dirty="0">
                <a:solidFill>
                  <a:schemeClr val="accent6">
                    <a:lumMod val="50000"/>
                  </a:schemeClr>
                </a:solidFill>
                <a:cs typeface="+mn-ea"/>
                <a:sym typeface="+mn-lt"/>
              </a:rPr>
              <a:t>危 </a:t>
            </a:r>
            <a:r>
              <a:rPr lang="en-US" altLang="zh-CN" sz="1600" b="1" dirty="0">
                <a:solidFill>
                  <a:schemeClr val="accent6">
                    <a:lumMod val="50000"/>
                  </a:schemeClr>
                </a:solidFill>
                <a:cs typeface="+mn-ea"/>
                <a:sym typeface="+mn-lt"/>
              </a:rPr>
              <a:t>Critically Endangered</a:t>
            </a:r>
            <a:r>
              <a:rPr lang="zh-CN" altLang="en-US" sz="1600" b="1" dirty="0">
                <a:solidFill>
                  <a:schemeClr val="accent6">
                    <a:lumMod val="50000"/>
                  </a:schemeClr>
                </a:solidFill>
                <a:cs typeface="+mn-ea"/>
                <a:sym typeface="+mn-lt"/>
              </a:rPr>
              <a:t>（</a:t>
            </a:r>
            <a:r>
              <a:rPr lang="en-US" altLang="zh-CN" sz="1600" b="1" dirty="0">
                <a:solidFill>
                  <a:schemeClr val="accent6">
                    <a:lumMod val="50000"/>
                  </a:schemeClr>
                </a:solidFill>
                <a:cs typeface="+mn-ea"/>
                <a:sym typeface="+mn-lt"/>
              </a:rPr>
              <a:t>CR</a:t>
            </a:r>
            <a:r>
              <a:rPr lang="zh-CN" altLang="en-US" sz="1600" b="1" dirty="0">
                <a:solidFill>
                  <a:schemeClr val="accent6">
                    <a:lumMod val="50000"/>
                  </a:schemeClr>
                </a:solidFill>
                <a:cs typeface="+mn-ea"/>
                <a:sym typeface="+mn-lt"/>
              </a:rPr>
              <a:t>）</a:t>
            </a:r>
            <a:r>
              <a:rPr lang="zh-CN" altLang="en-US" sz="1600" dirty="0">
                <a:solidFill>
                  <a:schemeClr val="accent6">
                    <a:lumMod val="50000"/>
                  </a:schemeClr>
                </a:solidFill>
                <a:cs typeface="+mn-ea"/>
                <a:sym typeface="+mn-lt"/>
              </a:rPr>
              <a:t>：</a:t>
            </a:r>
            <a:r>
              <a:rPr lang="zh-CN" altLang="en-US" sz="1600" dirty="0">
                <a:cs typeface="+mn-ea"/>
                <a:sym typeface="+mn-lt"/>
              </a:rPr>
              <a:t>野外状态下</a:t>
            </a:r>
            <a:r>
              <a:rPr lang="en-US" altLang="zh-CN" sz="1600" dirty="0">
                <a:cs typeface="+mn-ea"/>
                <a:sym typeface="+mn-lt"/>
              </a:rPr>
              <a:t>1</a:t>
            </a:r>
            <a:r>
              <a:rPr lang="zh-CN" altLang="en-US" sz="1600" dirty="0">
                <a:cs typeface="+mn-ea"/>
                <a:sym typeface="+mn-lt"/>
              </a:rPr>
              <a:t>个生物分类单元灭绝概率很高时，列为极危</a:t>
            </a:r>
            <a:r>
              <a:rPr lang="zh-CN" altLang="en-US" sz="1600" dirty="0" smtClean="0">
                <a:cs typeface="+mn-ea"/>
                <a:sym typeface="+mn-lt"/>
              </a:rPr>
              <a:t>。</a:t>
            </a:r>
            <a:endParaRPr lang="en-US" altLang="zh-CN" sz="1600" dirty="0" smtClean="0">
              <a:cs typeface="+mn-ea"/>
              <a:sym typeface="+mn-lt"/>
            </a:endParaRPr>
          </a:p>
          <a:p>
            <a:pPr marL="342900" indent="-342900">
              <a:lnSpc>
                <a:spcPct val="150000"/>
              </a:lnSpc>
              <a:buFont typeface="+mj-lt"/>
              <a:buAutoNum type="arabicPeriod"/>
            </a:pPr>
            <a:r>
              <a:rPr lang="zh-CN" altLang="en-US" sz="1600" b="1" dirty="0" smtClean="0">
                <a:solidFill>
                  <a:schemeClr val="accent6">
                    <a:lumMod val="50000"/>
                  </a:schemeClr>
                </a:solidFill>
                <a:cs typeface="+mn-ea"/>
                <a:sym typeface="+mn-lt"/>
              </a:rPr>
              <a:t>濒危 </a:t>
            </a:r>
            <a:r>
              <a:rPr lang="en-US" altLang="zh-CN" sz="1600" b="1" dirty="0">
                <a:solidFill>
                  <a:schemeClr val="accent6">
                    <a:lumMod val="50000"/>
                  </a:schemeClr>
                </a:solidFill>
                <a:cs typeface="+mn-ea"/>
                <a:sym typeface="+mn-lt"/>
              </a:rPr>
              <a:t>Endangered</a:t>
            </a:r>
            <a:r>
              <a:rPr lang="zh-CN" altLang="en-US" sz="1600" b="1" dirty="0">
                <a:solidFill>
                  <a:schemeClr val="accent6">
                    <a:lumMod val="50000"/>
                  </a:schemeClr>
                </a:solidFill>
                <a:cs typeface="+mn-ea"/>
                <a:sym typeface="+mn-lt"/>
              </a:rPr>
              <a:t>（</a:t>
            </a:r>
            <a:r>
              <a:rPr lang="en-US" altLang="zh-CN" sz="1600" b="1" dirty="0">
                <a:solidFill>
                  <a:schemeClr val="accent6">
                    <a:lumMod val="50000"/>
                  </a:schemeClr>
                </a:solidFill>
                <a:cs typeface="+mn-ea"/>
                <a:sym typeface="+mn-lt"/>
              </a:rPr>
              <a:t>EN</a:t>
            </a:r>
            <a:r>
              <a:rPr lang="zh-CN" altLang="en-US" sz="1600" b="1" dirty="0">
                <a:solidFill>
                  <a:schemeClr val="accent6">
                    <a:lumMod val="50000"/>
                  </a:schemeClr>
                </a:solidFill>
                <a:cs typeface="+mn-ea"/>
                <a:sym typeface="+mn-lt"/>
              </a:rPr>
              <a:t>）</a:t>
            </a:r>
            <a:r>
              <a:rPr lang="zh-CN" altLang="en-US" sz="1600" dirty="0">
                <a:solidFill>
                  <a:schemeClr val="accent6">
                    <a:lumMod val="50000"/>
                  </a:schemeClr>
                </a:solidFill>
                <a:cs typeface="+mn-ea"/>
                <a:sym typeface="+mn-lt"/>
              </a:rPr>
              <a:t>：</a:t>
            </a:r>
            <a:r>
              <a:rPr lang="en-US" altLang="zh-CN" sz="1600" dirty="0">
                <a:cs typeface="+mn-ea"/>
                <a:sym typeface="+mn-lt"/>
              </a:rPr>
              <a:t>1</a:t>
            </a:r>
            <a:r>
              <a:rPr lang="zh-CN" altLang="en-US" sz="1600" dirty="0">
                <a:cs typeface="+mn-ea"/>
                <a:sym typeface="+mn-lt"/>
              </a:rPr>
              <a:t>个生物分类单元，虽未达到极危，但在可预见的不久将来，其野生状态下灭绝的概率高，列为濒危</a:t>
            </a:r>
            <a:r>
              <a:rPr lang="zh-CN" altLang="en-US" sz="1600" dirty="0" smtClean="0">
                <a:cs typeface="+mn-ea"/>
                <a:sym typeface="+mn-lt"/>
              </a:rPr>
              <a:t>。</a:t>
            </a:r>
            <a:endParaRPr lang="en-US" altLang="zh-CN" sz="1600" dirty="0" smtClean="0">
              <a:cs typeface="+mn-ea"/>
              <a:sym typeface="+mn-lt"/>
            </a:endParaRPr>
          </a:p>
          <a:p>
            <a:pPr marL="342900" indent="-342900">
              <a:lnSpc>
                <a:spcPct val="150000"/>
              </a:lnSpc>
              <a:buFont typeface="+mj-lt"/>
              <a:buAutoNum type="arabicPeriod"/>
            </a:pPr>
            <a:r>
              <a:rPr lang="zh-CN" altLang="en-US" sz="1600" b="1" dirty="0" smtClean="0">
                <a:solidFill>
                  <a:schemeClr val="accent6">
                    <a:lumMod val="50000"/>
                  </a:schemeClr>
                </a:solidFill>
                <a:cs typeface="+mn-ea"/>
                <a:sym typeface="+mn-lt"/>
              </a:rPr>
              <a:t>易</a:t>
            </a:r>
            <a:r>
              <a:rPr lang="zh-CN" altLang="en-US" sz="1600" b="1" dirty="0">
                <a:solidFill>
                  <a:schemeClr val="accent6">
                    <a:lumMod val="50000"/>
                  </a:schemeClr>
                </a:solidFill>
                <a:cs typeface="+mn-ea"/>
                <a:sym typeface="+mn-lt"/>
              </a:rPr>
              <a:t>危 </a:t>
            </a:r>
            <a:r>
              <a:rPr lang="en-US" altLang="zh-CN" sz="1600" b="1" dirty="0">
                <a:solidFill>
                  <a:schemeClr val="accent6">
                    <a:lumMod val="50000"/>
                  </a:schemeClr>
                </a:solidFill>
                <a:cs typeface="+mn-ea"/>
                <a:sym typeface="+mn-lt"/>
              </a:rPr>
              <a:t>Vulnerable</a:t>
            </a:r>
            <a:r>
              <a:rPr lang="zh-CN" altLang="en-US" sz="1600" b="1" dirty="0">
                <a:solidFill>
                  <a:schemeClr val="accent6">
                    <a:lumMod val="50000"/>
                  </a:schemeClr>
                </a:solidFill>
                <a:cs typeface="+mn-ea"/>
                <a:sym typeface="+mn-lt"/>
              </a:rPr>
              <a:t>（</a:t>
            </a:r>
            <a:r>
              <a:rPr lang="en-US" altLang="zh-CN" sz="1600" b="1" dirty="0">
                <a:solidFill>
                  <a:schemeClr val="accent6">
                    <a:lumMod val="50000"/>
                  </a:schemeClr>
                </a:solidFill>
                <a:cs typeface="+mn-ea"/>
                <a:sym typeface="+mn-lt"/>
              </a:rPr>
              <a:t>VU</a:t>
            </a:r>
            <a:r>
              <a:rPr lang="zh-CN" altLang="en-US" sz="1600" dirty="0">
                <a:solidFill>
                  <a:schemeClr val="accent6">
                    <a:lumMod val="50000"/>
                  </a:schemeClr>
                </a:solidFill>
                <a:cs typeface="+mn-ea"/>
                <a:sym typeface="+mn-lt"/>
              </a:rPr>
              <a:t>）：</a:t>
            </a:r>
            <a:r>
              <a:rPr lang="en-US" altLang="zh-CN" sz="1600" dirty="0">
                <a:cs typeface="+mn-ea"/>
                <a:sym typeface="+mn-lt"/>
              </a:rPr>
              <a:t>1</a:t>
            </a:r>
            <a:r>
              <a:rPr lang="zh-CN" altLang="en-US" sz="1600" dirty="0">
                <a:cs typeface="+mn-ea"/>
                <a:sym typeface="+mn-lt"/>
              </a:rPr>
              <a:t>个生物分类单元虽未达到极危或濒危的标准，但在未来一段时间中其在野生状态下灭绝的概率较高，列为易危</a:t>
            </a:r>
            <a:r>
              <a:rPr lang="zh-CN" altLang="en-US" sz="1600" dirty="0" smtClean="0">
                <a:cs typeface="+mn-ea"/>
                <a:sym typeface="+mn-lt"/>
              </a:rPr>
              <a:t>。</a:t>
            </a:r>
            <a:endParaRPr lang="zh-CN" altLang="en-US" sz="1600" dirty="0">
              <a:cs typeface="+mn-ea"/>
              <a:sym typeface="+mn-lt"/>
            </a:endParaRP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内容占位符 2"/>
          <p:cNvSpPr>
            <a:spLocks noGrp="1"/>
          </p:cNvSpPr>
          <p:nvPr/>
        </p:nvSpPr>
        <p:spPr>
          <a:xfrm>
            <a:off x="1605026" y="519823"/>
            <a:ext cx="6598462" cy="671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濒临</a:t>
            </a:r>
            <a:r>
              <a:rPr lang="zh-CN" altLang="en-US" sz="44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灭绝</a:t>
            </a: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的</a:t>
            </a:r>
            <a:r>
              <a:rPr lang="en-US" altLang="zh-CN" sz="4400" b="1" dirty="0">
                <a:ln>
                  <a:solidFill>
                    <a:schemeClr val="bg1"/>
                  </a:solidFill>
                </a:ln>
                <a:solidFill>
                  <a:srgbClr val="7030A0"/>
                </a:solidFill>
                <a:effectLst>
                  <a:outerShdw blurRad="38100" dist="38100" dir="2700000" algn="tl">
                    <a:srgbClr val="000000">
                      <a:alpha val="43137"/>
                    </a:srgbClr>
                  </a:outerShdw>
                </a:effectLst>
                <a:cs typeface="+mn-ea"/>
                <a:sym typeface="+mn-lt"/>
              </a:rPr>
              <a:t>29</a:t>
            </a:r>
            <a:r>
              <a:rPr lang="zh-CN" altLang="en-US" sz="4400" b="1" dirty="0">
                <a:ln>
                  <a:solidFill>
                    <a:schemeClr val="bg1"/>
                  </a:solidFill>
                </a:ln>
                <a:solidFill>
                  <a:srgbClr val="7030A0"/>
                </a:solidFill>
                <a:effectLst>
                  <a:outerShdw blurRad="38100" dist="38100" dir="2700000" algn="tl">
                    <a:srgbClr val="000000">
                      <a:alpha val="43137"/>
                    </a:srgbClr>
                  </a:outerShdw>
                </a:effectLst>
                <a:cs typeface="+mn-ea"/>
                <a:sym typeface="+mn-lt"/>
              </a:rPr>
              <a:t>种珍稀动物</a:t>
            </a:r>
            <a:endParaRPr lang="en-US" altLang="zh-CN" sz="4400" b="1" dirty="0">
              <a:ln>
                <a:solidFill>
                  <a:schemeClr val="bg1"/>
                </a:solidFill>
              </a:ln>
              <a:solidFill>
                <a:srgbClr val="7030A0"/>
              </a:solidFill>
              <a:effectLst>
                <a:outerShdw blurRad="38100" dist="38100" dir="2700000" algn="tl">
                  <a:srgbClr val="000000">
                    <a:alpha val="43137"/>
                  </a:srgbClr>
                </a:outerShdw>
              </a:effectLst>
              <a:cs typeface="+mn-ea"/>
              <a:sym typeface="+mn-lt"/>
            </a:endParaRPr>
          </a:p>
        </p:txBody>
      </p:sp>
      <p:pic>
        <p:nvPicPr>
          <p:cNvPr id="42" name="图片 41"/>
          <p:cNvPicPr>
            <a:picLocks noChangeAspect="1"/>
          </p:cNvPicPr>
          <p:nvPr/>
        </p:nvPicPr>
        <p:blipFill>
          <a:blip r:embed="rId3" cstate="email"/>
          <a:stretch>
            <a:fillRect/>
          </a:stretch>
        </p:blipFill>
        <p:spPr>
          <a:xfrm flipH="1">
            <a:off x="9321644" y="4492025"/>
            <a:ext cx="2515392" cy="2515392"/>
          </a:xfrm>
          <a:prstGeom prst="rect">
            <a:avLst/>
          </a:prstGeom>
        </p:spPr>
      </p:pic>
      <p:sp>
        <p:nvSpPr>
          <p:cNvPr id="2" name="矩形 1"/>
          <p:cNvSpPr/>
          <p:nvPr/>
        </p:nvSpPr>
        <p:spPr>
          <a:xfrm>
            <a:off x="1335033" y="1338277"/>
            <a:ext cx="9699584" cy="3600986"/>
          </a:xfrm>
          <a:prstGeom prst="rect">
            <a:avLst/>
          </a:prstGeom>
        </p:spPr>
        <p:txBody>
          <a:bodyPr wrap="square">
            <a:spAutoFit/>
          </a:bodyPr>
          <a:lstStyle/>
          <a:p>
            <a:pPr marL="342900" indent="-342900">
              <a:lnSpc>
                <a:spcPct val="150000"/>
              </a:lnSpc>
              <a:buFont typeface="+mj-lt"/>
              <a:buAutoNum type="arabicPeriod" startAt="6"/>
            </a:pPr>
            <a:endParaRPr lang="en-US" altLang="zh-CN" sz="1600" dirty="0">
              <a:solidFill>
                <a:schemeClr val="accent6">
                  <a:lumMod val="50000"/>
                </a:schemeClr>
              </a:solidFill>
              <a:cs typeface="+mn-ea"/>
              <a:sym typeface="+mn-lt"/>
            </a:endParaRPr>
          </a:p>
          <a:p>
            <a:pPr marL="342900" indent="-342900">
              <a:lnSpc>
                <a:spcPct val="150000"/>
              </a:lnSpc>
              <a:buFont typeface="+mj-lt"/>
              <a:buAutoNum type="arabicPeriod" startAt="6"/>
            </a:pPr>
            <a:r>
              <a:rPr lang="zh-CN" altLang="en-US" b="1" dirty="0">
                <a:solidFill>
                  <a:schemeClr val="accent6">
                    <a:lumMod val="50000"/>
                  </a:schemeClr>
                </a:solidFill>
                <a:cs typeface="+mn-ea"/>
                <a:sym typeface="+mn-lt"/>
              </a:rPr>
              <a:t>近危 </a:t>
            </a:r>
            <a:r>
              <a:rPr lang="en-US" altLang="zh-CN" b="1" dirty="0">
                <a:solidFill>
                  <a:schemeClr val="accent6">
                    <a:lumMod val="50000"/>
                  </a:schemeClr>
                </a:solidFill>
                <a:cs typeface="+mn-ea"/>
                <a:sym typeface="+mn-lt"/>
              </a:rPr>
              <a:t>Near Threatened</a:t>
            </a:r>
            <a:r>
              <a:rPr lang="zh-CN" altLang="en-US" b="1" dirty="0">
                <a:solidFill>
                  <a:schemeClr val="accent6">
                    <a:lumMod val="50000"/>
                  </a:schemeClr>
                </a:solidFill>
                <a:cs typeface="+mn-ea"/>
                <a:sym typeface="+mn-lt"/>
              </a:rPr>
              <a:t>（</a:t>
            </a:r>
            <a:r>
              <a:rPr lang="en-US" altLang="zh-CN" b="1" dirty="0">
                <a:solidFill>
                  <a:schemeClr val="accent6">
                    <a:lumMod val="50000"/>
                  </a:schemeClr>
                </a:solidFill>
                <a:cs typeface="+mn-ea"/>
                <a:sym typeface="+mn-lt"/>
              </a:rPr>
              <a:t>NT</a:t>
            </a:r>
            <a:r>
              <a:rPr lang="zh-CN" altLang="en-US" b="1" dirty="0">
                <a:solidFill>
                  <a:schemeClr val="accent6">
                    <a:lumMod val="50000"/>
                  </a:schemeClr>
                </a:solidFill>
                <a:cs typeface="+mn-ea"/>
                <a:sym typeface="+mn-lt"/>
              </a:rPr>
              <a:t>）</a:t>
            </a:r>
            <a:r>
              <a:rPr lang="zh-CN" altLang="en-US" dirty="0">
                <a:solidFill>
                  <a:schemeClr val="accent6">
                    <a:lumMod val="50000"/>
                  </a:schemeClr>
                </a:solidFill>
                <a:cs typeface="+mn-ea"/>
                <a:sym typeface="+mn-lt"/>
              </a:rPr>
              <a:t>：</a:t>
            </a:r>
            <a:r>
              <a:rPr lang="zh-CN" altLang="en-US" sz="1600" dirty="0">
                <a:cs typeface="+mn-ea"/>
                <a:sym typeface="+mn-lt"/>
              </a:rPr>
              <a:t>当</a:t>
            </a:r>
            <a:r>
              <a:rPr lang="en-US" altLang="zh-CN" sz="1600" dirty="0">
                <a:cs typeface="+mn-ea"/>
                <a:sym typeface="+mn-lt"/>
              </a:rPr>
              <a:t>1</a:t>
            </a:r>
            <a:r>
              <a:rPr lang="zh-CN" altLang="en-US" sz="1600" dirty="0">
                <a:cs typeface="+mn-ea"/>
                <a:sym typeface="+mn-lt"/>
              </a:rPr>
              <a:t>个生物分类单元未达到极危、濒危或者易危标准，但是在未来一段时间后，接近符合或可能符合受威胁等级，该分类单元即列为近危。</a:t>
            </a:r>
            <a:endParaRPr lang="en-US" altLang="zh-CN" sz="1600" dirty="0">
              <a:cs typeface="+mn-ea"/>
              <a:sym typeface="+mn-lt"/>
            </a:endParaRPr>
          </a:p>
          <a:p>
            <a:pPr marL="342900" indent="-342900">
              <a:lnSpc>
                <a:spcPct val="150000"/>
              </a:lnSpc>
              <a:buFont typeface="+mj-lt"/>
              <a:buAutoNum type="arabicPeriod" startAt="6"/>
            </a:pPr>
            <a:r>
              <a:rPr lang="zh-CN" altLang="en-US" b="1" dirty="0">
                <a:solidFill>
                  <a:schemeClr val="accent6">
                    <a:lumMod val="50000"/>
                  </a:schemeClr>
                </a:solidFill>
                <a:cs typeface="+mn-ea"/>
                <a:sym typeface="+mn-lt"/>
              </a:rPr>
              <a:t>无危 </a:t>
            </a:r>
            <a:r>
              <a:rPr lang="en-US" altLang="zh-CN" b="1" dirty="0">
                <a:solidFill>
                  <a:schemeClr val="accent6">
                    <a:lumMod val="50000"/>
                  </a:schemeClr>
                </a:solidFill>
                <a:cs typeface="+mn-ea"/>
                <a:sym typeface="+mn-lt"/>
              </a:rPr>
              <a:t>Least Concern</a:t>
            </a:r>
            <a:r>
              <a:rPr lang="zh-CN" altLang="en-US" b="1" dirty="0">
                <a:solidFill>
                  <a:schemeClr val="accent6">
                    <a:lumMod val="50000"/>
                  </a:schemeClr>
                </a:solidFill>
                <a:cs typeface="+mn-ea"/>
                <a:sym typeface="+mn-lt"/>
              </a:rPr>
              <a:t>（</a:t>
            </a:r>
            <a:r>
              <a:rPr lang="en-US" altLang="zh-CN" b="1" dirty="0">
                <a:solidFill>
                  <a:schemeClr val="accent6">
                    <a:lumMod val="50000"/>
                  </a:schemeClr>
                </a:solidFill>
                <a:cs typeface="+mn-ea"/>
                <a:sym typeface="+mn-lt"/>
              </a:rPr>
              <a:t>LC</a:t>
            </a:r>
            <a:r>
              <a:rPr lang="zh-CN" altLang="en-US" b="1" dirty="0">
                <a:solidFill>
                  <a:schemeClr val="accent6">
                    <a:lumMod val="50000"/>
                  </a:schemeClr>
                </a:solidFill>
                <a:cs typeface="+mn-ea"/>
                <a:sym typeface="+mn-lt"/>
              </a:rPr>
              <a:t>）</a:t>
            </a:r>
            <a:r>
              <a:rPr lang="zh-CN" altLang="en-US" dirty="0">
                <a:solidFill>
                  <a:schemeClr val="accent6">
                    <a:lumMod val="50000"/>
                  </a:schemeClr>
                </a:solidFill>
                <a:cs typeface="+mn-ea"/>
                <a:sym typeface="+mn-lt"/>
              </a:rPr>
              <a:t>：</a:t>
            </a:r>
            <a:r>
              <a:rPr lang="zh-CN" altLang="en-US" sz="1600" dirty="0">
                <a:cs typeface="+mn-ea"/>
                <a:sym typeface="+mn-lt"/>
              </a:rPr>
              <a:t>一个生物分类单元，经评估不符合列为极危、濒危或易危任一等级的标准，列为低危。</a:t>
            </a:r>
            <a:endParaRPr lang="en-US" altLang="zh-CN" sz="1600" dirty="0">
              <a:cs typeface="+mn-ea"/>
              <a:sym typeface="+mn-lt"/>
            </a:endParaRPr>
          </a:p>
          <a:p>
            <a:pPr marL="342900" indent="-342900">
              <a:lnSpc>
                <a:spcPct val="150000"/>
              </a:lnSpc>
              <a:buFont typeface="+mj-lt"/>
              <a:buAutoNum type="arabicPeriod" startAt="6"/>
            </a:pPr>
            <a:r>
              <a:rPr lang="zh-CN" altLang="en-US" b="1" dirty="0">
                <a:solidFill>
                  <a:schemeClr val="accent6">
                    <a:lumMod val="50000"/>
                  </a:schemeClr>
                </a:solidFill>
                <a:cs typeface="+mn-ea"/>
                <a:sym typeface="+mn-lt"/>
              </a:rPr>
              <a:t>数据缺乏 </a:t>
            </a:r>
            <a:r>
              <a:rPr lang="en-US" altLang="zh-CN" b="1" dirty="0">
                <a:solidFill>
                  <a:schemeClr val="accent6">
                    <a:lumMod val="50000"/>
                  </a:schemeClr>
                </a:solidFill>
                <a:cs typeface="+mn-ea"/>
                <a:sym typeface="+mn-lt"/>
              </a:rPr>
              <a:t>Data Deficient</a:t>
            </a:r>
            <a:r>
              <a:rPr lang="zh-CN" altLang="en-US" b="1" dirty="0">
                <a:solidFill>
                  <a:schemeClr val="accent6">
                    <a:lumMod val="50000"/>
                  </a:schemeClr>
                </a:solidFill>
                <a:cs typeface="+mn-ea"/>
                <a:sym typeface="+mn-lt"/>
              </a:rPr>
              <a:t>（</a:t>
            </a:r>
            <a:r>
              <a:rPr lang="en-US" altLang="zh-CN" b="1" dirty="0">
                <a:solidFill>
                  <a:schemeClr val="accent6">
                    <a:lumMod val="50000"/>
                  </a:schemeClr>
                </a:solidFill>
                <a:cs typeface="+mn-ea"/>
                <a:sym typeface="+mn-lt"/>
              </a:rPr>
              <a:t>DD</a:t>
            </a:r>
            <a:r>
              <a:rPr lang="zh-CN" altLang="en-US" b="1" dirty="0">
                <a:solidFill>
                  <a:schemeClr val="accent6">
                    <a:lumMod val="50000"/>
                  </a:schemeClr>
                </a:solidFill>
                <a:cs typeface="+mn-ea"/>
                <a:sym typeface="+mn-lt"/>
              </a:rPr>
              <a:t>）</a:t>
            </a:r>
            <a:r>
              <a:rPr lang="zh-CN" altLang="en-US" sz="1600" dirty="0">
                <a:solidFill>
                  <a:schemeClr val="accent6">
                    <a:lumMod val="50000"/>
                  </a:schemeClr>
                </a:solidFill>
                <a:cs typeface="+mn-ea"/>
                <a:sym typeface="+mn-lt"/>
              </a:rPr>
              <a:t>：</a:t>
            </a:r>
            <a:r>
              <a:rPr lang="zh-CN" altLang="en-US" sz="1600" dirty="0">
                <a:cs typeface="+mn-ea"/>
                <a:sym typeface="+mn-lt"/>
              </a:rPr>
              <a:t>对于</a:t>
            </a:r>
            <a:r>
              <a:rPr lang="en-US" altLang="zh-CN" sz="1600" dirty="0">
                <a:cs typeface="+mn-ea"/>
                <a:sym typeface="+mn-lt"/>
              </a:rPr>
              <a:t>1</a:t>
            </a:r>
            <a:r>
              <a:rPr lang="zh-CN" altLang="en-US" sz="1600" dirty="0">
                <a:cs typeface="+mn-ea"/>
                <a:sym typeface="+mn-lt"/>
              </a:rPr>
              <a:t>个生物分类单元，若无足够的资料对其灭绝风险进行直接或间接的评估时，可列为数据不足。</a:t>
            </a:r>
            <a:endParaRPr lang="en-US" altLang="zh-CN" sz="1600" dirty="0">
              <a:cs typeface="+mn-ea"/>
              <a:sym typeface="+mn-lt"/>
            </a:endParaRPr>
          </a:p>
          <a:p>
            <a:pPr marL="342900" indent="-342900">
              <a:lnSpc>
                <a:spcPct val="150000"/>
              </a:lnSpc>
              <a:buFont typeface="+mj-lt"/>
              <a:buAutoNum type="arabicPeriod" startAt="6"/>
            </a:pPr>
            <a:r>
              <a:rPr lang="zh-CN" altLang="en-US" b="1" dirty="0">
                <a:solidFill>
                  <a:schemeClr val="accent6">
                    <a:lumMod val="50000"/>
                  </a:schemeClr>
                </a:solidFill>
                <a:cs typeface="+mn-ea"/>
                <a:sym typeface="+mn-lt"/>
              </a:rPr>
              <a:t>未予评估 </a:t>
            </a:r>
            <a:r>
              <a:rPr lang="en-US" altLang="zh-CN" b="1" dirty="0">
                <a:solidFill>
                  <a:schemeClr val="accent6">
                    <a:lumMod val="50000"/>
                  </a:schemeClr>
                </a:solidFill>
                <a:cs typeface="+mn-ea"/>
                <a:sym typeface="+mn-lt"/>
              </a:rPr>
              <a:t>Not Evaluated</a:t>
            </a:r>
            <a:r>
              <a:rPr lang="zh-CN" altLang="en-US" b="1" dirty="0">
                <a:solidFill>
                  <a:schemeClr val="accent6">
                    <a:lumMod val="50000"/>
                  </a:schemeClr>
                </a:solidFill>
                <a:cs typeface="+mn-ea"/>
                <a:sym typeface="+mn-lt"/>
              </a:rPr>
              <a:t>（</a:t>
            </a:r>
            <a:r>
              <a:rPr lang="en-US" altLang="zh-CN" b="1" dirty="0">
                <a:solidFill>
                  <a:schemeClr val="accent6">
                    <a:lumMod val="50000"/>
                  </a:schemeClr>
                </a:solidFill>
                <a:cs typeface="+mn-ea"/>
                <a:sym typeface="+mn-lt"/>
              </a:rPr>
              <a:t>NE</a:t>
            </a:r>
            <a:r>
              <a:rPr lang="zh-CN" altLang="en-US" b="1" dirty="0">
                <a:solidFill>
                  <a:schemeClr val="accent6">
                    <a:lumMod val="50000"/>
                  </a:schemeClr>
                </a:solidFill>
                <a:cs typeface="+mn-ea"/>
                <a:sym typeface="+mn-lt"/>
              </a:rPr>
              <a:t>）</a:t>
            </a:r>
            <a:r>
              <a:rPr lang="zh-CN" altLang="en-US" dirty="0">
                <a:solidFill>
                  <a:schemeClr val="accent6">
                    <a:lumMod val="50000"/>
                  </a:schemeClr>
                </a:solidFill>
                <a:cs typeface="+mn-ea"/>
                <a:sym typeface="+mn-lt"/>
              </a:rPr>
              <a:t>：</a:t>
            </a:r>
            <a:r>
              <a:rPr lang="zh-CN" altLang="en-US" sz="1600" dirty="0">
                <a:cs typeface="+mn-ea"/>
                <a:sym typeface="+mn-lt"/>
              </a:rPr>
              <a:t>如果</a:t>
            </a:r>
            <a:r>
              <a:rPr lang="en-US" altLang="zh-CN" sz="1600" dirty="0">
                <a:cs typeface="+mn-ea"/>
                <a:sym typeface="+mn-lt"/>
              </a:rPr>
              <a:t>1</a:t>
            </a:r>
            <a:r>
              <a:rPr lang="zh-CN" altLang="en-US" sz="1600" dirty="0">
                <a:cs typeface="+mn-ea"/>
                <a:sym typeface="+mn-lt"/>
              </a:rPr>
              <a:t>个生物分类单元未经应用本标准进行评估，则可将该分类单元列为未予评估。</a:t>
            </a:r>
          </a:p>
        </p:txBody>
      </p:sp>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49124" y="1817225"/>
            <a:ext cx="10639062" cy="3483980"/>
            <a:chOff x="949124" y="1817225"/>
            <a:chExt cx="10639062" cy="3483980"/>
          </a:xfrm>
        </p:grpSpPr>
        <p:sp>
          <p:nvSpPr>
            <p:cNvPr id="6" name="矩形 5"/>
            <p:cNvSpPr/>
            <p:nvPr/>
          </p:nvSpPr>
          <p:spPr>
            <a:xfrm>
              <a:off x="949124" y="1817225"/>
              <a:ext cx="10639062" cy="3483980"/>
            </a:xfrm>
            <a:prstGeom prst="rect">
              <a:avLst/>
            </a:prstGeom>
            <a:noFill/>
            <a:ln>
              <a:solidFill>
                <a:srgbClr val="9A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140091" y="1944571"/>
              <a:ext cx="10295696" cy="3240887"/>
            </a:xfrm>
            <a:prstGeom prst="rect">
              <a:avLst/>
            </a:prstGeom>
            <a:solidFill>
              <a:schemeClr val="bg1"/>
            </a:solidFill>
            <a:ln>
              <a:solidFill>
                <a:srgbClr val="9AC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矩形 12"/>
          <p:cNvSpPr/>
          <p:nvPr/>
        </p:nvSpPr>
        <p:spPr>
          <a:xfrm>
            <a:off x="1366519" y="2561227"/>
            <a:ext cx="6626692" cy="26776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cs typeface="+mn-ea"/>
                <a:sym typeface="+mn-lt"/>
              </a:rPr>
              <a:t>白犀牛是现存体型第二大的犀牛，也是仅次于非洲象、亚洲象、非洲森林象和印度犀的现存第五大陆生动物。北白犀是白犀牛中的一个亚种，分布在非洲乍得、乌干达、苏丹等国的交界地。早在</a:t>
            </a:r>
            <a:r>
              <a:rPr lang="en-US" altLang="zh-CN" sz="1600" dirty="0">
                <a:cs typeface="+mn-ea"/>
                <a:sym typeface="+mn-lt"/>
              </a:rPr>
              <a:t>1960</a:t>
            </a:r>
            <a:r>
              <a:rPr lang="zh-CN" altLang="en-US" sz="1600" dirty="0">
                <a:cs typeface="+mn-ea"/>
                <a:sym typeface="+mn-lt"/>
              </a:rPr>
              <a:t>年代，北部白犀牛这个品种还有超过</a:t>
            </a:r>
            <a:r>
              <a:rPr lang="en-US" altLang="zh-CN" sz="1600" dirty="0">
                <a:cs typeface="+mn-ea"/>
                <a:sym typeface="+mn-lt"/>
              </a:rPr>
              <a:t>2000</a:t>
            </a:r>
            <a:r>
              <a:rPr lang="zh-CN" altLang="en-US" sz="1600" dirty="0">
                <a:cs typeface="+mn-ea"/>
                <a:sym typeface="+mn-lt"/>
              </a:rPr>
              <a:t>头。随着盗猎的盛行，北部白犀牛所处的几个国家政府无力对抗盗猎者，北部白犀牛的数量开始锐减。目前，世界上仅存</a:t>
            </a:r>
            <a:r>
              <a:rPr lang="en-US" altLang="zh-CN" sz="1600" dirty="0">
                <a:cs typeface="+mn-ea"/>
                <a:sym typeface="+mn-lt"/>
              </a:rPr>
              <a:t>3</a:t>
            </a:r>
            <a:r>
              <a:rPr lang="zh-CN" altLang="en-US" sz="1600" dirty="0">
                <a:cs typeface="+mn-ea"/>
                <a:sym typeface="+mn-lt"/>
              </a:rPr>
              <a:t>头北白犀，一雄二雌，雄性北白犀已经有</a:t>
            </a:r>
            <a:r>
              <a:rPr lang="en-US" altLang="zh-CN" sz="1600" dirty="0">
                <a:cs typeface="+mn-ea"/>
                <a:sym typeface="+mn-lt"/>
              </a:rPr>
              <a:t>44</a:t>
            </a:r>
            <a:r>
              <a:rPr lang="zh-CN" altLang="en-US" sz="1600" dirty="0">
                <a:cs typeface="+mn-ea"/>
                <a:sym typeface="+mn-lt"/>
              </a:rPr>
              <a:t>岁，无法自然生育了。</a:t>
            </a:r>
          </a:p>
        </p:txBody>
      </p:sp>
      <p:sp>
        <p:nvSpPr>
          <p:cNvPr id="14" name="矩形 13"/>
          <p:cNvSpPr/>
          <p:nvPr/>
        </p:nvSpPr>
        <p:spPr>
          <a:xfrm>
            <a:off x="1901448" y="463986"/>
            <a:ext cx="13659509" cy="769441"/>
          </a:xfrm>
          <a:prstGeom prst="rect">
            <a:avLst/>
          </a:prstGeom>
        </p:spPr>
        <p:txBody>
          <a:bodyPr vert="horz" lIns="91440" tIns="45720" rIns="91440" bIns="45720" rtlCol="0">
            <a:noAutofit/>
          </a:bodyPr>
          <a:lstStyle/>
          <a:p>
            <a:pPr>
              <a:spcBef>
                <a:spcPct val="20000"/>
              </a:spcBef>
              <a:buFont typeface="Arial" panose="020B0604020202020204" pitchFamily="34" charset="0"/>
              <a:buNone/>
            </a:pP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物种保护级别</a:t>
            </a: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a:t>
            </a:r>
            <a:endParaRPr lang="en-US" altLang="zh-CN"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endParaRPr>
          </a:p>
          <a:p>
            <a:pPr>
              <a:spcBef>
                <a:spcPct val="20000"/>
              </a:spcBef>
              <a:buFont typeface="Arial" panose="020B0604020202020204" pitchFamily="34" charset="0"/>
              <a:buNone/>
            </a:pPr>
            <a:r>
              <a:rPr lang="zh-CN" altLang="en-US" sz="3200" b="1" dirty="0" smtClean="0">
                <a:ln>
                  <a:solidFill>
                    <a:schemeClr val="bg1"/>
                  </a:solidFill>
                </a:ln>
                <a:solidFill>
                  <a:srgbClr val="7030A0"/>
                </a:solidFill>
                <a:effectLst>
                  <a:outerShdw blurRad="38100" dist="38100" dir="2700000" algn="tl">
                    <a:srgbClr val="000000">
                      <a:alpha val="43137"/>
                    </a:srgbClr>
                  </a:outerShdw>
                </a:effectLst>
                <a:cs typeface="+mn-ea"/>
                <a:sym typeface="+mn-lt"/>
              </a:rPr>
              <a:t>野外</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绝灭 </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Extinct in the Wild</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r>
              <a:rPr lang="en-US" altLang="zh-CN" sz="3200" b="1" dirty="0">
                <a:ln>
                  <a:solidFill>
                    <a:schemeClr val="bg1"/>
                  </a:solidFill>
                </a:ln>
                <a:solidFill>
                  <a:srgbClr val="7030A0"/>
                </a:solidFill>
                <a:effectLst>
                  <a:outerShdw blurRad="38100" dist="38100" dir="2700000" algn="tl">
                    <a:srgbClr val="000000">
                      <a:alpha val="43137"/>
                    </a:srgbClr>
                  </a:outerShdw>
                </a:effectLst>
                <a:cs typeface="+mn-ea"/>
                <a:sym typeface="+mn-lt"/>
              </a:rPr>
              <a:t>EW</a:t>
            </a:r>
            <a:r>
              <a:rPr lang="zh-CN" altLang="en-US" sz="3200" b="1" dirty="0">
                <a:ln>
                  <a:solidFill>
                    <a:schemeClr val="bg1"/>
                  </a:solidFill>
                </a:ln>
                <a:solidFill>
                  <a:srgbClr val="7030A0"/>
                </a:solidFill>
                <a:effectLst>
                  <a:outerShdw blurRad="38100" dist="38100" dir="2700000" algn="tl">
                    <a:srgbClr val="000000">
                      <a:alpha val="43137"/>
                    </a:srgbClr>
                  </a:outerShdw>
                </a:effectLst>
                <a:cs typeface="+mn-ea"/>
                <a:sym typeface="+mn-lt"/>
              </a:rPr>
              <a:t>）</a:t>
            </a:r>
          </a:p>
        </p:txBody>
      </p:sp>
      <p:sp>
        <p:nvSpPr>
          <p:cNvPr id="11" name="矩形 10"/>
          <p:cNvSpPr/>
          <p:nvPr/>
        </p:nvSpPr>
        <p:spPr>
          <a:xfrm>
            <a:off x="2332283" y="2161117"/>
            <a:ext cx="4522072" cy="400110"/>
          </a:xfrm>
          <a:prstGeom prst="rect">
            <a:avLst/>
          </a:prstGeom>
          <a:solidFill>
            <a:srgbClr val="9AC40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bg1"/>
                </a:solidFill>
                <a:cs typeface="+mn-ea"/>
                <a:sym typeface="+mn-lt"/>
              </a:rPr>
              <a:t>Northern White Rhinoceros</a:t>
            </a:r>
            <a:r>
              <a:rPr lang="zh-CN" altLang="en-US" sz="2000" b="1" dirty="0">
                <a:solidFill>
                  <a:schemeClr val="bg1"/>
                </a:solidFill>
                <a:cs typeface="+mn-ea"/>
                <a:sym typeface="+mn-lt"/>
              </a:rPr>
              <a:t>北白犀</a:t>
            </a:r>
          </a:p>
        </p:txBody>
      </p:sp>
      <p:pic>
        <p:nvPicPr>
          <p:cNvPr id="4" name="图片 3"/>
          <p:cNvPicPr>
            <a:picLocks noChangeAspect="1"/>
          </p:cNvPicPr>
          <p:nvPr/>
        </p:nvPicPr>
        <p:blipFill>
          <a:blip r:embed="rId3" cstate="email"/>
          <a:stretch>
            <a:fillRect/>
          </a:stretch>
        </p:blipFill>
        <p:spPr>
          <a:xfrm>
            <a:off x="8566143" y="2544737"/>
            <a:ext cx="2418231" cy="208812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animBg="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jtbzjio">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3185</Words>
  <Application>Microsoft Office PowerPoint</Application>
  <PresentationFormat>宽屏</PresentationFormat>
  <Paragraphs>222</Paragraphs>
  <Slides>35</Slides>
  <Notes>35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35</vt:i4>
      </vt:variant>
    </vt:vector>
  </HeadingPairs>
  <TitlesOfParts>
    <vt:vector size="42" baseType="lpstr">
      <vt:lpstr>方正卡通简体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2022-03-09T05:56:24Z</dcterms:created>
  <dcterms:modified xsi:type="dcterms:W3CDTF">2023-01-10T11:26:19Z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40C405CD2CFA47F0AB40C8E9B3D27160</vt:lpwstr>
  </property>
  <property fmtid="{A09F084E-AD41-489F-8076-AA5BE3082BCA}" pid="100">
    <vt:ui4>5</vt:ui4>
  </property>
  <property fmtid="{64440492-4C8B-11D1-8B70-080036B11A03}" pid="11">
    <vt:lpwstr>www.2ppt.com-爱PPT提供资源下载</vt:lpwstr>
  </property>
</Properties>
</file>